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8" r:id="rId3"/>
    <p:sldId id="257" r:id="rId4"/>
    <p:sldId id="260" r:id="rId5"/>
    <p:sldId id="259" r:id="rId6"/>
    <p:sldId id="262" r:id="rId7"/>
    <p:sldId id="264" r:id="rId8"/>
    <p:sldId id="261" r:id="rId9"/>
    <p:sldId id="265" r:id="rId10"/>
    <p:sldId id="263" r:id="rId11"/>
    <p:sldId id="266" r:id="rId12"/>
    <p:sldId id="267" r:id="rId13"/>
    <p:sldId id="269" r:id="rId14"/>
    <p:sldId id="350" r:id="rId15"/>
    <p:sldId id="270" r:id="rId16"/>
    <p:sldId id="271" r:id="rId17"/>
    <p:sldId id="273" r:id="rId18"/>
    <p:sldId id="274" r:id="rId19"/>
    <p:sldId id="275" r:id="rId20"/>
    <p:sldId id="276" r:id="rId21"/>
    <p:sldId id="277" r:id="rId22"/>
    <p:sldId id="278" r:id="rId23"/>
    <p:sldId id="279" r:id="rId24"/>
    <p:sldId id="281" r:id="rId25"/>
    <p:sldId id="283" r:id="rId26"/>
    <p:sldId id="286" r:id="rId27"/>
    <p:sldId id="355" r:id="rId28"/>
    <p:sldId id="289" r:id="rId29"/>
    <p:sldId id="290" r:id="rId30"/>
    <p:sldId id="291" r:id="rId31"/>
    <p:sldId id="356" r:id="rId32"/>
    <p:sldId id="293" r:id="rId33"/>
    <p:sldId id="295" r:id="rId34"/>
    <p:sldId id="359" r:id="rId35"/>
    <p:sldId id="297" r:id="rId36"/>
    <p:sldId id="352" r:id="rId37"/>
    <p:sldId id="360" r:id="rId38"/>
    <p:sldId id="303" r:id="rId39"/>
    <p:sldId id="298" r:id="rId40"/>
    <p:sldId id="358" r:id="rId41"/>
    <p:sldId id="305" r:id="rId42"/>
    <p:sldId id="306" r:id="rId43"/>
    <p:sldId id="308" r:id="rId44"/>
    <p:sldId id="309" r:id="rId45"/>
    <p:sldId id="310" r:id="rId46"/>
    <p:sldId id="311" r:id="rId47"/>
    <p:sldId id="357" r:id="rId48"/>
    <p:sldId id="313" r:id="rId49"/>
    <p:sldId id="314" r:id="rId50"/>
    <p:sldId id="315" r:id="rId51"/>
    <p:sldId id="328" r:id="rId52"/>
    <p:sldId id="361" r:id="rId53"/>
    <p:sldId id="362" r:id="rId54"/>
    <p:sldId id="329" r:id="rId55"/>
    <p:sldId id="330" r:id="rId56"/>
    <p:sldId id="332" r:id="rId57"/>
    <p:sldId id="333" r:id="rId58"/>
    <p:sldId id="334" r:id="rId59"/>
    <p:sldId id="335" r:id="rId60"/>
    <p:sldId id="344" r:id="rId61"/>
    <p:sldId id="346" r:id="rId62"/>
    <p:sldId id="34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02" y="2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216D2-C89F-4854-8861-613B13FC3E1A}" type="datetimeFigureOut">
              <a:rPr lang="en-US" smtClean="0"/>
              <a:t>10/10/2018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A064F-3632-4D49-A15D-6543CEB66249}" type="slidenum">
              <a:rPr lang="en-US" smtClean="0"/>
              <a:t>‹#›</a:t>
            </a:fld>
            <a:endParaRPr lang="en-US"/>
          </a:p>
        </p:txBody>
      </p:sp>
    </p:spTree>
    <p:extLst>
      <p:ext uri="{BB962C8B-B14F-4D97-AF65-F5344CB8AC3E}">
        <p14:creationId xmlns:p14="http://schemas.microsoft.com/office/powerpoint/2010/main" val="219131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A064F-3632-4D49-A15D-6543CEB66249}" type="slidenum">
              <a:rPr lang="en-US" smtClean="0"/>
              <a:t>5</a:t>
            </a:fld>
            <a:endParaRPr lang="en-US" dirty="0"/>
          </a:p>
        </p:txBody>
      </p:sp>
    </p:spTree>
    <p:extLst>
      <p:ext uri="{BB962C8B-B14F-4D97-AF65-F5344CB8AC3E}">
        <p14:creationId xmlns:p14="http://schemas.microsoft.com/office/powerpoint/2010/main" val="348653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55651"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92456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56675"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3535653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57699"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282962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59747"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420948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61795"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203596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A064F-3632-4D49-A15D-6543CEB66249}" type="slidenum">
              <a:rPr lang="en-US" smtClean="0"/>
              <a:t>39</a:t>
            </a:fld>
            <a:endParaRPr lang="en-US"/>
          </a:p>
        </p:txBody>
      </p:sp>
    </p:spTree>
    <p:extLst>
      <p:ext uri="{BB962C8B-B14F-4D97-AF65-F5344CB8AC3E}">
        <p14:creationId xmlns:p14="http://schemas.microsoft.com/office/powerpoint/2010/main" val="1253225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62819"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2801707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63843"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2238334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64867"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384533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66915"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354860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A064F-3632-4D49-A15D-6543CEB66249}" type="slidenum">
              <a:rPr lang="en-US" smtClean="0"/>
              <a:t>6</a:t>
            </a:fld>
            <a:endParaRPr lang="en-US"/>
          </a:p>
        </p:txBody>
      </p:sp>
    </p:spTree>
    <p:extLst>
      <p:ext uri="{BB962C8B-B14F-4D97-AF65-F5344CB8AC3E}">
        <p14:creationId xmlns:p14="http://schemas.microsoft.com/office/powerpoint/2010/main" val="1500897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67939"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3237085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68963"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775091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82275"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4076552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83299"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2404216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84323"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154930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85347"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2347552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dirty="0"/>
          </a:p>
        </p:txBody>
      </p:sp>
      <p:sp>
        <p:nvSpPr>
          <p:cNvPr id="186371"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332445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A064F-3632-4D49-A15D-6543CEB66249}" type="slidenum">
              <a:rPr lang="en-US" smtClean="0"/>
              <a:t>11</a:t>
            </a:fld>
            <a:endParaRPr lang="en-US"/>
          </a:p>
        </p:txBody>
      </p:sp>
    </p:spTree>
    <p:extLst>
      <p:ext uri="{BB962C8B-B14F-4D97-AF65-F5344CB8AC3E}">
        <p14:creationId xmlns:p14="http://schemas.microsoft.com/office/powerpoint/2010/main" val="1195350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44387"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128919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45411"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365377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46435"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299020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47459"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302048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49507"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112796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671513" y="1571625"/>
            <a:ext cx="5486400" cy="6172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5750" indent="-285750">
              <a:buFontTx/>
              <a:buChar char="•"/>
            </a:pPr>
            <a:endParaRPr lang="en-US" altLang="en-US" sz="1400"/>
          </a:p>
        </p:txBody>
      </p:sp>
      <p:sp>
        <p:nvSpPr>
          <p:cNvPr id="152579" name="Rectangle 3"/>
          <p:cNvSpPr>
            <a:spLocks noGrp="1" noRot="1" noChangeAspect="1" noChangeArrowheads="1" noTextEdit="1"/>
          </p:cNvSpPr>
          <p:nvPr>
            <p:ph type="sldImg"/>
          </p:nvPr>
        </p:nvSpPr>
        <p:spPr>
          <a:xfrm>
            <a:off x="-1350963" y="-1087438"/>
            <a:ext cx="4568826" cy="3425826"/>
          </a:xfrm>
          <a:ln cap="flat"/>
        </p:spPr>
      </p:sp>
    </p:spTree>
    <p:extLst>
      <p:ext uri="{BB962C8B-B14F-4D97-AF65-F5344CB8AC3E}">
        <p14:creationId xmlns:p14="http://schemas.microsoft.com/office/powerpoint/2010/main" val="18466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il/url?sa=i&amp;rct=j&amp;q=&amp;esrc=s&amp;frm=1&amp;source=images&amp;cd=&amp;cad=rja&amp;docid=9JCXB0sShVGs1M&amp;tbnid=kuv88VjOJMQTEM:&amp;ved=0CAUQjRw&amp;url=http://carletonnow.carleton.ca/november-2010/carleton%E2%80%99s-dancing-chemists-wins-science-magazine-contest/&amp;ei=GSxVUo75BOaH0AWRhYCIAQ&amp;psig=AFQjCNE4506cNIAFbOCLpurM6ieDG1tGWA&amp;ust=138139618545766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odem.md.biu.ac.il/sw93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il/url?sa=i&amp;rct=j&amp;q=&amp;esrc=s&amp;frm=1&amp;source=images&amp;cd=&amp;cad=rja&amp;docid=8ZsssEnZKGC9kM&amp;tbnid=JtLC1mVJlw4XQM:&amp;ved=0CAUQjRw&amp;url=http://blogs.plos.org/biologue/2012/08/03/openly-streamlining-peer-review/&amp;ei=sB9VUsffB4ik0wWzuIGwAg&amp;psig=AFQjCNE4506cNIAFbOCLpurM6ieDG1tGWA&amp;ust=138139618545766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il/url?sa=i&amp;rct=j&amp;q=&amp;esrc=s&amp;frm=1&amp;source=images&amp;cd=&amp;cad=rja&amp;docid=OVBZ-BNRVBYm7M&amp;tbnid=L13sfaQrd3oRcM:&amp;ved=0CAUQjRw&amp;url=http://thearticulateceo.typepad.com/my-blog/culture/&amp;ei=EJxVUraxH8iY0QX69IGADQ&amp;bvm=bv.53760139,d.d2k&amp;psig=AFQjCNGHEFL8DDRbyUicimsFryT33ughBw&amp;ust=1381428550469296"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il/url?sa=i&amp;rct=j&amp;q=&amp;esrc=s&amp;frm=1&amp;source=images&amp;cd=&amp;cad=rja&amp;docid=i7lPdWxicp_bMM&amp;tbnid=qL8rU7XH9YnCoM:&amp;ved=0CAUQjRw&amp;url=http://www.livebinders.com/play/play?id%3D959378&amp;ei=lR1VUrS_FYWI0AXdz4G4Dg&amp;psig=AFQjCNE4506cNIAFbOCLpurM6ieDG1tGWA&amp;ust=138139618545766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lstStyle/>
          <a:p>
            <a:r>
              <a:rPr lang="en-US" b="1" dirty="0"/>
              <a:t>Scientific writing</a:t>
            </a:r>
            <a:r>
              <a:rPr lang="en-US" dirty="0"/>
              <a:t> (81-933)</a:t>
            </a:r>
            <a:br>
              <a:rPr lang="en-US" dirty="0"/>
            </a:br>
            <a:r>
              <a:rPr lang="en-US" dirty="0"/>
              <a:t>Lecture 1: Introduction</a:t>
            </a:r>
          </a:p>
        </p:txBody>
      </p:sp>
      <p:sp>
        <p:nvSpPr>
          <p:cNvPr id="3" name="Subtitle 2"/>
          <p:cNvSpPr>
            <a:spLocks noGrp="1"/>
          </p:cNvSpPr>
          <p:nvPr>
            <p:ph type="subTitle" idx="1"/>
          </p:nvPr>
        </p:nvSpPr>
        <p:spPr>
          <a:xfrm>
            <a:off x="1371600" y="3375025"/>
            <a:ext cx="6400800" cy="1752600"/>
          </a:xfrm>
        </p:spPr>
        <p:txBody>
          <a:bodyPr/>
          <a:lstStyle/>
          <a:p>
            <a:r>
              <a:rPr lang="en-US" sz="2800" dirty="0"/>
              <a:t>Dr. Avraham Samson</a:t>
            </a:r>
          </a:p>
          <a:p>
            <a:r>
              <a:rPr lang="en-US" sz="2800" dirty="0"/>
              <a:t>Faculty of Medicine</a:t>
            </a:r>
          </a:p>
          <a:p>
            <a:endParaRPr lang="en-US" sz="2800" dirty="0"/>
          </a:p>
          <a:p>
            <a:endParaRPr lang="en-US" dirty="0"/>
          </a:p>
          <a:p>
            <a:endParaRPr lang="en-US" dirty="0"/>
          </a:p>
          <a:p>
            <a:endParaRPr lang="en-US" dirty="0"/>
          </a:p>
        </p:txBody>
      </p:sp>
      <p:pic>
        <p:nvPicPr>
          <p:cNvPr id="1026" name="Picture 2" descr="C:\Users\Avraham\Documents\programming course\logo_bi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5" y="4518025"/>
            <a:ext cx="277177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6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carletonnow.carleton.ca/ccms/wp-content/uploads/Nov-carto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76400"/>
            <a:ext cx="901065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93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Clear writing starts with clear thinking.</a:t>
            </a:r>
            <a:endParaRPr lang="en-US" u="sng" dirty="0"/>
          </a:p>
        </p:txBody>
      </p:sp>
      <p:sp>
        <p:nvSpPr>
          <p:cNvPr id="3" name="Content Placeholder 2"/>
          <p:cNvSpPr>
            <a:spLocks noGrp="1"/>
          </p:cNvSpPr>
          <p:nvPr>
            <p:ph idx="1"/>
          </p:nvPr>
        </p:nvSpPr>
        <p:spPr/>
        <p:txBody>
          <a:bodyPr>
            <a:normAutofit/>
          </a:bodyPr>
          <a:lstStyle/>
          <a:p>
            <a:pPr>
              <a:buNone/>
            </a:pPr>
            <a:r>
              <a:rPr lang="en-US" altLang="en-US" dirty="0"/>
              <a:t>Before you start writing, ask:  </a:t>
            </a:r>
          </a:p>
          <a:p>
            <a:pPr lvl="1">
              <a:buNone/>
            </a:pPr>
            <a:r>
              <a:rPr lang="en-US" altLang="en-US" dirty="0"/>
              <a:t>“What am I trying to say?”</a:t>
            </a:r>
          </a:p>
          <a:p>
            <a:endParaRPr lang="en-US" sz="2000" dirty="0"/>
          </a:p>
          <a:p>
            <a:pPr marL="0" indent="0">
              <a:buNone/>
            </a:pPr>
            <a:r>
              <a:rPr lang="en-US" sz="2000" dirty="0">
                <a:solidFill>
                  <a:schemeClr val="accent2"/>
                </a:solidFill>
              </a:rPr>
              <a:t>-Too often, we start writing sentences, without thinking, and wait for divine inspiration to finish them.  This is not the way!</a:t>
            </a:r>
          </a:p>
          <a:p>
            <a:endParaRPr lang="en-US" altLang="en-US" dirty="0"/>
          </a:p>
          <a:p>
            <a:r>
              <a:rPr lang="en-US" altLang="en-US" dirty="0"/>
              <a:t>When you finish writing, ask: </a:t>
            </a:r>
          </a:p>
          <a:p>
            <a:pPr lvl="1">
              <a:buNone/>
            </a:pPr>
            <a:r>
              <a:rPr lang="en-US" altLang="en-US" dirty="0"/>
              <a:t>“Have I said it?”</a:t>
            </a:r>
          </a:p>
          <a:p>
            <a:pPr>
              <a:buNone/>
            </a:pPr>
            <a:r>
              <a:rPr lang="en-US" sz="2200" dirty="0">
                <a:solidFill>
                  <a:schemeClr val="accent2"/>
                </a:solidFill>
              </a:rPr>
              <a:t>-If yes, great. If not, erase and rewrite.</a:t>
            </a:r>
          </a:p>
          <a:p>
            <a:pPr lvl="1">
              <a:buNone/>
            </a:pPr>
            <a:endParaRPr lang="en-US" altLang="en-US" sz="1800" dirty="0"/>
          </a:p>
        </p:txBody>
      </p:sp>
    </p:spTree>
    <p:extLst>
      <p:ext uri="{BB962C8B-B14F-4D97-AF65-F5344CB8AC3E}">
        <p14:creationId xmlns:p14="http://schemas.microsoft.com/office/powerpoint/2010/main" val="40961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But aren’t long sentences and complex phrases with difficult words nice?</a:t>
            </a:r>
          </a:p>
        </p:txBody>
      </p:sp>
      <p:sp>
        <p:nvSpPr>
          <p:cNvPr id="3" name="Content Placeholder 2"/>
          <p:cNvSpPr>
            <a:spLocks noGrp="1"/>
          </p:cNvSpPr>
          <p:nvPr>
            <p:ph idx="1"/>
          </p:nvPr>
        </p:nvSpPr>
        <p:spPr>
          <a:xfrm>
            <a:off x="2872740" y="2209800"/>
            <a:ext cx="4442460" cy="3124200"/>
          </a:xfrm>
        </p:spPr>
        <p:txBody>
          <a:bodyPr>
            <a:normAutofit lnSpcReduction="10000"/>
          </a:bodyPr>
          <a:lstStyle/>
          <a:p>
            <a:pPr marL="0" indent="0">
              <a:buNone/>
            </a:pPr>
            <a:r>
              <a:rPr lang="en-US" sz="20000" dirty="0"/>
              <a:t>NO</a:t>
            </a:r>
          </a:p>
        </p:txBody>
      </p:sp>
    </p:spTree>
    <p:extLst>
      <p:ext uri="{BB962C8B-B14F-4D97-AF65-F5344CB8AC3E}">
        <p14:creationId xmlns:p14="http://schemas.microsoft.com/office/powerpoint/2010/main" val="39166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nSpc>
                <a:spcPct val="90000"/>
              </a:lnSpc>
              <a:buNone/>
            </a:pPr>
            <a:r>
              <a:rPr lang="en-US" altLang="en-US" dirty="0"/>
              <a:t>“The secret of good writing is to strip every sentence to its cleanest components.  Every word that serves no function, every long word that could be a short word, every adverb that carries the same meaning that’s already in the verb, every passive construction that leaves the reader unsure of who is doing what—these are the thousand and one adulterants that weaken the strength of a sentence.  And they usually occur in proportion to the education and rank.”</a:t>
            </a:r>
          </a:p>
          <a:p>
            <a:pPr marL="0" indent="0">
              <a:lnSpc>
                <a:spcPct val="90000"/>
              </a:lnSpc>
              <a:buNone/>
            </a:pPr>
            <a:r>
              <a:rPr lang="en-US" altLang="en-US" dirty="0"/>
              <a:t>-- </a:t>
            </a:r>
            <a:r>
              <a:rPr lang="en-US" altLang="en-US" sz="2400" dirty="0"/>
              <a:t>William Zinsser in </a:t>
            </a:r>
            <a:r>
              <a:rPr lang="en-US" altLang="en-US" sz="2400" i="1" dirty="0"/>
              <a:t>On Writing Well</a:t>
            </a:r>
            <a:r>
              <a:rPr lang="en-US" altLang="en-US" sz="2400" dirty="0"/>
              <a:t>, 1976</a:t>
            </a:r>
          </a:p>
          <a:p>
            <a:pPr>
              <a:lnSpc>
                <a:spcPct val="90000"/>
              </a:lnSpc>
            </a:pPr>
            <a:endParaRPr lang="en-US" altLang="en-US" sz="2400" dirty="0"/>
          </a:p>
          <a:p>
            <a:endParaRPr lang="en-US" dirty="0"/>
          </a:p>
        </p:txBody>
      </p:sp>
    </p:spTree>
    <p:extLst>
      <p:ext uri="{BB962C8B-B14F-4D97-AF65-F5344CB8AC3E}">
        <p14:creationId xmlns:p14="http://schemas.microsoft.com/office/powerpoint/2010/main" val="245639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Today’s introduction to writing well:</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buNone/>
            </a:pPr>
            <a:r>
              <a:rPr lang="en-US" altLang="en-US" u="sng" dirty="0"/>
              <a:t>Words:</a:t>
            </a:r>
          </a:p>
          <a:p>
            <a:pPr>
              <a:lnSpc>
                <a:spcPct val="90000"/>
              </a:lnSpc>
              <a:buFontTx/>
              <a:buChar char="•"/>
            </a:pPr>
            <a:r>
              <a:rPr lang="en-US" altLang="en-US" dirty="0">
                <a:solidFill>
                  <a:schemeClr val="accent2"/>
                </a:solidFill>
              </a:rPr>
              <a:t>1. Reduce dead weight words and phrases</a:t>
            </a:r>
          </a:p>
          <a:p>
            <a:pPr>
              <a:lnSpc>
                <a:spcPct val="90000"/>
              </a:lnSpc>
              <a:buFontTx/>
              <a:buChar char="•"/>
            </a:pPr>
            <a:r>
              <a:rPr lang="en-US" altLang="en-US" dirty="0"/>
              <a:t>2. Cut, cut, cut; learn to part with your words</a:t>
            </a:r>
          </a:p>
          <a:p>
            <a:pPr>
              <a:lnSpc>
                <a:spcPct val="90000"/>
              </a:lnSpc>
              <a:buFontTx/>
              <a:buChar char="•"/>
            </a:pPr>
            <a:r>
              <a:rPr lang="en-US" altLang="en-US" dirty="0"/>
              <a:t>3. Be specific</a:t>
            </a:r>
          </a:p>
          <a:p>
            <a:pPr>
              <a:lnSpc>
                <a:spcPct val="90000"/>
              </a:lnSpc>
              <a:buNone/>
            </a:pPr>
            <a:r>
              <a:rPr lang="en-US" altLang="en-US" u="sng" dirty="0"/>
              <a:t>Sentences:</a:t>
            </a:r>
          </a:p>
          <a:p>
            <a:pPr>
              <a:lnSpc>
                <a:spcPct val="90000"/>
              </a:lnSpc>
              <a:buFontTx/>
              <a:buChar char="•"/>
            </a:pPr>
            <a:r>
              <a:rPr lang="en-US" altLang="en-US" dirty="0"/>
              <a:t>4. Follow: subject + verb + object </a:t>
            </a:r>
            <a:r>
              <a:rPr lang="en-US" altLang="en-US" i="1" dirty="0"/>
              <a:t>(SVO) </a:t>
            </a:r>
          </a:p>
          <a:p>
            <a:pPr>
              <a:lnSpc>
                <a:spcPct val="90000"/>
              </a:lnSpc>
              <a:buFontTx/>
              <a:buChar char="•"/>
            </a:pPr>
            <a:r>
              <a:rPr lang="en-US" altLang="en-US" dirty="0"/>
              <a:t>5. Use strong verbs and avoid turning verbs into nouns </a:t>
            </a:r>
          </a:p>
          <a:p>
            <a:pPr>
              <a:lnSpc>
                <a:spcPct val="90000"/>
              </a:lnSpc>
              <a:buFontTx/>
              <a:buChar char="•"/>
            </a:pPr>
            <a:r>
              <a:rPr lang="en-US" altLang="en-US" dirty="0"/>
              <a:t>6. Eliminate negatives; use positive constructions instead</a:t>
            </a:r>
          </a:p>
          <a:p>
            <a:endParaRPr lang="en-US" dirty="0"/>
          </a:p>
        </p:txBody>
      </p:sp>
    </p:spTree>
    <p:extLst>
      <p:ext uri="{BB962C8B-B14F-4D97-AF65-F5344CB8AC3E}">
        <p14:creationId xmlns:p14="http://schemas.microsoft.com/office/powerpoint/2010/main" val="181514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altLang="en-US" u="sng" dirty="0"/>
          </a:p>
          <a:p>
            <a:pPr>
              <a:buFontTx/>
              <a:buChar char="•"/>
            </a:pPr>
            <a:endParaRPr lang="en-US" altLang="en-US" b="1" u="sng" dirty="0"/>
          </a:p>
          <a:p>
            <a:pPr>
              <a:buNone/>
            </a:pPr>
            <a:r>
              <a:rPr lang="en-US" altLang="en-US" b="1" dirty="0">
                <a:latin typeface="Times New Roman" pitchFamily="18" charset="0"/>
              </a:rPr>
              <a:t>“I would like to assert that the author should be considered to be a buffoon.” </a:t>
            </a:r>
          </a:p>
          <a:p>
            <a:pPr>
              <a:buNone/>
            </a:pPr>
            <a:endParaRPr lang="en-US" altLang="en-US" b="1" dirty="0">
              <a:latin typeface="Times New Roman" pitchFamily="18" charset="0"/>
              <a:sym typeface="Wingdings" pitchFamily="2" charset="2"/>
            </a:endParaRPr>
          </a:p>
          <a:p>
            <a:pPr>
              <a:buNone/>
            </a:pPr>
            <a:r>
              <a:rPr lang="en-US" altLang="en-US" b="1" dirty="0">
                <a:latin typeface="Times New Roman" pitchFamily="18" charset="0"/>
                <a:sym typeface="Wingdings" pitchFamily="2" charset="2"/>
              </a:rPr>
              <a:t> “</a:t>
            </a:r>
            <a:r>
              <a:rPr lang="en-US" altLang="en-US" b="1" dirty="0">
                <a:latin typeface="Times New Roman" pitchFamily="18" charset="0"/>
              </a:rPr>
              <a:t>The author is a buffoon.”</a:t>
            </a:r>
            <a:endParaRPr lang="en-US" dirty="0"/>
          </a:p>
        </p:txBody>
      </p:sp>
      <p:sp>
        <p:nvSpPr>
          <p:cNvPr id="4" name="Title 3"/>
          <p:cNvSpPr>
            <a:spLocks noGrp="1"/>
          </p:cNvSpPr>
          <p:nvPr>
            <p:ph type="title"/>
          </p:nvPr>
        </p:nvSpPr>
        <p:spPr/>
        <p:txBody>
          <a:bodyPr/>
          <a:lstStyle/>
          <a:p>
            <a:r>
              <a:rPr lang="en-US" u="sng" dirty="0"/>
              <a:t>Example</a:t>
            </a:r>
          </a:p>
        </p:txBody>
      </p:sp>
    </p:spTree>
    <p:extLst>
      <p:ext uri="{BB962C8B-B14F-4D97-AF65-F5344CB8AC3E}">
        <p14:creationId xmlns:p14="http://schemas.microsoft.com/office/powerpoint/2010/main" val="2885753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Another example</a:t>
            </a:r>
          </a:p>
        </p:txBody>
      </p:sp>
      <p:sp>
        <p:nvSpPr>
          <p:cNvPr id="3" name="Content Placeholder 2"/>
          <p:cNvSpPr>
            <a:spLocks noGrp="1"/>
          </p:cNvSpPr>
          <p:nvPr>
            <p:ph idx="1"/>
          </p:nvPr>
        </p:nvSpPr>
        <p:spPr/>
        <p:txBody>
          <a:bodyPr>
            <a:normAutofit lnSpcReduction="10000"/>
          </a:bodyPr>
          <a:lstStyle/>
          <a:p>
            <a:pPr>
              <a:buFontTx/>
              <a:buChar char="•"/>
            </a:pPr>
            <a:endParaRPr lang="en-US" altLang="en-US" sz="2800" b="1" u="sng" dirty="0"/>
          </a:p>
          <a:p>
            <a:pPr>
              <a:buNone/>
            </a:pPr>
            <a:r>
              <a:rPr lang="en-US" altLang="en-US" b="1" dirty="0">
                <a:latin typeface="Times New Roman" pitchFamily="18" charset="0"/>
              </a:rPr>
              <a:t>“</a:t>
            </a:r>
            <a:r>
              <a:rPr lang="en-US" altLang="en-US" dirty="0">
                <a:latin typeface="Times New Roman" pitchFamily="18" charset="0"/>
                <a:cs typeface="Times New Roman" pitchFamily="18" charset="0"/>
              </a:rPr>
              <a:t>The expected prevalence of mental retardation, based on the assumption of a normal distribution of intelligence in the population, is stated to be theoretically about 2.5%.”</a:t>
            </a:r>
          </a:p>
          <a:p>
            <a:pPr>
              <a:buNone/>
            </a:pPr>
            <a:endParaRPr lang="en-US" altLang="en-US" dirty="0">
              <a:latin typeface="Times New Roman" pitchFamily="18" charset="0"/>
              <a:cs typeface="Times New Roman" pitchFamily="18" charset="0"/>
            </a:endParaRPr>
          </a:p>
          <a:p>
            <a:pPr>
              <a:buNone/>
            </a:pPr>
            <a:r>
              <a:rPr lang="en-US" altLang="en-US" dirty="0">
                <a:latin typeface="Times New Roman" pitchFamily="18" charset="0"/>
                <a:cs typeface="Times New Roman" pitchFamily="18" charset="0"/>
                <a:sym typeface="Wingdings" pitchFamily="2" charset="2"/>
              </a:rPr>
              <a:t>	</a:t>
            </a:r>
            <a:r>
              <a:rPr lang="en-US" altLang="en-US" dirty="0">
                <a:latin typeface="Times New Roman" pitchFamily="18" charset="0"/>
                <a:cs typeface="Times New Roman" pitchFamily="18" charset="0"/>
              </a:rPr>
              <a:t>“The expected prevalence of mental retardation, if intelligence is normally distributed, is 2.5%.” </a:t>
            </a:r>
          </a:p>
          <a:p>
            <a:endParaRPr lang="en-US" dirty="0"/>
          </a:p>
        </p:txBody>
      </p:sp>
    </p:spTree>
    <p:extLst>
      <p:ext uri="{BB962C8B-B14F-4D97-AF65-F5344CB8AC3E}">
        <p14:creationId xmlns:p14="http://schemas.microsoft.com/office/powerpoint/2010/main" val="221316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Yet another example</a:t>
            </a:r>
          </a:p>
        </p:txBody>
      </p:sp>
      <p:sp>
        <p:nvSpPr>
          <p:cNvPr id="3" name="Content Placeholder 2"/>
          <p:cNvSpPr>
            <a:spLocks noGrp="1"/>
          </p:cNvSpPr>
          <p:nvPr>
            <p:ph idx="1"/>
          </p:nvPr>
        </p:nvSpPr>
        <p:spPr/>
        <p:txBody>
          <a:bodyPr>
            <a:normAutofit fontScale="92500" lnSpcReduction="10000"/>
          </a:bodyPr>
          <a:lstStyle/>
          <a:p>
            <a:pPr>
              <a:lnSpc>
                <a:spcPct val="90000"/>
              </a:lnSpc>
              <a:buFontTx/>
              <a:buChar char="•"/>
            </a:pPr>
            <a:endParaRPr lang="en-US" altLang="en-US" sz="2400" b="1" u="sng" dirty="0"/>
          </a:p>
          <a:p>
            <a:pPr>
              <a:lnSpc>
                <a:spcPct val="90000"/>
              </a:lnSpc>
              <a:buNone/>
            </a:pPr>
            <a:r>
              <a:rPr lang="en-US" altLang="en-US" dirty="0">
                <a:cs typeface="Times New Roman" pitchFamily="18" charset="0"/>
              </a:rPr>
              <a:t>“To control infection with </a:t>
            </a:r>
            <a:r>
              <a:rPr lang="en-US" altLang="en-US" i="1" dirty="0">
                <a:cs typeface="Times New Roman" pitchFamily="18" charset="0"/>
              </a:rPr>
              <a:t>Mycobacterium tuberculosis</a:t>
            </a:r>
            <a:r>
              <a:rPr lang="en-US" altLang="en-US" dirty="0">
                <a:cs typeface="Times New Roman" pitchFamily="18" charset="0"/>
              </a:rPr>
              <a:t> (M. </a:t>
            </a:r>
            <a:r>
              <a:rPr lang="en-US" altLang="en-US" dirty="0" err="1">
                <a:cs typeface="Times New Roman" pitchFamily="18" charset="0"/>
              </a:rPr>
              <a:t>tb</a:t>
            </a:r>
            <a:r>
              <a:rPr lang="en-US" altLang="en-US" dirty="0">
                <a:cs typeface="Times New Roman" pitchFamily="18" charset="0"/>
              </a:rPr>
              <a:t>), a robust cell-mediated immune response is necessary, and deficiency in this response predisposes an individual towards active TB.”</a:t>
            </a:r>
          </a:p>
          <a:p>
            <a:pPr>
              <a:lnSpc>
                <a:spcPct val="90000"/>
              </a:lnSpc>
              <a:buNone/>
            </a:pPr>
            <a:r>
              <a:rPr lang="en-US" altLang="en-US" dirty="0">
                <a:cs typeface="Times New Roman" pitchFamily="18" charset="0"/>
              </a:rPr>
              <a:t> </a:t>
            </a:r>
          </a:p>
          <a:p>
            <a:pPr>
              <a:lnSpc>
                <a:spcPct val="90000"/>
              </a:lnSpc>
              <a:buNone/>
            </a:pPr>
            <a:r>
              <a:rPr lang="en-US" altLang="en-US" dirty="0">
                <a:cs typeface="Times New Roman" pitchFamily="18" charset="0"/>
                <a:sym typeface="Wingdings" pitchFamily="2" charset="2"/>
              </a:rPr>
              <a:t></a:t>
            </a:r>
            <a:r>
              <a:rPr lang="en-US" altLang="en-US" dirty="0">
                <a:cs typeface="Times New Roman" pitchFamily="18" charset="0"/>
              </a:rPr>
              <a:t>“Deficiency in T-cell-mediated immune response predisposes individuals to active TB.” </a:t>
            </a:r>
            <a:endParaRPr lang="en-US" altLang="en-US" b="1" dirty="0"/>
          </a:p>
          <a:p>
            <a:pPr>
              <a:lnSpc>
                <a:spcPct val="90000"/>
              </a:lnSpc>
              <a:buNone/>
            </a:pPr>
            <a:br>
              <a:rPr lang="en-US" altLang="en-US" b="1" dirty="0"/>
            </a:br>
            <a:endParaRPr lang="en-US" altLang="en-US" b="1" dirty="0"/>
          </a:p>
          <a:p>
            <a:pPr>
              <a:lnSpc>
                <a:spcPct val="90000"/>
              </a:lnSpc>
              <a:buFontTx/>
              <a:buChar char="•"/>
            </a:pPr>
            <a:endParaRPr lang="en-US" altLang="en-US" sz="1800" b="1" dirty="0"/>
          </a:p>
          <a:p>
            <a:pPr>
              <a:lnSpc>
                <a:spcPct val="90000"/>
              </a:lnSpc>
              <a:buFontTx/>
              <a:buChar char="•"/>
            </a:pPr>
            <a:endParaRPr lang="en-US" altLang="en-US" sz="1800" dirty="0"/>
          </a:p>
          <a:p>
            <a:pPr>
              <a:lnSpc>
                <a:spcPct val="90000"/>
              </a:lnSpc>
              <a:buNone/>
            </a:pPr>
            <a:endParaRPr lang="en-US" altLang="en-US" sz="1800" dirty="0">
              <a:latin typeface="Verdana" pitchFamily="34" charset="0"/>
            </a:endParaRPr>
          </a:p>
          <a:p>
            <a:endParaRPr lang="en-US" dirty="0"/>
          </a:p>
        </p:txBody>
      </p:sp>
    </p:spTree>
    <p:extLst>
      <p:ext uri="{BB962C8B-B14F-4D97-AF65-F5344CB8AC3E}">
        <p14:creationId xmlns:p14="http://schemas.microsoft.com/office/powerpoint/2010/main" val="1555468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altLang="en-US" b="1" dirty="0">
                <a:latin typeface="Verdana" pitchFamily="34" charset="0"/>
              </a:rPr>
              <a:t>Very, really, quite, basically, generally </a:t>
            </a:r>
            <a:endParaRPr lang="en-US" altLang="en-US" dirty="0">
              <a:latin typeface="Verdana" pitchFamily="34" charset="0"/>
            </a:endParaRPr>
          </a:p>
          <a:p>
            <a:pPr>
              <a:buNone/>
            </a:pPr>
            <a:endParaRPr lang="en-US" altLang="en-US" dirty="0">
              <a:latin typeface="Verdana" pitchFamily="34" charset="0"/>
            </a:endParaRPr>
          </a:p>
          <a:p>
            <a:pPr>
              <a:buNone/>
            </a:pPr>
            <a:r>
              <a:rPr lang="en-US" altLang="en-US" dirty="0">
                <a:latin typeface="Verdana" pitchFamily="34" charset="0"/>
              </a:rPr>
              <a:t>These words seldom add anything useful. Try the sentence without them and see if it improves.</a:t>
            </a:r>
            <a:br>
              <a:rPr lang="en-US" altLang="en-US" dirty="0">
                <a:latin typeface="Verdana" pitchFamily="34" charset="0"/>
              </a:rPr>
            </a:br>
            <a:endParaRPr lang="en-US" altLang="en-US" dirty="0">
              <a:latin typeface="Verdana" pitchFamily="34" charset="0"/>
            </a:endParaRPr>
          </a:p>
          <a:p>
            <a:endParaRPr lang="en-US" dirty="0"/>
          </a:p>
        </p:txBody>
      </p:sp>
    </p:spTree>
    <p:extLst>
      <p:ext uri="{BB962C8B-B14F-4D97-AF65-F5344CB8AC3E}">
        <p14:creationId xmlns:p14="http://schemas.microsoft.com/office/powerpoint/2010/main" val="228190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altLang="en-US" b="1" dirty="0">
                <a:latin typeface="Verdana" pitchFamily="34" charset="0"/>
              </a:rPr>
              <a:t>Watch out for the verb “to be”</a:t>
            </a:r>
          </a:p>
          <a:p>
            <a:pPr>
              <a:buNone/>
            </a:pPr>
            <a:r>
              <a:rPr lang="en-US" altLang="en-US" b="1" dirty="0">
                <a:latin typeface="Verdana" pitchFamily="34" charset="0"/>
              </a:rPr>
              <a:t>	</a:t>
            </a:r>
            <a:r>
              <a:rPr lang="en-US" altLang="en-US" dirty="0">
                <a:latin typeface="Verdana" pitchFamily="34" charset="0"/>
              </a:rPr>
              <a:t>Often “there are” is extra weight.</a:t>
            </a:r>
            <a:br>
              <a:rPr lang="en-US" altLang="en-US" dirty="0">
                <a:latin typeface="Verdana" pitchFamily="34" charset="0"/>
              </a:rPr>
            </a:br>
            <a:endParaRPr lang="en-US" altLang="en-US" dirty="0">
              <a:latin typeface="Verdana" pitchFamily="34" charset="0"/>
            </a:endParaRPr>
          </a:p>
          <a:p>
            <a:r>
              <a:rPr lang="en-US" altLang="en-US" dirty="0">
                <a:latin typeface="Verdana" pitchFamily="34" charset="0"/>
              </a:rPr>
              <a:t>There are many students who like writing.</a:t>
            </a:r>
          </a:p>
          <a:p>
            <a:pPr lvl="1"/>
            <a:r>
              <a:rPr lang="en-US" altLang="en-US" dirty="0">
                <a:latin typeface="Verdana" pitchFamily="34" charset="0"/>
              </a:rPr>
              <a:t>Many students like writing.</a:t>
            </a:r>
          </a:p>
          <a:p>
            <a:pPr lvl="1"/>
            <a:endParaRPr lang="en-US" altLang="en-US" dirty="0">
              <a:latin typeface="Verdana" pitchFamily="34" charset="0"/>
            </a:endParaRPr>
          </a:p>
          <a:p>
            <a:endParaRPr lang="en-US" dirty="0"/>
          </a:p>
        </p:txBody>
      </p:sp>
    </p:spTree>
    <p:extLst>
      <p:ext uri="{BB962C8B-B14F-4D97-AF65-F5344CB8AC3E}">
        <p14:creationId xmlns:p14="http://schemas.microsoft.com/office/powerpoint/2010/main" val="417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u="sng" dirty="0"/>
              <a:t>Course website</a:t>
            </a:r>
          </a:p>
        </p:txBody>
      </p:sp>
      <p:sp>
        <p:nvSpPr>
          <p:cNvPr id="3" name="Content Placeholder 2"/>
          <p:cNvSpPr>
            <a:spLocks noGrp="1"/>
          </p:cNvSpPr>
          <p:nvPr>
            <p:ph idx="1"/>
          </p:nvPr>
        </p:nvSpPr>
        <p:spPr>
          <a:xfrm>
            <a:off x="1828800" y="3170237"/>
            <a:ext cx="8229600" cy="4525963"/>
          </a:xfrm>
        </p:spPr>
        <p:txBody>
          <a:bodyPr/>
          <a:lstStyle/>
          <a:p>
            <a:pPr marL="0" indent="0">
              <a:buNone/>
            </a:pPr>
            <a:r>
              <a:rPr lang="en-US" dirty="0">
                <a:hlinkClick r:id="rId2"/>
              </a:rPr>
              <a:t>http://odem.md.biu.ac.il/sw933</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18035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506413" y="-1112838"/>
            <a:ext cx="8637587" cy="2955926"/>
          </a:xfrm>
        </p:spPr>
        <p:txBody>
          <a:bodyPr>
            <a:normAutofit/>
          </a:bodyPr>
          <a:lstStyle/>
          <a:p>
            <a:pPr eaLnBrk="1" hangingPunct="1"/>
            <a:br>
              <a:rPr lang="en-US" altLang="en-US" dirty="0"/>
            </a:br>
            <a:br>
              <a:rPr lang="en-US" altLang="en-US" dirty="0"/>
            </a:br>
            <a:r>
              <a:rPr lang="en-US" altLang="en-US" u="sng" dirty="0"/>
              <a:t>Dead weight phrases</a:t>
            </a:r>
          </a:p>
        </p:txBody>
      </p:sp>
      <p:sp>
        <p:nvSpPr>
          <p:cNvPr id="244739" name="Rectangle 1027"/>
          <p:cNvSpPr>
            <a:spLocks noGrp="1" noChangeArrowheads="1"/>
          </p:cNvSpPr>
          <p:nvPr>
            <p:ph type="body" idx="1"/>
          </p:nvPr>
        </p:nvSpPr>
        <p:spPr/>
        <p:txBody>
          <a:bodyPr/>
          <a:lstStyle/>
          <a:p>
            <a:pPr eaLnBrk="1" hangingPunct="1"/>
            <a:r>
              <a:rPr lang="en-US" altLang="en-US">
                <a:cs typeface="Times New Roman" pitchFamily="18" charset="0"/>
              </a:rPr>
              <a:t>in the event that</a:t>
            </a:r>
          </a:p>
          <a:p>
            <a:pPr eaLnBrk="1" hangingPunct="1"/>
            <a:r>
              <a:rPr lang="en-US" altLang="en-US">
                <a:cs typeface="Times New Roman" pitchFamily="18" charset="0"/>
              </a:rPr>
              <a:t>in the nature of</a:t>
            </a:r>
          </a:p>
          <a:p>
            <a:pPr eaLnBrk="1" hangingPunct="1"/>
            <a:r>
              <a:rPr lang="en-US" altLang="en-US">
                <a:cs typeface="Times New Roman" pitchFamily="18" charset="0"/>
              </a:rPr>
              <a:t>it has been estimated that</a:t>
            </a:r>
          </a:p>
          <a:p>
            <a:pPr eaLnBrk="1" hangingPunct="1"/>
            <a:r>
              <a:rPr lang="en-US" altLang="en-US">
                <a:cs typeface="Times New Roman" pitchFamily="18" charset="0"/>
              </a:rPr>
              <a:t>it seems that</a:t>
            </a:r>
          </a:p>
          <a:p>
            <a:pPr eaLnBrk="1" hangingPunct="1"/>
            <a:r>
              <a:rPr lang="en-US" altLang="en-US">
                <a:cs typeface="Times New Roman" pitchFamily="18" charset="0"/>
              </a:rPr>
              <a:t>the point I am trying to make</a:t>
            </a:r>
          </a:p>
          <a:p>
            <a:pPr eaLnBrk="1" hangingPunct="1"/>
            <a:r>
              <a:rPr lang="en-US" altLang="en-US">
                <a:cs typeface="Times New Roman" pitchFamily="18" charset="0"/>
              </a:rPr>
              <a:t>what I mean to say is</a:t>
            </a:r>
          </a:p>
          <a:p>
            <a:pPr eaLnBrk="1" hangingPunct="1"/>
            <a:r>
              <a:rPr lang="en-US" altLang="en-US">
                <a:cs typeface="Times New Roman" pitchFamily="18" charset="0"/>
              </a:rPr>
              <a:t>it may be argued that</a:t>
            </a:r>
          </a:p>
          <a:p>
            <a:pPr eaLnBrk="1" hangingPunct="1"/>
            <a:endParaRPr lang="en-US" altLang="en-US"/>
          </a:p>
        </p:txBody>
      </p:sp>
    </p:spTree>
    <p:extLst>
      <p:ext uri="{BB962C8B-B14F-4D97-AF65-F5344CB8AC3E}">
        <p14:creationId xmlns:p14="http://schemas.microsoft.com/office/powerpoint/2010/main" val="52989128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506413" y="-1112838"/>
            <a:ext cx="8637587" cy="2955926"/>
          </a:xfrm>
        </p:spPr>
        <p:txBody>
          <a:bodyPr>
            <a:normAutofit/>
          </a:bodyPr>
          <a:lstStyle/>
          <a:p>
            <a:pPr eaLnBrk="1" hangingPunct="1"/>
            <a:br>
              <a:rPr lang="en-US" altLang="en-US" dirty="0"/>
            </a:br>
            <a:br>
              <a:rPr lang="en-US" altLang="en-US" dirty="0"/>
            </a:br>
            <a:r>
              <a:rPr lang="en-US" altLang="en-US" u="sng" dirty="0"/>
              <a:t>Dead weight phrases</a:t>
            </a:r>
          </a:p>
        </p:txBody>
      </p:sp>
      <p:sp>
        <p:nvSpPr>
          <p:cNvPr id="242691" name="Rectangle 1027"/>
          <p:cNvSpPr>
            <a:spLocks noGrp="1" noChangeArrowheads="1"/>
          </p:cNvSpPr>
          <p:nvPr>
            <p:ph type="body" idx="1"/>
          </p:nvPr>
        </p:nvSpPr>
        <p:spPr/>
        <p:txBody>
          <a:bodyPr/>
          <a:lstStyle/>
          <a:p>
            <a:pPr eaLnBrk="1" hangingPunct="1"/>
            <a:r>
              <a:rPr lang="en-US" altLang="en-US">
                <a:cs typeface="Times New Roman" pitchFamily="18" charset="0"/>
              </a:rPr>
              <a:t>for the most part</a:t>
            </a:r>
          </a:p>
          <a:p>
            <a:pPr eaLnBrk="1" hangingPunct="1"/>
            <a:r>
              <a:rPr lang="en-US" altLang="en-US">
                <a:cs typeface="Times New Roman" pitchFamily="18" charset="0"/>
              </a:rPr>
              <a:t>for the purpose of</a:t>
            </a:r>
          </a:p>
          <a:p>
            <a:pPr eaLnBrk="1" hangingPunct="1"/>
            <a:r>
              <a:rPr lang="en-US" altLang="en-US">
                <a:cs typeface="Times New Roman" pitchFamily="18" charset="0"/>
              </a:rPr>
              <a:t>in a manner of speaking</a:t>
            </a:r>
          </a:p>
          <a:p>
            <a:pPr eaLnBrk="1" hangingPunct="1"/>
            <a:r>
              <a:rPr lang="en-US" altLang="en-US">
                <a:cs typeface="Times New Roman" pitchFamily="18" charset="0"/>
              </a:rPr>
              <a:t>in a very real sense</a:t>
            </a:r>
          </a:p>
          <a:p>
            <a:pPr eaLnBrk="1" hangingPunct="1"/>
            <a:r>
              <a:rPr lang="en-US" altLang="en-US">
                <a:cs typeface="Times New Roman" pitchFamily="18" charset="0"/>
              </a:rPr>
              <a:t>in my opinion</a:t>
            </a:r>
          </a:p>
          <a:p>
            <a:pPr eaLnBrk="1" hangingPunct="1"/>
            <a:r>
              <a:rPr lang="en-US" altLang="en-US">
                <a:cs typeface="Times New Roman" pitchFamily="18" charset="0"/>
              </a:rPr>
              <a:t>in the case of </a:t>
            </a:r>
          </a:p>
          <a:p>
            <a:pPr eaLnBrk="1" hangingPunct="1"/>
            <a:r>
              <a:rPr lang="en-US" altLang="en-US">
                <a:cs typeface="Times New Roman" pitchFamily="18" charset="0"/>
              </a:rPr>
              <a:t>in the final analysis</a:t>
            </a:r>
          </a:p>
        </p:txBody>
      </p:sp>
    </p:spTree>
    <p:extLst>
      <p:ext uri="{BB962C8B-B14F-4D97-AF65-F5344CB8AC3E}">
        <p14:creationId xmlns:p14="http://schemas.microsoft.com/office/powerpoint/2010/main" val="20753925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altLang="en-US" u="sng" dirty="0"/>
              <a:t>Dead weight phrases</a:t>
            </a:r>
            <a:endParaRPr lang="en-US" altLang="en-US" dirty="0"/>
          </a:p>
        </p:txBody>
      </p:sp>
      <p:sp>
        <p:nvSpPr>
          <p:cNvPr id="180227" name="Rectangle 3"/>
          <p:cNvSpPr>
            <a:spLocks noGrp="1" noChangeArrowheads="1"/>
          </p:cNvSpPr>
          <p:nvPr>
            <p:ph type="body" idx="1"/>
          </p:nvPr>
        </p:nvSpPr>
        <p:spPr>
          <a:xfrm>
            <a:off x="304800" y="2286000"/>
            <a:ext cx="8208963" cy="4114800"/>
          </a:xfrm>
        </p:spPr>
        <p:txBody>
          <a:bodyPr/>
          <a:lstStyle/>
          <a:p>
            <a:pPr eaLnBrk="1" hangingPunct="1"/>
            <a:r>
              <a:rPr lang="en-US" altLang="en-US" dirty="0">
                <a:cs typeface="Arial" charset="0"/>
              </a:rPr>
              <a:t>A majority of				most</a:t>
            </a:r>
          </a:p>
          <a:p>
            <a:pPr eaLnBrk="1" hangingPunct="1"/>
            <a:r>
              <a:rPr lang="en-US" altLang="en-US" dirty="0">
                <a:cs typeface="Arial" charset="0"/>
              </a:rPr>
              <a:t>A number of 				many</a:t>
            </a:r>
          </a:p>
          <a:p>
            <a:pPr eaLnBrk="1" hangingPunct="1"/>
            <a:r>
              <a:rPr lang="en-US" altLang="en-US" dirty="0">
                <a:cs typeface="Arial" charset="0"/>
              </a:rPr>
              <a:t>Are of the same opinion	          agree</a:t>
            </a:r>
          </a:p>
          <a:p>
            <a:pPr eaLnBrk="1" hangingPunct="1"/>
            <a:r>
              <a:rPr lang="en-US" altLang="en-US" dirty="0">
                <a:cs typeface="Arial" charset="0"/>
              </a:rPr>
              <a:t>At the present moment		now</a:t>
            </a:r>
          </a:p>
          <a:p>
            <a:pPr eaLnBrk="1" hangingPunct="1"/>
            <a:r>
              <a:rPr lang="en-US" altLang="en-US" dirty="0">
                <a:cs typeface="Arial" charset="0"/>
              </a:rPr>
              <a:t>By means of				by</a:t>
            </a:r>
          </a:p>
          <a:p>
            <a:pPr eaLnBrk="1" hangingPunct="1"/>
            <a:r>
              <a:rPr lang="en-US" altLang="en-US" dirty="0">
                <a:cs typeface="Arial" charset="0"/>
              </a:rPr>
              <a:t>Less frequently occurring 	rare</a:t>
            </a:r>
          </a:p>
        </p:txBody>
      </p:sp>
      <p:sp>
        <p:nvSpPr>
          <p:cNvPr id="180228" name="Rectangle 4"/>
          <p:cNvSpPr>
            <a:spLocks noChangeArrowheads="1"/>
          </p:cNvSpPr>
          <p:nvPr/>
        </p:nvSpPr>
        <p:spPr bwMode="auto">
          <a:xfrm>
            <a:off x="533400" y="1524000"/>
            <a:ext cx="7327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rgbClr val="CCFF33"/>
              </a:buClr>
              <a:buSzPct val="70000"/>
              <a:buFont typeface="Wingdings" pitchFamily="2" charset="2"/>
              <a:buNone/>
            </a:pPr>
            <a:r>
              <a:rPr lang="en-US" altLang="en-US" sz="3200" u="sng">
                <a:latin typeface="Arial" charset="0"/>
                <a:cs typeface="Arial" charset="0"/>
              </a:rPr>
              <a:t>Clunky phrase</a:t>
            </a:r>
            <a:r>
              <a:rPr lang="en-US" altLang="en-US" sz="3200">
                <a:latin typeface="Arial" charset="0"/>
                <a:cs typeface="Arial" charset="0"/>
              </a:rPr>
              <a:t>			      </a:t>
            </a:r>
            <a:r>
              <a:rPr lang="en-US" altLang="en-US" sz="3200" u="sng">
                <a:latin typeface="Arial" charset="0"/>
                <a:cs typeface="Arial" charset="0"/>
              </a:rPr>
              <a:t>Equivalent</a:t>
            </a:r>
          </a:p>
        </p:txBody>
      </p:sp>
    </p:spTree>
    <p:extLst>
      <p:ext uri="{BB962C8B-B14F-4D97-AF65-F5344CB8AC3E}">
        <p14:creationId xmlns:p14="http://schemas.microsoft.com/office/powerpoint/2010/main" val="33306246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altLang="en-US" u="sng" dirty="0"/>
              <a:t>Dead weight phrases</a:t>
            </a:r>
            <a:endParaRPr lang="en-US" altLang="en-US" dirty="0"/>
          </a:p>
        </p:txBody>
      </p:sp>
      <p:sp>
        <p:nvSpPr>
          <p:cNvPr id="313347" name="Rectangle 3"/>
          <p:cNvSpPr>
            <a:spLocks noGrp="1" noChangeArrowheads="1"/>
          </p:cNvSpPr>
          <p:nvPr>
            <p:ph type="body" idx="1"/>
          </p:nvPr>
        </p:nvSpPr>
        <p:spPr>
          <a:xfrm>
            <a:off x="381000" y="2286000"/>
            <a:ext cx="8208963" cy="4114800"/>
          </a:xfrm>
        </p:spPr>
        <p:txBody>
          <a:bodyPr/>
          <a:lstStyle/>
          <a:p>
            <a:pPr eaLnBrk="1" hangingPunct="1"/>
            <a:r>
              <a:rPr lang="en-US" altLang="en-US" dirty="0">
                <a:cs typeface="Arial" charset="0"/>
              </a:rPr>
              <a:t>All three of the 			the three</a:t>
            </a:r>
          </a:p>
          <a:p>
            <a:pPr eaLnBrk="1" hangingPunct="1"/>
            <a:r>
              <a:rPr lang="en-US" altLang="en-US" dirty="0">
                <a:cs typeface="Arial" charset="0"/>
              </a:rPr>
              <a:t>Fewer in number			few</a:t>
            </a:r>
          </a:p>
          <a:p>
            <a:pPr eaLnBrk="1" hangingPunct="1"/>
            <a:r>
              <a:rPr lang="en-US" altLang="en-US" dirty="0">
                <a:cs typeface="Arial" charset="0"/>
              </a:rPr>
              <a:t>Give rise to				cause</a:t>
            </a:r>
          </a:p>
          <a:p>
            <a:pPr eaLnBrk="1" hangingPunct="1"/>
            <a:r>
              <a:rPr lang="en-US" altLang="en-US" dirty="0">
                <a:cs typeface="Arial" charset="0"/>
              </a:rPr>
              <a:t>In all cases				always</a:t>
            </a:r>
          </a:p>
          <a:p>
            <a:pPr eaLnBrk="1" hangingPunct="1"/>
            <a:r>
              <a:rPr lang="en-US" altLang="en-US" dirty="0">
                <a:cs typeface="Arial" charset="0"/>
              </a:rPr>
              <a:t>In a position to			can</a:t>
            </a:r>
          </a:p>
          <a:p>
            <a:pPr eaLnBrk="1" hangingPunct="1"/>
            <a:r>
              <a:rPr lang="en-US" altLang="en-US" dirty="0">
                <a:cs typeface="Arial" charset="0"/>
              </a:rPr>
              <a:t>In close proximity to		near</a:t>
            </a:r>
          </a:p>
          <a:p>
            <a:pPr eaLnBrk="1" hangingPunct="1"/>
            <a:r>
              <a:rPr lang="en-US" altLang="en-US" dirty="0">
                <a:cs typeface="Arial" charset="0"/>
              </a:rPr>
              <a:t>In order to				to</a:t>
            </a:r>
          </a:p>
          <a:p>
            <a:pPr eaLnBrk="1" hangingPunct="1"/>
            <a:endParaRPr lang="en-US" altLang="en-US" dirty="0">
              <a:cs typeface="Arial" charset="0"/>
            </a:endParaRPr>
          </a:p>
        </p:txBody>
      </p:sp>
      <p:sp>
        <p:nvSpPr>
          <p:cNvPr id="313348" name="Rectangle 4"/>
          <p:cNvSpPr>
            <a:spLocks noChangeArrowheads="1"/>
          </p:cNvSpPr>
          <p:nvPr/>
        </p:nvSpPr>
        <p:spPr bwMode="auto">
          <a:xfrm>
            <a:off x="533400" y="1524000"/>
            <a:ext cx="7327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rgbClr val="CCFF33"/>
              </a:buClr>
              <a:buSzPct val="70000"/>
              <a:buFont typeface="Wingdings" pitchFamily="2" charset="2"/>
              <a:buNone/>
            </a:pPr>
            <a:r>
              <a:rPr lang="en-US" altLang="en-US" sz="3200" u="sng">
                <a:latin typeface="Arial" charset="0"/>
                <a:cs typeface="Arial" charset="0"/>
              </a:rPr>
              <a:t>Clunky phrase</a:t>
            </a:r>
            <a:r>
              <a:rPr lang="en-US" altLang="en-US" sz="3200">
                <a:latin typeface="Arial" charset="0"/>
                <a:cs typeface="Arial" charset="0"/>
              </a:rPr>
              <a:t>			      </a:t>
            </a:r>
            <a:r>
              <a:rPr lang="en-US" altLang="en-US" sz="3200" u="sng">
                <a:latin typeface="Arial" charset="0"/>
                <a:cs typeface="Arial" charset="0"/>
              </a:rPr>
              <a:t>Equivalent</a:t>
            </a:r>
          </a:p>
        </p:txBody>
      </p:sp>
    </p:spTree>
    <p:extLst>
      <p:ext uri="{BB962C8B-B14F-4D97-AF65-F5344CB8AC3E}">
        <p14:creationId xmlns:p14="http://schemas.microsoft.com/office/powerpoint/2010/main" val="1206412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US" altLang="en-US" u="sng" dirty="0"/>
              <a:t>Dead weight phrases</a:t>
            </a:r>
            <a:endParaRPr lang="en-US" altLang="en-US" dirty="0"/>
          </a:p>
        </p:txBody>
      </p:sp>
      <p:sp>
        <p:nvSpPr>
          <p:cNvPr id="73731" name="Rectangle 3"/>
          <p:cNvSpPr>
            <a:spLocks noGrp="1" noChangeArrowheads="1"/>
          </p:cNvSpPr>
          <p:nvPr>
            <p:ph type="body" idx="1"/>
          </p:nvPr>
        </p:nvSpPr>
        <p:spPr>
          <a:xfrm>
            <a:off x="304800" y="2209800"/>
            <a:ext cx="8208963" cy="4114800"/>
          </a:xfrm>
        </p:spPr>
        <p:txBody>
          <a:bodyPr/>
          <a:lstStyle/>
          <a:p>
            <a:pPr eaLnBrk="1" hangingPunct="1"/>
            <a:r>
              <a:rPr lang="en-US" altLang="en-US" sz="2800" dirty="0"/>
              <a:t>Referred to as 				named</a:t>
            </a:r>
            <a:endParaRPr lang="en-US" altLang="en-US" sz="2800" u="sng" dirty="0"/>
          </a:p>
          <a:p>
            <a:pPr eaLnBrk="1" hangingPunct="1"/>
            <a:r>
              <a:rPr lang="en-US" altLang="en-US" sz="2800" dirty="0"/>
              <a:t>With the possible exception of 	except</a:t>
            </a:r>
          </a:p>
          <a:p>
            <a:pPr eaLnBrk="1" hangingPunct="1"/>
            <a:r>
              <a:rPr lang="en-US" altLang="en-US" sz="2800" dirty="0"/>
              <a:t>Due to the fact that 			because</a:t>
            </a:r>
          </a:p>
          <a:p>
            <a:pPr eaLnBrk="1" hangingPunct="1"/>
            <a:r>
              <a:rPr lang="en-US" altLang="en-US" sz="2800" dirty="0"/>
              <a:t>He totally lacked the ability to 	he could not</a:t>
            </a:r>
          </a:p>
          <a:p>
            <a:pPr eaLnBrk="1" hangingPunct="1"/>
            <a:r>
              <a:rPr lang="en-US" altLang="en-US" sz="2800" dirty="0"/>
              <a:t>Until such time as 			until</a:t>
            </a:r>
          </a:p>
          <a:p>
            <a:pPr eaLnBrk="1" hangingPunct="1"/>
            <a:r>
              <a:rPr lang="en-US" altLang="en-US" sz="2800" dirty="0"/>
              <a:t>For the purpose of 			for</a:t>
            </a:r>
          </a:p>
          <a:p>
            <a:pPr eaLnBrk="1" hangingPunct="1"/>
            <a:r>
              <a:rPr lang="en-US" altLang="en-US" sz="2800" dirty="0"/>
              <a:t>Optimum				           best</a:t>
            </a:r>
          </a:p>
        </p:txBody>
      </p:sp>
      <p:sp>
        <p:nvSpPr>
          <p:cNvPr id="73732" name="Rectangle 4"/>
          <p:cNvSpPr>
            <a:spLocks noChangeArrowheads="1"/>
          </p:cNvSpPr>
          <p:nvPr/>
        </p:nvSpPr>
        <p:spPr bwMode="auto">
          <a:xfrm>
            <a:off x="228600" y="1524000"/>
            <a:ext cx="7551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rgbClr val="CCFF33"/>
              </a:buClr>
              <a:buSzPct val="70000"/>
              <a:buFont typeface="Wingdings" pitchFamily="2" charset="2"/>
              <a:buNone/>
            </a:pPr>
            <a:r>
              <a:rPr lang="en-US" altLang="en-US" sz="2800" u="sng">
                <a:latin typeface="Arial" charset="0"/>
              </a:rPr>
              <a:t>Beware of</a:t>
            </a:r>
            <a:r>
              <a:rPr lang="en-US" altLang="en-US" sz="2800">
                <a:latin typeface="Arial" charset="0"/>
              </a:rPr>
              <a:t>					</a:t>
            </a:r>
            <a:r>
              <a:rPr lang="en-US" altLang="en-US" sz="2800" u="sng">
                <a:latin typeface="Arial" charset="0"/>
              </a:rPr>
              <a:t>Use instead</a:t>
            </a:r>
          </a:p>
        </p:txBody>
      </p:sp>
    </p:spTree>
    <p:extLst>
      <p:ext uri="{BB962C8B-B14F-4D97-AF65-F5344CB8AC3E}">
        <p14:creationId xmlns:p14="http://schemas.microsoft.com/office/powerpoint/2010/main" val="38976352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5" name="Rectangle 3"/>
          <p:cNvSpPr>
            <a:spLocks noGrp="1" noChangeArrowheads="1"/>
          </p:cNvSpPr>
          <p:nvPr>
            <p:ph type="body" idx="1"/>
          </p:nvPr>
        </p:nvSpPr>
        <p:spPr>
          <a:xfrm>
            <a:off x="-381000" y="76200"/>
            <a:ext cx="13411200" cy="4038600"/>
          </a:xfrm>
        </p:spPr>
        <p:txBody>
          <a:bodyPr>
            <a:noAutofit/>
          </a:bodyPr>
          <a:lstStyle/>
          <a:p>
            <a:pPr lvl="4" eaLnBrk="1" hangingPunct="1">
              <a:lnSpc>
                <a:spcPct val="90000"/>
              </a:lnSpc>
              <a:buFont typeface="Wingdings" pitchFamily="2" charset="2"/>
              <a:buNone/>
            </a:pPr>
            <a:r>
              <a:rPr lang="en-US" altLang="en-US" sz="2400" b="1" u="sng" dirty="0"/>
              <a:t>Wordy</a:t>
            </a:r>
            <a:r>
              <a:rPr lang="en-US" altLang="en-US" sz="2400" b="1" dirty="0"/>
              <a:t>					</a:t>
            </a:r>
            <a:r>
              <a:rPr lang="en-US" altLang="en-US" sz="2400" b="1" u="sng" dirty="0"/>
              <a:t>To the point</a:t>
            </a:r>
          </a:p>
          <a:p>
            <a:pPr lvl="4" eaLnBrk="1" hangingPunct="1">
              <a:lnSpc>
                <a:spcPct val="90000"/>
              </a:lnSpc>
              <a:buFont typeface="Wingdings" pitchFamily="2" charset="2"/>
              <a:buNone/>
            </a:pPr>
            <a:r>
              <a:rPr lang="en-US" altLang="en-US" sz="2400" b="1" dirty="0"/>
              <a:t>3 am in the morning                 	3 am</a:t>
            </a:r>
          </a:p>
          <a:p>
            <a:pPr lvl="4" eaLnBrk="1" hangingPunct="1">
              <a:lnSpc>
                <a:spcPct val="90000"/>
              </a:lnSpc>
              <a:buFont typeface="Wingdings" pitchFamily="2" charset="2"/>
              <a:buNone/>
            </a:pPr>
            <a:r>
              <a:rPr lang="en-US" altLang="en-US" sz="2400" b="1" dirty="0"/>
              <a:t>absolutely spectacular		spectacular</a:t>
            </a:r>
          </a:p>
          <a:p>
            <a:pPr lvl="4" eaLnBrk="1" hangingPunct="1">
              <a:lnSpc>
                <a:spcPct val="90000"/>
              </a:lnSpc>
              <a:buFont typeface="Wingdings" pitchFamily="2" charset="2"/>
              <a:buNone/>
            </a:pPr>
            <a:r>
              <a:rPr lang="en-US" altLang="en-US" sz="2400" b="1" dirty="0"/>
              <a:t>a person who is honest		an honest person</a:t>
            </a:r>
          </a:p>
          <a:p>
            <a:pPr lvl="4" eaLnBrk="1" hangingPunct="1">
              <a:lnSpc>
                <a:spcPct val="90000"/>
              </a:lnSpc>
              <a:buFont typeface="Wingdings" pitchFamily="2" charset="2"/>
              <a:buNone/>
            </a:pPr>
            <a:r>
              <a:rPr lang="en-US" altLang="en-US" sz="2400" b="1" dirty="0"/>
              <a:t>a total of 14 birds			14 birds</a:t>
            </a:r>
          </a:p>
          <a:p>
            <a:pPr lvl="4" eaLnBrk="1" hangingPunct="1">
              <a:lnSpc>
                <a:spcPct val="90000"/>
              </a:lnSpc>
              <a:buFont typeface="Wingdings" pitchFamily="2" charset="2"/>
              <a:buNone/>
            </a:pPr>
            <a:r>
              <a:rPr lang="en-US" altLang="en-US" sz="2400" b="1" dirty="0"/>
              <a:t>circle around				circle</a:t>
            </a:r>
          </a:p>
          <a:p>
            <a:pPr lvl="4" eaLnBrk="1" hangingPunct="1">
              <a:lnSpc>
                <a:spcPct val="90000"/>
              </a:lnSpc>
              <a:buFont typeface="Wingdings" pitchFamily="2" charset="2"/>
              <a:buNone/>
            </a:pPr>
            <a:r>
              <a:rPr lang="en-US" altLang="en-US" sz="2400" b="1" dirty="0"/>
              <a:t>completely unanimous		unanimous</a:t>
            </a:r>
          </a:p>
          <a:p>
            <a:pPr lvl="4" eaLnBrk="1" hangingPunct="1">
              <a:lnSpc>
                <a:spcPct val="90000"/>
              </a:lnSpc>
              <a:buFont typeface="Wingdings" pitchFamily="2" charset="2"/>
              <a:buNone/>
            </a:pPr>
            <a:r>
              <a:rPr lang="en-US" altLang="en-US" sz="2400" b="1" dirty="0"/>
              <a:t>consensus of opinion			consensus</a:t>
            </a:r>
          </a:p>
          <a:p>
            <a:pPr lvl="4" eaLnBrk="1" hangingPunct="1">
              <a:lnSpc>
                <a:spcPct val="90000"/>
              </a:lnSpc>
              <a:buFont typeface="Wingdings" pitchFamily="2" charset="2"/>
              <a:buNone/>
            </a:pPr>
            <a:r>
              <a:rPr lang="en-US" altLang="en-US" sz="2400" b="1" dirty="0"/>
              <a:t>cooperate together			cooperate</a:t>
            </a:r>
          </a:p>
          <a:p>
            <a:pPr lvl="4" eaLnBrk="1" hangingPunct="1">
              <a:lnSpc>
                <a:spcPct val="90000"/>
              </a:lnSpc>
              <a:buFont typeface="Wingdings" pitchFamily="2" charset="2"/>
              <a:buNone/>
            </a:pPr>
            <a:r>
              <a:rPr lang="en-US" altLang="en-US" sz="2400" b="1" dirty="0"/>
              <a:t>each and every			each</a:t>
            </a:r>
          </a:p>
          <a:p>
            <a:pPr lvl="4" eaLnBrk="1" hangingPunct="1">
              <a:lnSpc>
                <a:spcPct val="90000"/>
              </a:lnSpc>
              <a:buFont typeface="Wingdings" pitchFamily="2" charset="2"/>
              <a:buNone/>
            </a:pPr>
            <a:r>
              <a:rPr lang="en-US" altLang="en-US" sz="2400" b="1" dirty="0"/>
              <a:t>end result				result</a:t>
            </a:r>
          </a:p>
          <a:p>
            <a:pPr lvl="4" eaLnBrk="1" hangingPunct="1">
              <a:lnSpc>
                <a:spcPct val="90000"/>
              </a:lnSpc>
              <a:buFont typeface="Wingdings" pitchFamily="2" charset="2"/>
              <a:buNone/>
            </a:pPr>
            <a:r>
              <a:rPr lang="en-US" altLang="en-US" sz="2400" b="1" dirty="0"/>
              <a:t>he is a man who			he</a:t>
            </a:r>
          </a:p>
          <a:p>
            <a:pPr lvl="4">
              <a:lnSpc>
                <a:spcPct val="90000"/>
              </a:lnSpc>
              <a:buNone/>
            </a:pPr>
            <a:r>
              <a:rPr lang="en-US" altLang="en-US" sz="2400" b="1" dirty="0"/>
              <a:t>in spite of the fact that		although</a:t>
            </a:r>
          </a:p>
          <a:p>
            <a:pPr lvl="4">
              <a:lnSpc>
                <a:spcPct val="90000"/>
              </a:lnSpc>
              <a:buNone/>
            </a:pPr>
            <a:r>
              <a:rPr lang="en-US" altLang="en-US" sz="2400" b="1" dirty="0"/>
              <a:t>in the event that			if</a:t>
            </a:r>
          </a:p>
          <a:p>
            <a:pPr lvl="4">
              <a:lnSpc>
                <a:spcPct val="90000"/>
              </a:lnSpc>
              <a:buNone/>
            </a:pPr>
            <a:r>
              <a:rPr lang="en-US" altLang="en-US" sz="2400" b="1" dirty="0"/>
              <a:t>period of four days			four days</a:t>
            </a:r>
          </a:p>
          <a:p>
            <a:pPr lvl="4">
              <a:lnSpc>
                <a:spcPct val="90000"/>
              </a:lnSpc>
              <a:buNone/>
            </a:pPr>
            <a:r>
              <a:rPr lang="en-US" altLang="en-US" sz="2400" b="1" dirty="0"/>
              <a:t>personally, I think/feel		I think/feel</a:t>
            </a:r>
          </a:p>
          <a:p>
            <a:pPr lvl="4">
              <a:lnSpc>
                <a:spcPct val="90000"/>
              </a:lnSpc>
              <a:buNone/>
            </a:pPr>
            <a:r>
              <a:rPr lang="en-US" altLang="en-US" sz="2400" b="1" dirty="0"/>
              <a:t>shorter/longer in length		shorter/longer</a:t>
            </a:r>
          </a:p>
          <a:p>
            <a:pPr lvl="4" eaLnBrk="1" hangingPunct="1">
              <a:lnSpc>
                <a:spcPct val="90000"/>
              </a:lnSpc>
              <a:buFont typeface="Wingdings" pitchFamily="2" charset="2"/>
              <a:buNone/>
            </a:pPr>
            <a:endParaRPr lang="en-US" altLang="en-US" sz="2400" b="1" dirty="0"/>
          </a:p>
          <a:p>
            <a:pPr eaLnBrk="1" hangingPunct="1">
              <a:lnSpc>
                <a:spcPct val="90000"/>
              </a:lnSpc>
            </a:pPr>
            <a:endParaRPr lang="en-US" altLang="en-US" sz="2400" b="1" dirty="0"/>
          </a:p>
        </p:txBody>
      </p:sp>
      <p:sp>
        <p:nvSpPr>
          <p:cNvPr id="45059" name="Rectangle 4"/>
          <p:cNvSpPr>
            <a:spLocks noGrp="1" noChangeArrowheads="1"/>
          </p:cNvSpPr>
          <p:nvPr>
            <p:ph type="title"/>
          </p:nvPr>
        </p:nvSpPr>
        <p:spPr>
          <a:xfrm>
            <a:off x="0" y="228600"/>
            <a:ext cx="8637588" cy="762000"/>
          </a:xfrm>
          <a:noFill/>
        </p:spPr>
        <p:txBody>
          <a:bodyPr/>
          <a:lstStyle/>
          <a:p>
            <a:pPr eaLnBrk="1" hangingPunct="1"/>
            <a:endParaRPr lang="en-US" altLang="en-US" dirty="0"/>
          </a:p>
        </p:txBody>
      </p:sp>
    </p:spTree>
    <p:extLst>
      <p:ext uri="{BB962C8B-B14F-4D97-AF65-F5344CB8AC3E}">
        <p14:creationId xmlns:p14="http://schemas.microsoft.com/office/powerpoint/2010/main" val="2486430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altLang="en-US" dirty="0"/>
          </a:p>
        </p:txBody>
      </p:sp>
      <p:sp>
        <p:nvSpPr>
          <p:cNvPr id="317443" name="Rectangle 3"/>
          <p:cNvSpPr>
            <a:spLocks noChangeArrowheads="1"/>
          </p:cNvSpPr>
          <p:nvPr/>
        </p:nvSpPr>
        <p:spPr bwMode="auto">
          <a:xfrm>
            <a:off x="1524000" y="2133600"/>
            <a:ext cx="6096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4" eaLnBrk="1" hangingPunct="1">
              <a:lnSpc>
                <a:spcPct val="90000"/>
              </a:lnSpc>
              <a:spcBef>
                <a:spcPct val="20000"/>
              </a:spcBef>
              <a:buClr>
                <a:schemeClr val="hlink"/>
              </a:buClr>
              <a:buSzPct val="65000"/>
              <a:buFont typeface="Wingdings" pitchFamily="2" charset="2"/>
              <a:buNone/>
            </a:pPr>
            <a:endParaRPr lang="en-US" altLang="en-US" b="1">
              <a:latin typeface="Arial" charset="0"/>
            </a:endParaRPr>
          </a:p>
          <a:p>
            <a:pPr eaLnBrk="1" hangingPunct="1">
              <a:lnSpc>
                <a:spcPct val="90000"/>
              </a:lnSpc>
              <a:spcBef>
                <a:spcPct val="20000"/>
              </a:spcBef>
              <a:buClr>
                <a:srgbClr val="CCFF33"/>
              </a:buClr>
              <a:buSzPct val="70000"/>
              <a:buFont typeface="Wingdings" pitchFamily="2" charset="2"/>
              <a:buChar char="n"/>
            </a:pPr>
            <a:endParaRPr lang="en-US" altLang="en-US" b="1">
              <a:latin typeface="Arial" charset="0"/>
            </a:endParaRPr>
          </a:p>
        </p:txBody>
      </p:sp>
      <p:sp>
        <p:nvSpPr>
          <p:cNvPr id="317444" name="Text Box 4"/>
          <p:cNvSpPr txBox="1">
            <a:spLocks noChangeArrowheads="1"/>
          </p:cNvSpPr>
          <p:nvPr/>
        </p:nvSpPr>
        <p:spPr bwMode="auto">
          <a:xfrm>
            <a:off x="457200" y="2057400"/>
            <a:ext cx="79248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800"/>
              <a:t>Constantly be on the lookout for extraneous words that crop up like weeds….</a:t>
            </a:r>
          </a:p>
          <a:p>
            <a:pPr eaLnBrk="1" hangingPunct="1">
              <a:spcBef>
                <a:spcPct val="50000"/>
              </a:spcBef>
            </a:pPr>
            <a:endParaRPr lang="en-US" altLang="en-US" sz="2800"/>
          </a:p>
          <a:p>
            <a:pPr eaLnBrk="1" hangingPunct="1">
              <a:spcBef>
                <a:spcPct val="50000"/>
              </a:spcBef>
            </a:pPr>
            <a:r>
              <a:rPr lang="en-US" altLang="en-US" sz="2800"/>
              <a:t>Ask yourself, is this word or phrase necessary?  </a:t>
            </a:r>
          </a:p>
          <a:p>
            <a:pPr eaLnBrk="1" hangingPunct="1">
              <a:spcBef>
                <a:spcPct val="50000"/>
              </a:spcBef>
            </a:pPr>
            <a:r>
              <a:rPr lang="en-US" altLang="en-US" sz="2800"/>
              <a:t>What happens if I take it out?</a:t>
            </a:r>
          </a:p>
          <a:p>
            <a:pPr eaLnBrk="1" hangingPunct="1">
              <a:spcBef>
                <a:spcPct val="50000"/>
              </a:spcBef>
            </a:pPr>
            <a:r>
              <a:rPr lang="en-US" altLang="en-US" sz="2800"/>
              <a:t>Most of the time, you’ll find you don’t need it!</a:t>
            </a:r>
          </a:p>
        </p:txBody>
      </p:sp>
    </p:spTree>
    <p:extLst>
      <p:ext uri="{BB962C8B-B14F-4D97-AF65-F5344CB8AC3E}">
        <p14:creationId xmlns:p14="http://schemas.microsoft.com/office/powerpoint/2010/main" val="16022508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Today’s introduction to writing well:</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buNone/>
            </a:pPr>
            <a:r>
              <a:rPr lang="en-US" altLang="en-US" u="sng" dirty="0"/>
              <a:t>Words:</a:t>
            </a:r>
          </a:p>
          <a:p>
            <a:pPr>
              <a:lnSpc>
                <a:spcPct val="90000"/>
              </a:lnSpc>
              <a:buFontTx/>
              <a:buChar char="•"/>
            </a:pPr>
            <a:r>
              <a:rPr lang="en-US" altLang="en-US" dirty="0"/>
              <a:t>1. Reduce dead weight words and phrases</a:t>
            </a:r>
          </a:p>
          <a:p>
            <a:pPr>
              <a:lnSpc>
                <a:spcPct val="90000"/>
              </a:lnSpc>
              <a:buFontTx/>
              <a:buChar char="•"/>
            </a:pPr>
            <a:r>
              <a:rPr lang="en-US" altLang="en-US" dirty="0">
                <a:solidFill>
                  <a:srgbClr val="FF0000"/>
                </a:solidFill>
              </a:rPr>
              <a:t>2. Cut, cut, cut; learn to part with your words</a:t>
            </a:r>
          </a:p>
          <a:p>
            <a:pPr>
              <a:lnSpc>
                <a:spcPct val="90000"/>
              </a:lnSpc>
              <a:buFontTx/>
              <a:buChar char="•"/>
            </a:pPr>
            <a:r>
              <a:rPr lang="en-US" altLang="en-US" dirty="0"/>
              <a:t>3. Be specific</a:t>
            </a:r>
          </a:p>
          <a:p>
            <a:pPr>
              <a:lnSpc>
                <a:spcPct val="90000"/>
              </a:lnSpc>
              <a:buNone/>
            </a:pPr>
            <a:r>
              <a:rPr lang="en-US" altLang="en-US" u="sng" dirty="0"/>
              <a:t>Sentences:</a:t>
            </a:r>
          </a:p>
          <a:p>
            <a:pPr>
              <a:lnSpc>
                <a:spcPct val="90000"/>
              </a:lnSpc>
              <a:buFontTx/>
              <a:buChar char="•"/>
            </a:pPr>
            <a:r>
              <a:rPr lang="en-US" altLang="en-US" dirty="0"/>
              <a:t>4. Follow: subject + verb + object </a:t>
            </a:r>
            <a:r>
              <a:rPr lang="en-US" altLang="en-US" i="1" dirty="0"/>
              <a:t>(SVO) </a:t>
            </a:r>
          </a:p>
          <a:p>
            <a:pPr>
              <a:lnSpc>
                <a:spcPct val="90000"/>
              </a:lnSpc>
              <a:buFontTx/>
              <a:buChar char="•"/>
            </a:pPr>
            <a:r>
              <a:rPr lang="en-US" altLang="en-US" dirty="0"/>
              <a:t>5. Use strong verbs and avoid turning verbs into nouns </a:t>
            </a:r>
          </a:p>
          <a:p>
            <a:pPr>
              <a:lnSpc>
                <a:spcPct val="90000"/>
              </a:lnSpc>
              <a:buFontTx/>
              <a:buChar char="•"/>
            </a:pPr>
            <a:r>
              <a:rPr lang="en-US" altLang="en-US" dirty="0"/>
              <a:t>6. Eliminate negatives; use positive constructions instead</a:t>
            </a:r>
          </a:p>
          <a:p>
            <a:endParaRPr lang="en-US" dirty="0"/>
          </a:p>
        </p:txBody>
      </p:sp>
    </p:spTree>
    <p:extLst>
      <p:ext uri="{BB962C8B-B14F-4D97-AF65-F5344CB8AC3E}">
        <p14:creationId xmlns:p14="http://schemas.microsoft.com/office/powerpoint/2010/main" val="258322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altLang="en-US" dirty="0"/>
          </a:p>
        </p:txBody>
      </p:sp>
      <p:sp>
        <p:nvSpPr>
          <p:cNvPr id="1027" name="Rectangle 3"/>
          <p:cNvSpPr>
            <a:spLocks noGrp="1" noChangeArrowheads="1"/>
          </p:cNvSpPr>
          <p:nvPr>
            <p:ph type="body" idx="1"/>
          </p:nvPr>
        </p:nvSpPr>
        <p:spPr>
          <a:xfrm>
            <a:off x="304800" y="1828800"/>
            <a:ext cx="8208963" cy="4114800"/>
          </a:xfrm>
        </p:spPr>
        <p:txBody>
          <a:bodyPr/>
          <a:lstStyle/>
          <a:p>
            <a:pPr eaLnBrk="1" hangingPunct="1">
              <a:lnSpc>
                <a:spcPct val="90000"/>
              </a:lnSpc>
            </a:pPr>
            <a:r>
              <a:rPr lang="en-US" altLang="en-US" sz="2800" u="sng"/>
              <a:t>Be vigilant and ruthless</a:t>
            </a:r>
          </a:p>
          <a:p>
            <a:pPr eaLnBrk="1" hangingPunct="1">
              <a:lnSpc>
                <a:spcPct val="90000"/>
              </a:lnSpc>
            </a:pPr>
            <a:endParaRPr lang="en-US" altLang="en-US" sz="2800" u="sng"/>
          </a:p>
          <a:p>
            <a:pPr eaLnBrk="1" hangingPunct="1">
              <a:lnSpc>
                <a:spcPct val="90000"/>
              </a:lnSpc>
            </a:pPr>
            <a:r>
              <a:rPr lang="en-US" altLang="en-US" sz="2800"/>
              <a:t>After investing much effort to put words on a page, we often find it hard to part with them.</a:t>
            </a:r>
          </a:p>
          <a:p>
            <a:pPr eaLnBrk="1" hangingPunct="1">
              <a:lnSpc>
                <a:spcPct val="90000"/>
              </a:lnSpc>
            </a:pPr>
            <a:endParaRPr lang="en-US" altLang="en-US" sz="2800"/>
          </a:p>
          <a:p>
            <a:pPr eaLnBrk="1" hangingPunct="1">
              <a:lnSpc>
                <a:spcPct val="90000"/>
              </a:lnSpc>
              <a:buFont typeface="Wingdings" pitchFamily="2" charset="2"/>
              <a:buNone/>
            </a:pPr>
            <a:r>
              <a:rPr lang="en-US" altLang="en-US" sz="2800"/>
              <a:t>But fight their seductive pull…</a:t>
            </a:r>
          </a:p>
          <a:p>
            <a:pPr eaLnBrk="1" hangingPunct="1">
              <a:lnSpc>
                <a:spcPct val="90000"/>
              </a:lnSpc>
            </a:pPr>
            <a:r>
              <a:rPr lang="en-US" altLang="en-US" sz="2800"/>
              <a:t>Try the sentence without the extra words and see how it’s better—conveys the same idea with </a:t>
            </a:r>
            <a:r>
              <a:rPr lang="en-US" altLang="en-US" sz="2800" u="sng"/>
              <a:t>more power</a:t>
            </a:r>
            <a:r>
              <a:rPr lang="en-US" altLang="en-US" sz="2800"/>
              <a:t> </a:t>
            </a:r>
          </a:p>
          <a:p>
            <a:pPr eaLnBrk="1" hangingPunct="1">
              <a:lnSpc>
                <a:spcPct val="90000"/>
              </a:lnSpc>
            </a:pPr>
            <a:endParaRPr lang="en-US" altLang="en-US" sz="2800" u="sng"/>
          </a:p>
          <a:p>
            <a:pPr eaLnBrk="1" hangingPunct="1">
              <a:lnSpc>
                <a:spcPct val="90000"/>
              </a:lnSpc>
            </a:pPr>
            <a:endParaRPr lang="en-US" altLang="en-US" sz="2800"/>
          </a:p>
        </p:txBody>
      </p:sp>
    </p:spTree>
    <p:extLst>
      <p:ext uri="{BB962C8B-B14F-4D97-AF65-F5344CB8AC3E}">
        <p14:creationId xmlns:p14="http://schemas.microsoft.com/office/powerpoint/2010/main" val="36589497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n-US" altLang="en-US" dirty="0"/>
          </a:p>
        </p:txBody>
      </p:sp>
      <p:sp>
        <p:nvSpPr>
          <p:cNvPr id="52227" name="Rectangle 3"/>
          <p:cNvSpPr>
            <a:spLocks noGrp="1" noChangeArrowheads="1"/>
          </p:cNvSpPr>
          <p:nvPr>
            <p:ph type="body" idx="1"/>
          </p:nvPr>
        </p:nvSpPr>
        <p:spPr/>
        <p:txBody>
          <a:bodyPr/>
          <a:lstStyle/>
          <a:p>
            <a:pPr eaLnBrk="1" hangingPunct="1"/>
            <a:r>
              <a:rPr lang="en-US" altLang="en-US"/>
              <a:t>Parting with your words…</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6358660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normAutofit lnSpcReduction="10000"/>
          </a:bodyPr>
          <a:lstStyle/>
          <a:p>
            <a:r>
              <a:rPr lang="en-US" dirty="0"/>
              <a:t>I don’t agree with the notion that students should learn writing out of thin air.</a:t>
            </a:r>
          </a:p>
          <a:p>
            <a:endParaRPr lang="en-US" dirty="0"/>
          </a:p>
          <a:p>
            <a:r>
              <a:rPr lang="en-US" dirty="0"/>
              <a:t>I believe “Scientific writing” is one of the most important courses of I took during my graduate studies.</a:t>
            </a:r>
          </a:p>
          <a:p>
            <a:endParaRPr lang="en-US" dirty="0"/>
          </a:p>
          <a:p>
            <a:r>
              <a:rPr lang="en-US" dirty="0"/>
              <a:t>You need to write a research proposal and thesis. </a:t>
            </a:r>
          </a:p>
          <a:p>
            <a:endParaRPr lang="en-US" dirty="0"/>
          </a:p>
        </p:txBody>
      </p:sp>
    </p:spTree>
    <p:extLst>
      <p:ext uri="{BB962C8B-B14F-4D97-AF65-F5344CB8AC3E}">
        <p14:creationId xmlns:p14="http://schemas.microsoft.com/office/powerpoint/2010/main" val="3975190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altLang="en-US" dirty="0"/>
          </a:p>
        </p:txBody>
      </p:sp>
      <p:sp>
        <p:nvSpPr>
          <p:cNvPr id="20275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u="sng" dirty="0">
                <a:cs typeface="Times New Roman" pitchFamily="18" charset="0"/>
              </a:rPr>
              <a:t>Example:</a:t>
            </a:r>
          </a:p>
          <a:p>
            <a:pPr eaLnBrk="1" hangingPunct="1">
              <a:lnSpc>
                <a:spcPct val="90000"/>
              </a:lnSpc>
              <a:buFont typeface="Wingdings" pitchFamily="2" charset="2"/>
              <a:buNone/>
            </a:pPr>
            <a:r>
              <a:rPr lang="en-US" altLang="en-US" dirty="0">
                <a:cs typeface="Times New Roman" pitchFamily="18" charset="0"/>
              </a:rPr>
              <a:t>“The incidence of brain injury shows two peak periods in almost all reports: rates are the highest in young people and the elderly.”</a:t>
            </a:r>
          </a:p>
          <a:p>
            <a:pPr eaLnBrk="1" hangingPunct="1">
              <a:lnSpc>
                <a:spcPct val="90000"/>
              </a:lnSpc>
            </a:pPr>
            <a:endParaRPr lang="en-US" altLang="en-US" dirty="0">
              <a:cs typeface="Times New Roman" pitchFamily="18" charset="0"/>
            </a:endParaRPr>
          </a:p>
          <a:p>
            <a:pPr eaLnBrk="1" hangingPunct="1">
              <a:lnSpc>
                <a:spcPct val="90000"/>
              </a:lnSpc>
              <a:buFont typeface="Wingdings" pitchFamily="2" charset="2"/>
              <a:buNone/>
            </a:pPr>
            <a:r>
              <a:rPr lang="en-US" altLang="en-US" dirty="0">
                <a:cs typeface="Times New Roman" pitchFamily="18" charset="0"/>
              </a:rPr>
              <a:t>More punch</a:t>
            </a:r>
            <a:r>
              <a:rPr lang="en-US" altLang="en-US" dirty="0">
                <a:cs typeface="Times New Roman" pitchFamily="18" charset="0"/>
                <a:sym typeface="Wingdings" pitchFamily="2" charset="2"/>
              </a:rPr>
              <a:t></a:t>
            </a:r>
            <a:endParaRPr lang="en-US" altLang="en-US" dirty="0">
              <a:cs typeface="Times New Roman" pitchFamily="18" charset="0"/>
            </a:endParaRPr>
          </a:p>
          <a:p>
            <a:pPr eaLnBrk="1" hangingPunct="1">
              <a:lnSpc>
                <a:spcPct val="90000"/>
              </a:lnSpc>
              <a:buFont typeface="Wingdings" pitchFamily="2" charset="2"/>
              <a:buNone/>
            </a:pPr>
            <a:r>
              <a:rPr lang="en-US" altLang="en-US" dirty="0">
                <a:cs typeface="Times New Roman" pitchFamily="18" charset="0"/>
              </a:rPr>
              <a:t>“The incidence of brain injury peaks in the young and the elderly.” </a:t>
            </a:r>
          </a:p>
        </p:txBody>
      </p:sp>
    </p:spTree>
    <p:extLst>
      <p:ext uri="{BB962C8B-B14F-4D97-AF65-F5344CB8AC3E}">
        <p14:creationId xmlns:p14="http://schemas.microsoft.com/office/powerpoint/2010/main" val="32330391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Today’s introduction to writing well:</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buNone/>
            </a:pPr>
            <a:r>
              <a:rPr lang="en-US" altLang="en-US" u="sng" dirty="0"/>
              <a:t>Words:</a:t>
            </a:r>
          </a:p>
          <a:p>
            <a:pPr>
              <a:lnSpc>
                <a:spcPct val="90000"/>
              </a:lnSpc>
              <a:buFontTx/>
              <a:buChar char="•"/>
            </a:pPr>
            <a:r>
              <a:rPr lang="en-US" altLang="en-US" dirty="0"/>
              <a:t>1. Reduce dead weight words and phrases</a:t>
            </a:r>
          </a:p>
          <a:p>
            <a:pPr>
              <a:lnSpc>
                <a:spcPct val="90000"/>
              </a:lnSpc>
              <a:buFontTx/>
              <a:buChar char="•"/>
            </a:pPr>
            <a:r>
              <a:rPr lang="en-US" altLang="en-US" dirty="0"/>
              <a:t>2. Cut, cut, cut; learn to part with your words</a:t>
            </a:r>
          </a:p>
          <a:p>
            <a:pPr>
              <a:lnSpc>
                <a:spcPct val="90000"/>
              </a:lnSpc>
              <a:buFontTx/>
              <a:buChar char="•"/>
            </a:pPr>
            <a:r>
              <a:rPr lang="en-US" altLang="en-US" dirty="0">
                <a:solidFill>
                  <a:schemeClr val="accent2"/>
                </a:solidFill>
              </a:rPr>
              <a:t>3. Be specific</a:t>
            </a:r>
          </a:p>
          <a:p>
            <a:pPr>
              <a:lnSpc>
                <a:spcPct val="90000"/>
              </a:lnSpc>
              <a:buNone/>
            </a:pPr>
            <a:r>
              <a:rPr lang="en-US" altLang="en-US" u="sng" dirty="0"/>
              <a:t>Sentences:</a:t>
            </a:r>
          </a:p>
          <a:p>
            <a:pPr>
              <a:lnSpc>
                <a:spcPct val="90000"/>
              </a:lnSpc>
              <a:buFontTx/>
              <a:buChar char="•"/>
            </a:pPr>
            <a:r>
              <a:rPr lang="en-US" altLang="en-US" dirty="0"/>
              <a:t>4. Follow: subject + verb + object </a:t>
            </a:r>
            <a:r>
              <a:rPr lang="en-US" altLang="en-US" i="1" dirty="0"/>
              <a:t>(SVO) </a:t>
            </a:r>
          </a:p>
          <a:p>
            <a:pPr>
              <a:lnSpc>
                <a:spcPct val="90000"/>
              </a:lnSpc>
              <a:buFontTx/>
              <a:buChar char="•"/>
            </a:pPr>
            <a:r>
              <a:rPr lang="en-US" altLang="en-US" dirty="0"/>
              <a:t>5. Use strong verbs and avoid turning verbs into nouns </a:t>
            </a:r>
          </a:p>
          <a:p>
            <a:pPr>
              <a:lnSpc>
                <a:spcPct val="90000"/>
              </a:lnSpc>
              <a:buFontTx/>
              <a:buChar char="•"/>
            </a:pPr>
            <a:r>
              <a:rPr lang="en-US" altLang="en-US" dirty="0"/>
              <a:t>6. Eliminate negatives; use positive constructions instead</a:t>
            </a:r>
          </a:p>
          <a:p>
            <a:endParaRPr lang="en-US" dirty="0"/>
          </a:p>
        </p:txBody>
      </p:sp>
    </p:spTree>
    <p:extLst>
      <p:ext uri="{BB962C8B-B14F-4D97-AF65-F5344CB8AC3E}">
        <p14:creationId xmlns:p14="http://schemas.microsoft.com/office/powerpoint/2010/main" val="2583224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u="sng" dirty="0"/>
              <a:t>Be specific</a:t>
            </a:r>
          </a:p>
        </p:txBody>
      </p:sp>
      <p:sp>
        <p:nvSpPr>
          <p:cNvPr id="63491" name="Rectangle 3"/>
          <p:cNvSpPr>
            <a:spLocks noGrp="1" noChangeArrowheads="1"/>
          </p:cNvSpPr>
          <p:nvPr>
            <p:ph type="body" idx="1"/>
          </p:nvPr>
        </p:nvSpPr>
        <p:spPr>
          <a:xfrm>
            <a:off x="304800" y="1600200"/>
            <a:ext cx="8053388" cy="2249488"/>
          </a:xfrm>
        </p:spPr>
        <p:txBody>
          <a:bodyPr/>
          <a:lstStyle/>
          <a:p>
            <a:pPr eaLnBrk="1" hangingPunct="1">
              <a:lnSpc>
                <a:spcPct val="90000"/>
              </a:lnSpc>
            </a:pPr>
            <a:r>
              <a:rPr lang="en-US" altLang="en-US" dirty="0"/>
              <a:t>“Prefer the specific to the general, the definite to the vague, the concrete to the abstract.”</a:t>
            </a:r>
            <a:r>
              <a:rPr lang="en-US" altLang="en-US" sz="2000" dirty="0"/>
              <a:t>--</a:t>
            </a:r>
            <a:r>
              <a:rPr lang="en-US" altLang="en-US" sz="2000" i="1" dirty="0"/>
              <a:t>Strunk and White</a:t>
            </a:r>
          </a:p>
          <a:p>
            <a:pPr eaLnBrk="1" hangingPunct="1">
              <a:lnSpc>
                <a:spcPct val="90000"/>
              </a:lnSpc>
            </a:pPr>
            <a:r>
              <a:rPr lang="en-US" altLang="en-US" sz="2800" b="1" dirty="0"/>
              <a:t>“Some words and phrases are blobs.”</a:t>
            </a:r>
          </a:p>
          <a:p>
            <a:pPr lvl="1" eaLnBrk="1" hangingPunct="1">
              <a:lnSpc>
                <a:spcPct val="90000"/>
              </a:lnSpc>
              <a:buFont typeface="Wingdings" pitchFamily="2" charset="2"/>
              <a:buNone/>
            </a:pPr>
            <a:r>
              <a:rPr lang="en-US" altLang="en-US" sz="1800" i="1" dirty="0"/>
              <a:t>--Zinsser</a:t>
            </a:r>
          </a:p>
          <a:p>
            <a:pPr eaLnBrk="1" hangingPunct="1">
              <a:lnSpc>
                <a:spcPct val="90000"/>
              </a:lnSpc>
            </a:pPr>
            <a:endParaRPr lang="en-US" altLang="en-US" sz="2000" i="1" dirty="0"/>
          </a:p>
          <a:p>
            <a:pPr lvl="1" eaLnBrk="1" hangingPunct="1">
              <a:lnSpc>
                <a:spcPct val="90000"/>
              </a:lnSpc>
            </a:pPr>
            <a:endParaRPr lang="en-US" altLang="en-US" sz="1800" dirty="0"/>
          </a:p>
        </p:txBody>
      </p:sp>
      <p:sp>
        <p:nvSpPr>
          <p:cNvPr id="63492" name="Text Box 4"/>
          <p:cNvSpPr txBox="1">
            <a:spLocks noChangeArrowheads="1"/>
          </p:cNvSpPr>
          <p:nvPr/>
        </p:nvSpPr>
        <p:spPr bwMode="auto">
          <a:xfrm>
            <a:off x="0" y="4300538"/>
            <a:ext cx="9448800" cy="359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Clr>
                <a:srgbClr val="CCFF33"/>
              </a:buClr>
              <a:buSzPct val="70000"/>
              <a:buFont typeface="Wingdings" pitchFamily="2" charset="2"/>
              <a:buChar char="n"/>
            </a:pPr>
            <a:r>
              <a:rPr lang="en-US" altLang="en-US" sz="2000" u="sng" dirty="0">
                <a:latin typeface="Arial" charset="0"/>
              </a:rPr>
              <a:t>Vague:</a:t>
            </a:r>
            <a:r>
              <a:rPr lang="en-US" altLang="en-US" sz="2000" dirty="0">
                <a:latin typeface="Arial" charset="0"/>
              </a:rPr>
              <a:t> A period of unfavorable weather set in.</a:t>
            </a:r>
          </a:p>
          <a:p>
            <a:pPr lvl="1" eaLnBrk="1" hangingPunct="1">
              <a:lnSpc>
                <a:spcPct val="90000"/>
              </a:lnSpc>
              <a:spcBef>
                <a:spcPct val="20000"/>
              </a:spcBef>
              <a:buClr>
                <a:schemeClr val="accent2"/>
              </a:buClr>
              <a:buSzPct val="65000"/>
              <a:buFont typeface="Wingdings" pitchFamily="2" charset="2"/>
              <a:buChar char="n"/>
            </a:pPr>
            <a:r>
              <a:rPr lang="en-US" altLang="en-US" sz="2000" u="sng" dirty="0">
                <a:latin typeface="Arial" charset="0"/>
              </a:rPr>
              <a:t>Specific</a:t>
            </a:r>
            <a:r>
              <a:rPr lang="en-US" altLang="en-US" sz="2000" dirty="0">
                <a:latin typeface="Arial" charset="0"/>
              </a:rPr>
              <a:t>:  It rained every day for a week.</a:t>
            </a:r>
          </a:p>
          <a:p>
            <a:pPr eaLnBrk="1" hangingPunct="1">
              <a:lnSpc>
                <a:spcPct val="90000"/>
              </a:lnSpc>
              <a:spcBef>
                <a:spcPct val="20000"/>
              </a:spcBef>
              <a:buClr>
                <a:srgbClr val="CCFF33"/>
              </a:buClr>
              <a:buSzPct val="70000"/>
              <a:buFont typeface="Wingdings" pitchFamily="2" charset="2"/>
              <a:buChar char="n"/>
            </a:pPr>
            <a:r>
              <a:rPr lang="en-US" altLang="en-US" sz="2000" u="sng" dirty="0">
                <a:latin typeface="Arial" charset="0"/>
              </a:rPr>
              <a:t>Vague:</a:t>
            </a:r>
            <a:r>
              <a:rPr lang="en-US" altLang="en-US" sz="2000" dirty="0">
                <a:latin typeface="Arial" charset="0"/>
              </a:rPr>
              <a:t> He showed satisfaction as he took possession of his well earned reward.</a:t>
            </a:r>
          </a:p>
          <a:p>
            <a:pPr lvl="1" eaLnBrk="1" hangingPunct="1">
              <a:lnSpc>
                <a:spcPct val="90000"/>
              </a:lnSpc>
              <a:spcBef>
                <a:spcPct val="20000"/>
              </a:spcBef>
              <a:buClr>
                <a:schemeClr val="accent2"/>
              </a:buClr>
              <a:buSzPct val="65000"/>
              <a:buFont typeface="Wingdings" pitchFamily="2" charset="2"/>
              <a:buChar char="n"/>
            </a:pPr>
            <a:r>
              <a:rPr lang="en-US" altLang="en-US" sz="2000" u="sng" dirty="0">
                <a:latin typeface="Arial" charset="0"/>
              </a:rPr>
              <a:t>Specific:</a:t>
            </a:r>
            <a:r>
              <a:rPr lang="en-US" altLang="en-US" sz="2000" dirty="0">
                <a:latin typeface="Arial" charset="0"/>
              </a:rPr>
              <a:t> He grinned as he pocketed the coin.</a:t>
            </a:r>
          </a:p>
          <a:p>
            <a:pPr eaLnBrk="1" hangingPunct="1">
              <a:lnSpc>
                <a:spcPct val="90000"/>
              </a:lnSpc>
              <a:spcBef>
                <a:spcPct val="20000"/>
              </a:spcBef>
              <a:buClr>
                <a:srgbClr val="CCFF33"/>
              </a:buClr>
              <a:buSzPct val="70000"/>
              <a:buFont typeface="Wingdings" pitchFamily="2" charset="2"/>
              <a:buChar char="n"/>
            </a:pPr>
            <a:r>
              <a:rPr lang="en-US" altLang="en-US" sz="2000" u="sng" dirty="0">
                <a:latin typeface="Arial" charset="0"/>
              </a:rPr>
              <a:t>Vague:</a:t>
            </a:r>
            <a:r>
              <a:rPr lang="en-US" altLang="en-US" sz="2000" dirty="0">
                <a:latin typeface="Arial" charset="0"/>
              </a:rPr>
              <a:t> Because of stress, the blood pressure changes.</a:t>
            </a:r>
          </a:p>
          <a:p>
            <a:pPr lvl="1" eaLnBrk="1" hangingPunct="1">
              <a:lnSpc>
                <a:spcPct val="90000"/>
              </a:lnSpc>
              <a:spcBef>
                <a:spcPct val="20000"/>
              </a:spcBef>
              <a:buClr>
                <a:schemeClr val="accent2"/>
              </a:buClr>
              <a:buSzPct val="65000"/>
              <a:buFont typeface="Wingdings" pitchFamily="2" charset="2"/>
              <a:buChar char="n"/>
            </a:pPr>
            <a:r>
              <a:rPr lang="en-US" altLang="en-US" sz="2000" u="sng" dirty="0">
                <a:latin typeface="Arial" charset="0"/>
              </a:rPr>
              <a:t>Specific:</a:t>
            </a:r>
            <a:r>
              <a:rPr lang="en-US" altLang="en-US" sz="2000" dirty="0">
                <a:latin typeface="Arial" charset="0"/>
              </a:rPr>
              <a:t> Upon stress, blood pressure rises.</a:t>
            </a:r>
          </a:p>
          <a:p>
            <a:pPr lvl="1" eaLnBrk="1" hangingPunct="1">
              <a:lnSpc>
                <a:spcPct val="90000"/>
              </a:lnSpc>
              <a:spcBef>
                <a:spcPct val="20000"/>
              </a:spcBef>
              <a:buClr>
                <a:schemeClr val="accent2"/>
              </a:buClr>
              <a:buSzPct val="65000"/>
            </a:pPr>
            <a:endParaRPr lang="en-US" altLang="en-US" sz="2000" dirty="0">
              <a:latin typeface="Arial" charset="0"/>
            </a:endParaRPr>
          </a:p>
          <a:p>
            <a:pPr lvl="1" eaLnBrk="1" hangingPunct="1">
              <a:lnSpc>
                <a:spcPct val="90000"/>
              </a:lnSpc>
              <a:spcBef>
                <a:spcPct val="20000"/>
              </a:spcBef>
              <a:buClr>
                <a:schemeClr val="accent2"/>
              </a:buClr>
              <a:buSzPct val="65000"/>
              <a:buFont typeface="Wingdings" pitchFamily="2" charset="2"/>
              <a:buChar char="n"/>
            </a:pPr>
            <a:endParaRPr lang="en-US" altLang="en-US" sz="2000" dirty="0">
              <a:latin typeface="Arial" charset="0"/>
              <a:cs typeface="Arial" charset="0"/>
            </a:endParaRPr>
          </a:p>
          <a:p>
            <a:pPr lvl="1" eaLnBrk="1" hangingPunct="1">
              <a:lnSpc>
                <a:spcPct val="90000"/>
              </a:lnSpc>
              <a:spcBef>
                <a:spcPct val="20000"/>
              </a:spcBef>
              <a:buClr>
                <a:schemeClr val="accent2"/>
              </a:buClr>
              <a:buSzPct val="65000"/>
              <a:buFont typeface="Wingdings" pitchFamily="2" charset="2"/>
              <a:buChar char="n"/>
            </a:pPr>
            <a:endParaRPr lang="en-US" altLang="en-US" sz="1800" dirty="0">
              <a:latin typeface="Arial" charset="0"/>
            </a:endParaRPr>
          </a:p>
          <a:p>
            <a:pPr eaLnBrk="1" hangingPunct="1">
              <a:spcBef>
                <a:spcPct val="50000"/>
              </a:spcBef>
            </a:pPr>
            <a:endParaRPr lang="en-US" altLang="en-US" dirty="0"/>
          </a:p>
        </p:txBody>
      </p:sp>
    </p:spTree>
    <p:extLst>
      <p:ext uri="{BB962C8B-B14F-4D97-AF65-F5344CB8AC3E}">
        <p14:creationId xmlns:p14="http://schemas.microsoft.com/office/powerpoint/2010/main" val="17766820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u="sng" dirty="0"/>
              <a:t>Be specific</a:t>
            </a:r>
            <a:endParaRPr lang="en-US" altLang="en-US" dirty="0"/>
          </a:p>
        </p:txBody>
      </p:sp>
      <p:sp>
        <p:nvSpPr>
          <p:cNvPr id="174083" name="Rectangle 3"/>
          <p:cNvSpPr>
            <a:spLocks noGrp="1" noChangeArrowheads="1"/>
          </p:cNvSpPr>
          <p:nvPr>
            <p:ph type="body" idx="1"/>
          </p:nvPr>
        </p:nvSpPr>
        <p:spPr/>
        <p:txBody>
          <a:bodyPr/>
          <a:lstStyle/>
          <a:p>
            <a:pPr eaLnBrk="1" hangingPunct="1">
              <a:buFont typeface="Wingdings" pitchFamily="2" charset="2"/>
              <a:buNone/>
            </a:pPr>
            <a:r>
              <a:rPr lang="en-US" altLang="en-US" sz="2800" b="1" dirty="0">
                <a:solidFill>
                  <a:srgbClr val="FF0000"/>
                </a:solidFill>
                <a:cs typeface="Arial" charset="0"/>
              </a:rPr>
              <a:t>Vague:</a:t>
            </a:r>
            <a:r>
              <a:rPr lang="en-US" altLang="en-US" sz="2800" b="1" dirty="0">
                <a:cs typeface="Arial" charset="0"/>
              </a:rPr>
              <a:t> </a:t>
            </a:r>
          </a:p>
          <a:p>
            <a:pPr eaLnBrk="1" hangingPunct="1">
              <a:lnSpc>
                <a:spcPct val="90000"/>
              </a:lnSpc>
              <a:buFont typeface="Wingdings" pitchFamily="2" charset="2"/>
              <a:buNone/>
            </a:pPr>
            <a:r>
              <a:rPr lang="en-US" altLang="en-US" sz="2400" b="1" dirty="0">
                <a:cs typeface="Arial" charset="0"/>
              </a:rPr>
              <a:t>	If the </a:t>
            </a:r>
            <a:r>
              <a:rPr lang="en-US" altLang="en-US" sz="2400" b="1" u="sng" dirty="0">
                <a:cs typeface="Arial" charset="0"/>
              </a:rPr>
              <a:t>manners</a:t>
            </a:r>
            <a:r>
              <a:rPr lang="en-US" altLang="en-US" sz="2400" b="1" dirty="0">
                <a:cs typeface="Arial" charset="0"/>
              </a:rPr>
              <a:t>,</a:t>
            </a:r>
            <a:r>
              <a:rPr lang="en-US" altLang="en-US" sz="2400" b="1" u="sng" dirty="0">
                <a:cs typeface="Arial" charset="0"/>
              </a:rPr>
              <a:t> customs</a:t>
            </a:r>
            <a:r>
              <a:rPr lang="en-US" altLang="en-US" sz="2400" b="1" dirty="0">
                <a:cs typeface="Arial" charset="0"/>
              </a:rPr>
              <a:t>, and </a:t>
            </a:r>
            <a:r>
              <a:rPr lang="en-US" altLang="en-US" sz="2400" b="1" u="sng" dirty="0">
                <a:cs typeface="Arial" charset="0"/>
              </a:rPr>
              <a:t>amusements</a:t>
            </a:r>
            <a:r>
              <a:rPr lang="en-US" altLang="en-US" sz="2400" b="1" dirty="0">
                <a:cs typeface="Arial" charset="0"/>
              </a:rPr>
              <a:t> of a nation are cruel and barbarous, then the </a:t>
            </a:r>
            <a:r>
              <a:rPr lang="en-US" altLang="en-US" sz="2400" b="1" u="sng" dirty="0">
                <a:cs typeface="Arial" charset="0"/>
              </a:rPr>
              <a:t>regulations</a:t>
            </a:r>
            <a:r>
              <a:rPr lang="en-US" altLang="en-US" sz="2400" b="1" dirty="0">
                <a:cs typeface="Arial" charset="0"/>
              </a:rPr>
              <a:t> of its penal code will </a:t>
            </a:r>
            <a:r>
              <a:rPr lang="en-US" altLang="en-US" sz="2400" b="1" u="sng" dirty="0">
                <a:cs typeface="Arial" charset="0"/>
              </a:rPr>
              <a:t>be severe</a:t>
            </a:r>
            <a:r>
              <a:rPr lang="en-US" altLang="en-US" sz="2400" b="1" dirty="0">
                <a:cs typeface="Arial" charset="0"/>
              </a:rPr>
              <a:t>.</a:t>
            </a:r>
          </a:p>
          <a:p>
            <a:pPr eaLnBrk="1" hangingPunct="1">
              <a:lnSpc>
                <a:spcPct val="90000"/>
              </a:lnSpc>
              <a:buFont typeface="Wingdings" pitchFamily="2" charset="2"/>
              <a:buNone/>
            </a:pPr>
            <a:endParaRPr lang="en-US" altLang="en-US" sz="2400" b="1" dirty="0">
              <a:cs typeface="Arial" charset="0"/>
            </a:endParaRPr>
          </a:p>
          <a:p>
            <a:pPr eaLnBrk="1" hangingPunct="1">
              <a:buFont typeface="Wingdings" pitchFamily="2" charset="2"/>
              <a:buNone/>
            </a:pPr>
            <a:r>
              <a:rPr lang="en-US" altLang="en-US" sz="2800" b="1" dirty="0">
                <a:solidFill>
                  <a:srgbClr val="FF0000"/>
                </a:solidFill>
                <a:cs typeface="Arial" charset="0"/>
              </a:rPr>
              <a:t>Specific:</a:t>
            </a:r>
            <a:r>
              <a:rPr lang="en-US" altLang="en-US" sz="2800" b="1" dirty="0">
                <a:cs typeface="Arial" charset="0"/>
              </a:rPr>
              <a:t> </a:t>
            </a:r>
          </a:p>
          <a:p>
            <a:pPr eaLnBrk="1" hangingPunct="1">
              <a:buFont typeface="Wingdings" pitchFamily="2" charset="2"/>
              <a:buNone/>
            </a:pPr>
            <a:r>
              <a:rPr lang="en-US" altLang="en-US" sz="2400" b="1" dirty="0">
                <a:cs typeface="Arial" charset="0"/>
              </a:rPr>
              <a:t>	If men delight in battles, bullfights, and combats of gladiators, then they will punish by hanging, burning, and the rack.</a:t>
            </a:r>
          </a:p>
          <a:p>
            <a:pPr lvl="1" eaLnBrk="1" hangingPunct="1">
              <a:lnSpc>
                <a:spcPct val="90000"/>
              </a:lnSpc>
            </a:pPr>
            <a:endParaRPr lang="en-US" altLang="en-US" sz="2400" b="1" dirty="0">
              <a:cs typeface="Arial" charset="0"/>
            </a:endParaRPr>
          </a:p>
        </p:txBody>
      </p:sp>
      <p:sp>
        <p:nvSpPr>
          <p:cNvPr id="57348" name="Text Box 4"/>
          <p:cNvSpPr txBox="1">
            <a:spLocks noChangeArrowheads="1"/>
          </p:cNvSpPr>
          <p:nvPr/>
        </p:nvSpPr>
        <p:spPr bwMode="auto">
          <a:xfrm>
            <a:off x="0" y="6400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From: </a:t>
            </a:r>
            <a:r>
              <a:rPr lang="en-US" altLang="en-US" i="1"/>
              <a:t>Strunk and White</a:t>
            </a:r>
          </a:p>
        </p:txBody>
      </p:sp>
    </p:spTree>
    <p:extLst>
      <p:ext uri="{BB962C8B-B14F-4D97-AF65-F5344CB8AC3E}">
        <p14:creationId xmlns:p14="http://schemas.microsoft.com/office/powerpoint/2010/main" val="16507603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Today’s introduction to writing well:</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buNone/>
            </a:pPr>
            <a:r>
              <a:rPr lang="en-US" altLang="en-US" u="sng" dirty="0"/>
              <a:t>Words:</a:t>
            </a:r>
          </a:p>
          <a:p>
            <a:pPr>
              <a:lnSpc>
                <a:spcPct val="90000"/>
              </a:lnSpc>
              <a:buFontTx/>
              <a:buChar char="•"/>
            </a:pPr>
            <a:r>
              <a:rPr lang="en-US" altLang="en-US" dirty="0"/>
              <a:t>1. Reduce dead weight words and phrases</a:t>
            </a:r>
          </a:p>
          <a:p>
            <a:pPr>
              <a:lnSpc>
                <a:spcPct val="90000"/>
              </a:lnSpc>
              <a:buFontTx/>
              <a:buChar char="•"/>
            </a:pPr>
            <a:r>
              <a:rPr lang="en-US" altLang="en-US" dirty="0"/>
              <a:t>2. Cut, cut, cut; learn to part with your words</a:t>
            </a:r>
          </a:p>
          <a:p>
            <a:pPr>
              <a:lnSpc>
                <a:spcPct val="90000"/>
              </a:lnSpc>
              <a:buFontTx/>
              <a:buChar char="•"/>
            </a:pPr>
            <a:r>
              <a:rPr lang="en-US" altLang="en-US" dirty="0"/>
              <a:t>3. Be specific</a:t>
            </a:r>
          </a:p>
          <a:p>
            <a:pPr>
              <a:lnSpc>
                <a:spcPct val="90000"/>
              </a:lnSpc>
              <a:buNone/>
            </a:pPr>
            <a:r>
              <a:rPr lang="en-US" altLang="en-US" u="sng" dirty="0"/>
              <a:t>Sentences:</a:t>
            </a:r>
          </a:p>
          <a:p>
            <a:pPr>
              <a:lnSpc>
                <a:spcPct val="90000"/>
              </a:lnSpc>
              <a:buFontTx/>
              <a:buChar char="•"/>
            </a:pPr>
            <a:r>
              <a:rPr lang="en-US" altLang="en-US" dirty="0">
                <a:solidFill>
                  <a:schemeClr val="accent2"/>
                </a:solidFill>
              </a:rPr>
              <a:t>4. Follow: subject + verb + object </a:t>
            </a:r>
            <a:r>
              <a:rPr lang="en-US" altLang="en-US" i="1" dirty="0">
                <a:solidFill>
                  <a:schemeClr val="accent2"/>
                </a:solidFill>
              </a:rPr>
              <a:t>(SVO) </a:t>
            </a:r>
          </a:p>
          <a:p>
            <a:pPr>
              <a:lnSpc>
                <a:spcPct val="90000"/>
              </a:lnSpc>
              <a:buFontTx/>
              <a:buChar char="•"/>
            </a:pPr>
            <a:r>
              <a:rPr lang="en-US" altLang="en-US" dirty="0"/>
              <a:t>5. Use strong verbs and avoid turning verbs into nouns </a:t>
            </a:r>
          </a:p>
          <a:p>
            <a:pPr>
              <a:lnSpc>
                <a:spcPct val="90000"/>
              </a:lnSpc>
              <a:buFontTx/>
              <a:buChar char="•"/>
            </a:pPr>
            <a:r>
              <a:rPr lang="en-US" altLang="en-US" dirty="0"/>
              <a:t>6. Eliminate negatives; use positive constructions instead</a:t>
            </a:r>
          </a:p>
          <a:p>
            <a:endParaRPr lang="en-US" dirty="0"/>
          </a:p>
        </p:txBody>
      </p:sp>
    </p:spTree>
    <p:extLst>
      <p:ext uri="{BB962C8B-B14F-4D97-AF65-F5344CB8AC3E}">
        <p14:creationId xmlns:p14="http://schemas.microsoft.com/office/powerpoint/2010/main" val="2583224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a:t>Follow: subject + verb + </a:t>
            </a:r>
            <a:r>
              <a:rPr lang="en-US" altLang="en-US" i="1" dirty="0"/>
              <a:t>object</a:t>
            </a:r>
            <a:endParaRPr lang="en-US" altLang="en-US" dirty="0"/>
          </a:p>
        </p:txBody>
      </p:sp>
      <p:sp>
        <p:nvSpPr>
          <p:cNvPr id="330755" name="Rectangle 3"/>
          <p:cNvSpPr>
            <a:spLocks noGrp="1" noChangeArrowheads="1"/>
          </p:cNvSpPr>
          <p:nvPr>
            <p:ph type="body" idx="1"/>
          </p:nvPr>
        </p:nvSpPr>
        <p:spPr/>
        <p:txBody>
          <a:bodyPr/>
          <a:lstStyle/>
          <a:p>
            <a:pPr eaLnBrk="1" hangingPunct="1">
              <a:buFontTx/>
              <a:buNone/>
            </a:pPr>
            <a:r>
              <a:rPr lang="en-US" altLang="en-US" sz="2800"/>
              <a:t>We will talk more about this in future classes.  For now, just beat the following into your head…</a:t>
            </a:r>
          </a:p>
          <a:p>
            <a:pPr eaLnBrk="1" hangingPunct="1">
              <a:buFontTx/>
              <a:buNone/>
            </a:pPr>
            <a:r>
              <a:rPr lang="en-US" altLang="en-US" sz="2800"/>
              <a:t>“Subject verb object”</a:t>
            </a:r>
          </a:p>
          <a:p>
            <a:pPr eaLnBrk="1" hangingPunct="1">
              <a:buFontTx/>
              <a:buNone/>
            </a:pPr>
            <a:r>
              <a:rPr lang="en-US" altLang="en-US" sz="2800"/>
              <a:t>“Subject verb object”</a:t>
            </a:r>
          </a:p>
          <a:p>
            <a:pPr eaLnBrk="1" hangingPunct="1">
              <a:buFontTx/>
              <a:buNone/>
            </a:pPr>
            <a:r>
              <a:rPr lang="en-US" altLang="en-US" sz="2800"/>
              <a:t>“Subject verb object”</a:t>
            </a:r>
          </a:p>
          <a:p>
            <a:pPr eaLnBrk="1" hangingPunct="1">
              <a:buFontTx/>
              <a:buNone/>
            </a:pPr>
            <a:r>
              <a:rPr lang="en-US" altLang="en-US" sz="2800"/>
              <a:t>“Subject verb object”</a:t>
            </a:r>
          </a:p>
          <a:p>
            <a:pPr eaLnBrk="1" hangingPunct="1">
              <a:buFont typeface="Wingdings" pitchFamily="2" charset="2"/>
              <a:buNone/>
            </a:pPr>
            <a:r>
              <a:rPr lang="en-US" altLang="en-US" sz="2800"/>
              <a:t>or just…</a:t>
            </a:r>
          </a:p>
          <a:p>
            <a:pPr eaLnBrk="1" hangingPunct="1">
              <a:buFont typeface="Wingdings" pitchFamily="2" charset="2"/>
              <a:buNone/>
            </a:pPr>
            <a:r>
              <a:rPr lang="en-US" altLang="en-US" sz="2800"/>
              <a:t>“Subject verb”</a:t>
            </a:r>
          </a:p>
          <a:p>
            <a:pPr eaLnBrk="1" hangingPunct="1">
              <a:buFontTx/>
              <a:buNone/>
            </a:pPr>
            <a:endParaRPr lang="en-US" altLang="en-US" sz="2800"/>
          </a:p>
          <a:p>
            <a:pPr eaLnBrk="1" hangingPunct="1"/>
            <a:endParaRPr lang="en-US" altLang="en-US" sz="2800"/>
          </a:p>
        </p:txBody>
      </p:sp>
    </p:spTree>
    <p:extLst>
      <p:ext uri="{BB962C8B-B14F-4D97-AF65-F5344CB8AC3E}">
        <p14:creationId xmlns:p14="http://schemas.microsoft.com/office/powerpoint/2010/main" val="1877264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Example</a:t>
            </a:r>
          </a:p>
        </p:txBody>
      </p:sp>
      <p:sp>
        <p:nvSpPr>
          <p:cNvPr id="3" name="Content Placeholder 2"/>
          <p:cNvSpPr>
            <a:spLocks noGrp="1"/>
          </p:cNvSpPr>
          <p:nvPr>
            <p:ph idx="1"/>
          </p:nvPr>
        </p:nvSpPr>
        <p:spPr/>
        <p:txBody>
          <a:bodyPr>
            <a:normAutofit/>
          </a:bodyPr>
          <a:lstStyle/>
          <a:p>
            <a:r>
              <a:rPr lang="en-US" dirty="0"/>
              <a:t>Flowers were bought by Mickey and given to Minnie.  In return, Mickey received a kiss and a hug. </a:t>
            </a:r>
          </a:p>
          <a:p>
            <a:endParaRPr lang="en-US" dirty="0"/>
          </a:p>
          <a:p>
            <a:r>
              <a:rPr lang="en-US" dirty="0"/>
              <a:t>Mickey bought Minnie flowers. In return, Mickey received a kiss and a hug.</a:t>
            </a:r>
          </a:p>
          <a:p>
            <a:endParaRPr lang="en-US" dirty="0"/>
          </a:p>
        </p:txBody>
      </p:sp>
    </p:spTree>
    <p:extLst>
      <p:ext uri="{BB962C8B-B14F-4D97-AF65-F5344CB8AC3E}">
        <p14:creationId xmlns:p14="http://schemas.microsoft.com/office/powerpoint/2010/main" val="1676217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Another example</a:t>
            </a:r>
          </a:p>
        </p:txBody>
      </p:sp>
      <p:sp>
        <p:nvSpPr>
          <p:cNvPr id="3" name="Content Placeholder 2"/>
          <p:cNvSpPr>
            <a:spLocks noGrp="1"/>
          </p:cNvSpPr>
          <p:nvPr>
            <p:ph idx="1"/>
          </p:nvPr>
        </p:nvSpPr>
        <p:spPr/>
        <p:txBody>
          <a:bodyPr/>
          <a:lstStyle/>
          <a:p>
            <a:r>
              <a:rPr lang="en-US" dirty="0"/>
              <a:t>The nicotinic acetylcholine receptor is a ligand gated ion channel.  The neurotransmitter acetylcholine opens it. </a:t>
            </a:r>
          </a:p>
          <a:p>
            <a:endParaRPr lang="en-US" dirty="0"/>
          </a:p>
          <a:p>
            <a:r>
              <a:rPr lang="en-US" dirty="0"/>
              <a:t>The nicotinic acetylcholine receptor is a ligand gated ion channel.  It is opened by the neurotransmitter acetylcholine.  </a:t>
            </a:r>
          </a:p>
        </p:txBody>
      </p:sp>
    </p:spTree>
    <p:extLst>
      <p:ext uri="{BB962C8B-B14F-4D97-AF65-F5344CB8AC3E}">
        <p14:creationId xmlns:p14="http://schemas.microsoft.com/office/powerpoint/2010/main" val="3577316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u="sng" dirty="0"/>
              <a:t>Active vs. passive voice</a:t>
            </a:r>
          </a:p>
        </p:txBody>
      </p:sp>
      <p:sp>
        <p:nvSpPr>
          <p:cNvPr id="396291" name="Rectangle 3"/>
          <p:cNvSpPr>
            <a:spLocks noGrp="1" noChangeArrowheads="1"/>
          </p:cNvSpPr>
          <p:nvPr>
            <p:ph type="body" idx="1"/>
          </p:nvPr>
        </p:nvSpPr>
        <p:spPr>
          <a:xfrm>
            <a:off x="0" y="2209800"/>
            <a:ext cx="9144000" cy="4114800"/>
          </a:xfrm>
        </p:spPr>
        <p:txBody>
          <a:bodyPr/>
          <a:lstStyle/>
          <a:p>
            <a:pPr eaLnBrk="1" hangingPunct="1">
              <a:buFont typeface="Wingdings" pitchFamily="2" charset="2"/>
              <a:buNone/>
            </a:pPr>
            <a:r>
              <a:rPr lang="en-US" altLang="en-US" dirty="0">
                <a:latin typeface="Times" pitchFamily="18" charset="0"/>
              </a:rPr>
              <a:t>"Cigarette ads </a:t>
            </a:r>
            <a:r>
              <a:rPr lang="en-US" altLang="en-US" u="sng" dirty="0">
                <a:latin typeface="Times" pitchFamily="18" charset="0"/>
              </a:rPr>
              <a:t>were designed</a:t>
            </a:r>
            <a:r>
              <a:rPr lang="en-US" altLang="en-US" dirty="0">
                <a:latin typeface="Times" pitchFamily="18" charset="0"/>
              </a:rPr>
              <a:t> to appeal especially to children." </a:t>
            </a:r>
          </a:p>
          <a:p>
            <a:pPr eaLnBrk="1" hangingPunct="1">
              <a:buFont typeface="Wingdings" pitchFamily="2" charset="2"/>
              <a:buNone/>
            </a:pPr>
            <a:r>
              <a:rPr lang="en-US" altLang="en-US" dirty="0">
                <a:latin typeface="Times" pitchFamily="18" charset="0"/>
              </a:rPr>
              <a:t>vs.</a:t>
            </a:r>
          </a:p>
          <a:p>
            <a:pPr eaLnBrk="1" hangingPunct="1">
              <a:buFont typeface="Wingdings" pitchFamily="2" charset="2"/>
              <a:buNone/>
            </a:pPr>
            <a:r>
              <a:rPr lang="en-US" altLang="en-US" dirty="0">
                <a:latin typeface="Times" pitchFamily="18" charset="0"/>
              </a:rPr>
              <a:t> "We </a:t>
            </a:r>
            <a:r>
              <a:rPr lang="en-US" altLang="en-US" u="sng" dirty="0">
                <a:latin typeface="Times" pitchFamily="18" charset="0"/>
              </a:rPr>
              <a:t>designed</a:t>
            </a:r>
            <a:r>
              <a:rPr lang="en-US" altLang="en-US" dirty="0">
                <a:latin typeface="Times" pitchFamily="18" charset="0"/>
              </a:rPr>
              <a:t> the cigarette ads to appeal especially to children.” </a:t>
            </a:r>
          </a:p>
          <a:p>
            <a:pPr eaLnBrk="1" hangingPunct="1">
              <a:buFont typeface="Wingdings" pitchFamily="2" charset="2"/>
              <a:buNone/>
            </a:pPr>
            <a:endParaRPr lang="en-US" altLang="en-US" dirty="0">
              <a:latin typeface="Times" pitchFamily="18" charset="0"/>
            </a:endParaRPr>
          </a:p>
          <a:p>
            <a:pPr eaLnBrk="1" hangingPunct="1">
              <a:buFontTx/>
              <a:buNone/>
            </a:pPr>
            <a:endParaRPr lang="en-US" altLang="en-US" dirty="0"/>
          </a:p>
        </p:txBody>
      </p:sp>
    </p:spTree>
    <p:extLst>
      <p:ext uri="{BB962C8B-B14F-4D97-AF65-F5344CB8AC3E}">
        <p14:creationId xmlns:p14="http://schemas.microsoft.com/office/powerpoint/2010/main" val="848221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a:t>Active or passive voice?</a:t>
            </a:r>
          </a:p>
        </p:txBody>
      </p:sp>
      <p:sp>
        <p:nvSpPr>
          <p:cNvPr id="391171" name="Rectangle 3"/>
          <p:cNvSpPr>
            <a:spLocks noGrp="1" noChangeArrowheads="1"/>
          </p:cNvSpPr>
          <p:nvPr>
            <p:ph type="body" idx="1"/>
          </p:nvPr>
        </p:nvSpPr>
        <p:spPr/>
        <p:txBody>
          <a:bodyPr/>
          <a:lstStyle/>
          <a:p>
            <a:pPr eaLnBrk="1" hangingPunct="1"/>
            <a:r>
              <a:rPr lang="en-US" altLang="en-US" dirty="0"/>
              <a:t>Which is better, active or passive voice? </a:t>
            </a:r>
          </a:p>
          <a:p>
            <a:pPr marL="0" indent="0" eaLnBrk="1" hangingPunct="1">
              <a:buNone/>
            </a:pPr>
            <a:r>
              <a:rPr lang="en-US" altLang="en-US" dirty="0"/>
              <a:t>Well, it depends:</a:t>
            </a:r>
          </a:p>
          <a:p>
            <a:pPr eaLnBrk="1" hangingPunct="1">
              <a:buFontTx/>
              <a:buChar char="-"/>
            </a:pPr>
            <a:r>
              <a:rPr lang="en-US" altLang="en-US" dirty="0"/>
              <a:t>Use passive voice for others. </a:t>
            </a:r>
            <a:r>
              <a:rPr lang="en-US" altLang="en-US" sz="2400" dirty="0">
                <a:solidFill>
                  <a:schemeClr val="tx2"/>
                </a:solidFill>
              </a:rPr>
              <a:t>(It was determined…)</a:t>
            </a:r>
          </a:p>
          <a:p>
            <a:pPr eaLnBrk="1" hangingPunct="1">
              <a:buFontTx/>
              <a:buChar char="-"/>
            </a:pPr>
            <a:r>
              <a:rPr lang="en-US" altLang="en-US" dirty="0"/>
              <a:t>Use active voice for yourself. </a:t>
            </a:r>
            <a:r>
              <a:rPr lang="en-US" altLang="en-US" sz="2400" dirty="0">
                <a:solidFill>
                  <a:schemeClr val="tx2"/>
                </a:solidFill>
              </a:rPr>
              <a:t>(We determined…)</a:t>
            </a:r>
          </a:p>
        </p:txBody>
      </p:sp>
    </p:spTree>
    <p:extLst>
      <p:ext uri="{BB962C8B-B14F-4D97-AF65-F5344CB8AC3E}">
        <p14:creationId xmlns:p14="http://schemas.microsoft.com/office/powerpoint/2010/main" val="70285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 paper constructed?</a:t>
            </a:r>
          </a:p>
        </p:txBody>
      </p:sp>
      <p:sp>
        <p:nvSpPr>
          <p:cNvPr id="3" name="Content Placeholder 2"/>
          <p:cNvSpPr>
            <a:spLocks noGrp="1"/>
          </p:cNvSpPr>
          <p:nvPr>
            <p:ph idx="1"/>
          </p:nvPr>
        </p:nvSpPr>
        <p:spPr/>
        <p:txBody>
          <a:bodyPr/>
          <a:lstStyle/>
          <a:p>
            <a:r>
              <a:rPr lang="en-US" dirty="0"/>
              <a:t>Title</a:t>
            </a:r>
          </a:p>
          <a:p>
            <a:r>
              <a:rPr lang="en-US" dirty="0"/>
              <a:t>Abstract</a:t>
            </a:r>
          </a:p>
          <a:p>
            <a:r>
              <a:rPr lang="en-US" dirty="0"/>
              <a:t>Introduction</a:t>
            </a:r>
          </a:p>
          <a:p>
            <a:r>
              <a:rPr lang="en-US" dirty="0"/>
              <a:t>Methods</a:t>
            </a:r>
          </a:p>
          <a:p>
            <a:r>
              <a:rPr lang="en-US" dirty="0"/>
              <a:t>Results (Tables/Figures)</a:t>
            </a:r>
          </a:p>
          <a:p>
            <a:r>
              <a:rPr lang="en-US" dirty="0"/>
              <a:t>Discussion</a:t>
            </a:r>
          </a:p>
        </p:txBody>
      </p:sp>
      <p:sp>
        <p:nvSpPr>
          <p:cNvPr id="4" name="TextBox 3"/>
          <p:cNvSpPr txBox="1"/>
          <p:nvPr/>
        </p:nvSpPr>
        <p:spPr>
          <a:xfrm>
            <a:off x="4953000" y="4851032"/>
            <a:ext cx="3886200" cy="1754326"/>
          </a:xfrm>
          <a:prstGeom prst="rect">
            <a:avLst/>
          </a:prstGeom>
          <a:solidFill>
            <a:schemeClr val="accent2"/>
          </a:solidFill>
          <a:ln>
            <a:solidFill>
              <a:schemeClr val="accent2">
                <a:lumMod val="50000"/>
              </a:schemeClr>
            </a:solidFill>
          </a:ln>
        </p:spPr>
        <p:txBody>
          <a:bodyPr wrap="square" rtlCol="0">
            <a:spAutoFit/>
          </a:bodyPr>
          <a:lstStyle/>
          <a:p>
            <a:r>
              <a:rPr lang="en-US" b="1" dirty="0">
                <a:solidFill>
                  <a:schemeClr val="bg1"/>
                </a:solidFill>
              </a:rPr>
              <a:t>In essence:</a:t>
            </a:r>
          </a:p>
          <a:p>
            <a:r>
              <a:rPr lang="en-US" dirty="0">
                <a:solidFill>
                  <a:schemeClr val="bg1"/>
                </a:solidFill>
              </a:rPr>
              <a:t>–  Tell them what you are about to tell them.</a:t>
            </a:r>
          </a:p>
          <a:p>
            <a:r>
              <a:rPr lang="en-US" dirty="0">
                <a:solidFill>
                  <a:schemeClr val="bg1"/>
                </a:solidFill>
              </a:rPr>
              <a:t>– Then, tell them </a:t>
            </a:r>
          </a:p>
          <a:p>
            <a:r>
              <a:rPr lang="en-US" dirty="0">
                <a:solidFill>
                  <a:schemeClr val="bg1"/>
                </a:solidFill>
              </a:rPr>
              <a:t>– and then, tell them what you’ve told them.</a:t>
            </a:r>
          </a:p>
        </p:txBody>
      </p:sp>
    </p:spTree>
    <p:extLst>
      <p:ext uri="{BB962C8B-B14F-4D97-AF65-F5344CB8AC3E}">
        <p14:creationId xmlns:p14="http://schemas.microsoft.com/office/powerpoint/2010/main" val="1578281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Today’s introduction to writing well:</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buNone/>
            </a:pPr>
            <a:r>
              <a:rPr lang="en-US" altLang="en-US" u="sng" dirty="0"/>
              <a:t>Words:</a:t>
            </a:r>
          </a:p>
          <a:p>
            <a:pPr>
              <a:lnSpc>
                <a:spcPct val="90000"/>
              </a:lnSpc>
              <a:buFontTx/>
              <a:buChar char="•"/>
            </a:pPr>
            <a:r>
              <a:rPr lang="en-US" altLang="en-US" dirty="0"/>
              <a:t>1. Reduce dead weight words and phrases</a:t>
            </a:r>
          </a:p>
          <a:p>
            <a:pPr>
              <a:lnSpc>
                <a:spcPct val="90000"/>
              </a:lnSpc>
              <a:buFontTx/>
              <a:buChar char="•"/>
            </a:pPr>
            <a:r>
              <a:rPr lang="en-US" altLang="en-US" dirty="0"/>
              <a:t>2. Cut, cut, cut; learn to part with your words</a:t>
            </a:r>
          </a:p>
          <a:p>
            <a:pPr>
              <a:lnSpc>
                <a:spcPct val="90000"/>
              </a:lnSpc>
              <a:buFontTx/>
              <a:buChar char="•"/>
            </a:pPr>
            <a:r>
              <a:rPr lang="en-US" altLang="en-US" dirty="0"/>
              <a:t>3. Be specific</a:t>
            </a:r>
          </a:p>
          <a:p>
            <a:pPr>
              <a:lnSpc>
                <a:spcPct val="90000"/>
              </a:lnSpc>
              <a:buNone/>
            </a:pPr>
            <a:r>
              <a:rPr lang="en-US" altLang="en-US" u="sng" dirty="0"/>
              <a:t>Sentences:</a:t>
            </a:r>
          </a:p>
          <a:p>
            <a:pPr>
              <a:lnSpc>
                <a:spcPct val="90000"/>
              </a:lnSpc>
              <a:buFontTx/>
              <a:buChar char="•"/>
            </a:pPr>
            <a:r>
              <a:rPr lang="en-US" altLang="en-US" dirty="0"/>
              <a:t>4. Follow: subject + verb + object </a:t>
            </a:r>
            <a:r>
              <a:rPr lang="en-US" altLang="en-US" i="1" dirty="0"/>
              <a:t>(SVO) </a:t>
            </a:r>
          </a:p>
          <a:p>
            <a:pPr>
              <a:lnSpc>
                <a:spcPct val="90000"/>
              </a:lnSpc>
              <a:buFontTx/>
              <a:buChar char="•"/>
            </a:pPr>
            <a:r>
              <a:rPr lang="en-US" altLang="en-US" dirty="0">
                <a:solidFill>
                  <a:schemeClr val="accent2"/>
                </a:solidFill>
              </a:rPr>
              <a:t>5. Use strong verbs and avoid turning verbs into nouns </a:t>
            </a:r>
          </a:p>
          <a:p>
            <a:pPr>
              <a:lnSpc>
                <a:spcPct val="90000"/>
              </a:lnSpc>
              <a:buFontTx/>
              <a:buChar char="•"/>
            </a:pPr>
            <a:r>
              <a:rPr lang="en-US" altLang="en-US" dirty="0"/>
              <a:t>6. Eliminate negatives; use positive constructions instead</a:t>
            </a:r>
          </a:p>
          <a:p>
            <a:endParaRPr lang="en-US" dirty="0"/>
          </a:p>
        </p:txBody>
      </p:sp>
    </p:spTree>
    <p:extLst>
      <p:ext uri="{BB962C8B-B14F-4D97-AF65-F5344CB8AC3E}">
        <p14:creationId xmlns:p14="http://schemas.microsoft.com/office/powerpoint/2010/main" val="2583224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altLang="en-US" u="sng" dirty="0"/>
              <a:t>Use strong verbs and avoid turning verbs into nouns</a:t>
            </a:r>
          </a:p>
        </p:txBody>
      </p:sp>
      <p:sp>
        <p:nvSpPr>
          <p:cNvPr id="310275" name="Rectangle 3"/>
          <p:cNvSpPr>
            <a:spLocks noGrp="1" noChangeArrowheads="1"/>
          </p:cNvSpPr>
          <p:nvPr>
            <p:ph type="body" idx="1"/>
          </p:nvPr>
        </p:nvSpPr>
        <p:spPr>
          <a:xfrm>
            <a:off x="457200" y="1600200"/>
            <a:ext cx="7924800" cy="4525963"/>
          </a:xfrm>
        </p:spPr>
        <p:txBody>
          <a:bodyPr/>
          <a:lstStyle/>
          <a:p>
            <a:pPr>
              <a:lnSpc>
                <a:spcPct val="90000"/>
              </a:lnSpc>
            </a:pPr>
            <a:r>
              <a:rPr lang="en-US" altLang="en-US" sz="2800" dirty="0"/>
              <a:t>A sentence uses one main verb to convey its central action; without that verb the sentence would collapse.  </a:t>
            </a:r>
          </a:p>
          <a:p>
            <a:pPr>
              <a:lnSpc>
                <a:spcPct val="90000"/>
              </a:lnSpc>
            </a:pPr>
            <a:endParaRPr lang="en-US" altLang="en-US" sz="2800" dirty="0"/>
          </a:p>
          <a:p>
            <a:pPr>
              <a:lnSpc>
                <a:spcPct val="90000"/>
              </a:lnSpc>
            </a:pPr>
            <a:r>
              <a:rPr lang="en-US" altLang="en-US" sz="2800" dirty="0"/>
              <a:t>The verb is the engine that drives the sentence. Dull, lifeless verbs slow the sentence down.</a:t>
            </a:r>
          </a:p>
          <a:p>
            <a:pPr>
              <a:lnSpc>
                <a:spcPct val="90000"/>
              </a:lnSpc>
            </a:pPr>
            <a:endParaRPr lang="en-US" altLang="en-US" sz="2800" i="1" dirty="0"/>
          </a:p>
          <a:p>
            <a:pPr>
              <a:lnSpc>
                <a:spcPct val="90000"/>
              </a:lnSpc>
            </a:pPr>
            <a:r>
              <a:rPr lang="en-US" altLang="en-US" sz="2800" i="1" dirty="0"/>
              <a:t>Action verbs reflect the action they were chosen to describe, and help bring the reader into the story.</a:t>
            </a:r>
          </a:p>
          <a:p>
            <a:pPr eaLnBrk="1" hangingPunct="1">
              <a:lnSpc>
                <a:spcPct val="90000"/>
              </a:lnSpc>
              <a:buFontTx/>
              <a:buChar char="•"/>
            </a:pPr>
            <a:endParaRPr lang="en-US" altLang="en-US" sz="2800" dirty="0"/>
          </a:p>
          <a:p>
            <a:pPr eaLnBrk="1" hangingPunct="1">
              <a:lnSpc>
                <a:spcPct val="90000"/>
              </a:lnSpc>
              <a:buFontTx/>
              <a:buChar char="•"/>
            </a:pPr>
            <a:endParaRPr lang="en-US" altLang="en-US" sz="2800" dirty="0"/>
          </a:p>
          <a:p>
            <a:pPr eaLnBrk="1" hangingPunct="1">
              <a:lnSpc>
                <a:spcPct val="90000"/>
              </a:lnSpc>
            </a:pPr>
            <a:endParaRPr lang="en-US" altLang="en-US" sz="2800" dirty="0"/>
          </a:p>
        </p:txBody>
      </p:sp>
    </p:spTree>
    <p:extLst>
      <p:ext uri="{BB962C8B-B14F-4D97-AF65-F5344CB8AC3E}">
        <p14:creationId xmlns:p14="http://schemas.microsoft.com/office/powerpoint/2010/main" val="198858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altLang="en-US" u="sng" dirty="0"/>
              <a:t>Use strong verbs and avoid turning verbs into nouns</a:t>
            </a:r>
            <a:endParaRPr lang="en-US" altLang="en-US" dirty="0"/>
          </a:p>
        </p:txBody>
      </p:sp>
      <p:sp>
        <p:nvSpPr>
          <p:cNvPr id="403459" name="Rectangle 3"/>
          <p:cNvSpPr>
            <a:spLocks noGrp="1" noChangeArrowheads="1"/>
          </p:cNvSpPr>
          <p:nvPr>
            <p:ph type="body" idx="1"/>
          </p:nvPr>
        </p:nvSpPr>
        <p:spPr/>
        <p:txBody>
          <a:bodyPr/>
          <a:lstStyle/>
          <a:p>
            <a:pPr eaLnBrk="1" hangingPunct="1">
              <a:buFontTx/>
              <a:buNone/>
            </a:pPr>
            <a:r>
              <a:rPr lang="en-US" altLang="en-US" sz="2800" dirty="0"/>
              <a:t>Compare:</a:t>
            </a:r>
          </a:p>
          <a:p>
            <a:pPr eaLnBrk="1" hangingPunct="1">
              <a:buFontTx/>
              <a:buNone/>
            </a:pPr>
            <a:r>
              <a:rPr lang="en-US" altLang="en-US" sz="2800" dirty="0"/>
              <a:t>    “Loud music came from speakers embedded in the walls, and the entire arena moved as the hungry crowd got to its feet.”</a:t>
            </a:r>
            <a:endParaRPr lang="en-US" altLang="en-US" sz="2800" i="1" dirty="0"/>
          </a:p>
          <a:p>
            <a:pPr eaLnBrk="1" hangingPunct="1">
              <a:buFontTx/>
              <a:buNone/>
            </a:pPr>
            <a:r>
              <a:rPr lang="en-US" altLang="en-US" sz="2800" dirty="0"/>
              <a:t>With:</a:t>
            </a:r>
          </a:p>
          <a:p>
            <a:pPr eaLnBrk="1" hangingPunct="1">
              <a:buFontTx/>
              <a:buNone/>
            </a:pPr>
            <a:r>
              <a:rPr lang="en-US" altLang="en-US" sz="2800" dirty="0"/>
              <a:t>	“Loud music exploded from speakers embedded in the walls, and the entire arena shook as the hungry crowd leaped to its feet.”</a:t>
            </a:r>
            <a:endParaRPr lang="en-US" altLang="en-US" sz="2800" i="1" dirty="0"/>
          </a:p>
          <a:p>
            <a:pPr eaLnBrk="1" hangingPunct="1">
              <a:buFontTx/>
              <a:buChar char="•"/>
            </a:pPr>
            <a:endParaRPr lang="en-US" altLang="en-US" sz="2800" dirty="0"/>
          </a:p>
          <a:p>
            <a:pPr eaLnBrk="1" hangingPunct="1">
              <a:buFontTx/>
              <a:buChar char="•"/>
            </a:pPr>
            <a:endParaRPr lang="en-US" altLang="en-US" sz="2800" dirty="0"/>
          </a:p>
          <a:p>
            <a:pPr eaLnBrk="1" hangingPunct="1"/>
            <a:endParaRPr lang="en-US" altLang="en-US" sz="2800" dirty="0"/>
          </a:p>
        </p:txBody>
      </p:sp>
    </p:spTree>
    <p:extLst>
      <p:ext uri="{BB962C8B-B14F-4D97-AF65-F5344CB8AC3E}">
        <p14:creationId xmlns:p14="http://schemas.microsoft.com/office/powerpoint/2010/main" val="1860866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US" altLang="en-US" u="sng" dirty="0"/>
              <a:t>Use strong verbs and avoid turning verbs into nouns</a:t>
            </a:r>
            <a:endParaRPr lang="en-US" altLang="en-US" dirty="0"/>
          </a:p>
        </p:txBody>
      </p:sp>
      <p:sp>
        <p:nvSpPr>
          <p:cNvPr id="421891" name="Rectangle 3"/>
          <p:cNvSpPr>
            <a:spLocks noGrp="1" noChangeArrowheads="1"/>
          </p:cNvSpPr>
          <p:nvPr>
            <p:ph type="body" idx="1"/>
          </p:nvPr>
        </p:nvSpPr>
        <p:spPr>
          <a:xfrm>
            <a:off x="0" y="1752600"/>
            <a:ext cx="8815388" cy="4114800"/>
          </a:xfrm>
        </p:spPr>
        <p:txBody>
          <a:bodyPr/>
          <a:lstStyle/>
          <a:p>
            <a:pPr eaLnBrk="1" hangingPunct="1">
              <a:buFontTx/>
              <a:buNone/>
            </a:pPr>
            <a:r>
              <a:rPr lang="en-US" altLang="en-US" dirty="0"/>
              <a:t>Pick the right verb!</a:t>
            </a:r>
          </a:p>
          <a:p>
            <a:pPr eaLnBrk="1" hangingPunct="1">
              <a:buFontTx/>
              <a:buNone/>
            </a:pPr>
            <a:r>
              <a:rPr lang="en-US" altLang="en-US" sz="2800" dirty="0">
                <a:cs typeface="Times New Roman" pitchFamily="18" charset="0"/>
              </a:rPr>
              <a:t>	</a:t>
            </a:r>
            <a:r>
              <a:rPr lang="en-US" altLang="en-US" sz="2400" dirty="0">
                <a:cs typeface="Times New Roman" pitchFamily="18" charset="0"/>
              </a:rPr>
              <a:t>The WHO reports that approximately two-thirds of the world’s diabetics are found in developing countries, and estimates that the number of diabetics in these countries will double in the next 25 year.</a:t>
            </a:r>
          </a:p>
          <a:p>
            <a:pPr eaLnBrk="1" hangingPunct="1">
              <a:buFontTx/>
              <a:buChar char="•"/>
            </a:pPr>
            <a:endParaRPr lang="en-US" altLang="en-US" sz="2400" dirty="0"/>
          </a:p>
          <a:p>
            <a:pPr eaLnBrk="1" hangingPunct="1">
              <a:buFontTx/>
              <a:buChar char="•"/>
            </a:pPr>
            <a:endParaRPr lang="en-US" altLang="en-US" dirty="0"/>
          </a:p>
          <a:p>
            <a:pPr eaLnBrk="1" hangingPunct="1"/>
            <a:endParaRPr lang="en-US" altLang="en-US" dirty="0"/>
          </a:p>
        </p:txBody>
      </p:sp>
      <p:grpSp>
        <p:nvGrpSpPr>
          <p:cNvPr id="3" name="Group 8"/>
          <p:cNvGrpSpPr>
            <a:grpSpLocks/>
          </p:cNvGrpSpPr>
          <p:nvPr/>
        </p:nvGrpSpPr>
        <p:grpSpPr bwMode="auto">
          <a:xfrm>
            <a:off x="1752600" y="2743200"/>
            <a:ext cx="5867400" cy="381000"/>
            <a:chOff x="1200" y="1728"/>
            <a:chExt cx="3696" cy="240"/>
          </a:xfrm>
        </p:grpSpPr>
        <p:sp>
          <p:nvSpPr>
            <p:cNvPr id="70664" name="Line 9"/>
            <p:cNvSpPr>
              <a:spLocks noChangeShapeType="1"/>
            </p:cNvSpPr>
            <p:nvPr/>
          </p:nvSpPr>
          <p:spPr bwMode="auto">
            <a:xfrm>
              <a:off x="1200" y="1728"/>
              <a:ext cx="52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665" name="Line 10"/>
            <p:cNvSpPr>
              <a:spLocks noChangeShapeType="1"/>
            </p:cNvSpPr>
            <p:nvPr/>
          </p:nvSpPr>
          <p:spPr bwMode="auto">
            <a:xfrm>
              <a:off x="2208" y="1728"/>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666" name="Line 11"/>
            <p:cNvSpPr>
              <a:spLocks noChangeShapeType="1"/>
            </p:cNvSpPr>
            <p:nvPr/>
          </p:nvSpPr>
          <p:spPr bwMode="auto">
            <a:xfrm>
              <a:off x="4080" y="1968"/>
              <a:ext cx="8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21900" name="Rectangle 12"/>
          <p:cNvSpPr>
            <a:spLocks noChangeArrowheads="1"/>
          </p:cNvSpPr>
          <p:nvPr/>
        </p:nvSpPr>
        <p:spPr bwMode="auto">
          <a:xfrm>
            <a:off x="609600" y="3886200"/>
            <a:ext cx="8534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CCFF33"/>
              </a:buClr>
              <a:buSzPct val="70000"/>
            </a:pPr>
            <a:r>
              <a:rPr lang="en-US" altLang="en-US" dirty="0">
                <a:latin typeface="Arial" charset="0"/>
                <a:cs typeface="Times New Roman" pitchFamily="18" charset="0"/>
                <a:sym typeface="Wingdings" pitchFamily="2" charset="2"/>
              </a:rPr>
              <a:t></a:t>
            </a:r>
            <a:endParaRPr lang="en-US" altLang="en-US" dirty="0">
              <a:latin typeface="Arial" charset="0"/>
              <a:cs typeface="Times New Roman" pitchFamily="18" charset="0"/>
            </a:endParaRPr>
          </a:p>
          <a:p>
            <a:pPr eaLnBrk="1" hangingPunct="1">
              <a:spcBef>
                <a:spcPct val="50000"/>
              </a:spcBef>
              <a:buClr>
                <a:srgbClr val="CCFF33"/>
              </a:buClr>
              <a:buSzPct val="70000"/>
            </a:pPr>
            <a:r>
              <a:rPr lang="en-US" altLang="en-US" dirty="0">
                <a:latin typeface="Arial" charset="0"/>
                <a:cs typeface="Times New Roman" pitchFamily="18" charset="0"/>
              </a:rPr>
              <a:t>The WHO </a:t>
            </a:r>
            <a:r>
              <a:rPr lang="en-US" altLang="en-US" u="sng" dirty="0">
                <a:latin typeface="Arial" charset="0"/>
                <a:cs typeface="Times New Roman" pitchFamily="18" charset="0"/>
              </a:rPr>
              <a:t>estimates</a:t>
            </a:r>
            <a:r>
              <a:rPr lang="en-US" altLang="en-US" dirty="0">
                <a:latin typeface="Arial" charset="0"/>
                <a:cs typeface="Times New Roman" pitchFamily="18" charset="0"/>
              </a:rPr>
              <a:t> that two-thirds of the world’s diabetics are found in developing countries, and </a:t>
            </a:r>
            <a:r>
              <a:rPr lang="en-US" altLang="en-US" u="sng" dirty="0">
                <a:latin typeface="Arial" charset="0"/>
                <a:cs typeface="Times New Roman" pitchFamily="18" charset="0"/>
              </a:rPr>
              <a:t>projects </a:t>
            </a:r>
            <a:r>
              <a:rPr lang="en-US" altLang="en-US" dirty="0">
                <a:latin typeface="Arial" charset="0"/>
                <a:cs typeface="Times New Roman" pitchFamily="18" charset="0"/>
              </a:rPr>
              <a:t>that the number of diabetics in these countries will double in the next 25 years. </a:t>
            </a:r>
          </a:p>
        </p:txBody>
      </p:sp>
    </p:spTree>
    <p:extLst>
      <p:ext uri="{BB962C8B-B14F-4D97-AF65-F5344CB8AC3E}">
        <p14:creationId xmlns:p14="http://schemas.microsoft.com/office/powerpoint/2010/main" val="126951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altLang="en-US" u="sng" dirty="0"/>
              <a:t>Use strong verbs and avoid turning verbs into nouns</a:t>
            </a:r>
            <a:endParaRPr lang="en-US" altLang="en-US" dirty="0"/>
          </a:p>
        </p:txBody>
      </p:sp>
      <p:sp>
        <p:nvSpPr>
          <p:cNvPr id="172035" name="Rectangle 3"/>
          <p:cNvSpPr>
            <a:spLocks noGrp="1" noChangeArrowheads="1"/>
          </p:cNvSpPr>
          <p:nvPr>
            <p:ph type="body" idx="1"/>
          </p:nvPr>
        </p:nvSpPr>
        <p:spPr/>
        <p:txBody>
          <a:bodyPr/>
          <a:lstStyle/>
          <a:p>
            <a:pPr eaLnBrk="1" hangingPunct="1">
              <a:buFont typeface="Wingdings" pitchFamily="2" charset="2"/>
              <a:buNone/>
            </a:pPr>
            <a:r>
              <a:rPr lang="en-US" altLang="en-US">
                <a:cs typeface="Arial" charset="0"/>
              </a:rPr>
              <a:t>Don’t kill verbs and adjectives by turning them into nouns. </a:t>
            </a:r>
          </a:p>
        </p:txBody>
      </p:sp>
    </p:spTree>
    <p:extLst>
      <p:ext uri="{BB962C8B-B14F-4D97-AF65-F5344CB8AC3E}">
        <p14:creationId xmlns:p14="http://schemas.microsoft.com/office/powerpoint/2010/main" val="100294126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altLang="en-US" u="sng" dirty="0"/>
              <a:t>Use strong verbs and avoid turning verbs into nouns</a:t>
            </a:r>
            <a:endParaRPr lang="en-US" altLang="en-US" dirty="0"/>
          </a:p>
        </p:txBody>
      </p:sp>
      <p:sp>
        <p:nvSpPr>
          <p:cNvPr id="72707" name="Rectangle 3"/>
          <p:cNvSpPr>
            <a:spLocks noGrp="1" noChangeArrowheads="1"/>
          </p:cNvSpPr>
          <p:nvPr>
            <p:ph type="body" idx="1"/>
          </p:nvPr>
        </p:nvSpPr>
        <p:spPr>
          <a:xfrm>
            <a:off x="0" y="2209800"/>
            <a:ext cx="9601200" cy="4114800"/>
          </a:xfrm>
        </p:spPr>
        <p:txBody>
          <a:bodyPr/>
          <a:lstStyle/>
          <a:p>
            <a:pPr eaLnBrk="1" hangingPunct="1">
              <a:buFont typeface="Wingdings" pitchFamily="2" charset="2"/>
              <a:buNone/>
            </a:pPr>
            <a:r>
              <a:rPr lang="en-US" altLang="en-US" sz="2400">
                <a:cs typeface="Arial" charset="0"/>
              </a:rPr>
              <a:t>Obtain </a:t>
            </a:r>
            <a:r>
              <a:rPr lang="en-US" altLang="en-US" sz="2400" u="sng">
                <a:cs typeface="Arial" charset="0"/>
              </a:rPr>
              <a:t>estimates</a:t>
            </a:r>
            <a:r>
              <a:rPr lang="en-US" altLang="en-US" sz="2400">
                <a:cs typeface="Arial" charset="0"/>
              </a:rPr>
              <a:t> of				</a:t>
            </a:r>
          </a:p>
          <a:p>
            <a:pPr eaLnBrk="1" hangingPunct="1">
              <a:buFont typeface="Wingdings" pitchFamily="2" charset="2"/>
              <a:buNone/>
            </a:pPr>
            <a:r>
              <a:rPr lang="en-US" altLang="en-US" sz="2400">
                <a:cs typeface="Arial" charset="0"/>
              </a:rPr>
              <a:t>	</a:t>
            </a:r>
          </a:p>
          <a:p>
            <a:pPr eaLnBrk="1" hangingPunct="1">
              <a:buFont typeface="Wingdings" pitchFamily="2" charset="2"/>
              <a:buNone/>
            </a:pPr>
            <a:r>
              <a:rPr lang="en-US" altLang="en-US" sz="2400">
                <a:cs typeface="Arial" charset="0"/>
              </a:rPr>
              <a:t>Has seen an </a:t>
            </a:r>
            <a:r>
              <a:rPr lang="en-US" altLang="en-US" sz="2400" u="sng">
                <a:cs typeface="Arial" charset="0"/>
              </a:rPr>
              <a:t>expansion</a:t>
            </a:r>
            <a:r>
              <a:rPr lang="en-US" altLang="en-US" sz="2400">
                <a:cs typeface="Arial" charset="0"/>
              </a:rPr>
              <a:t> in 		</a:t>
            </a:r>
          </a:p>
          <a:p>
            <a:pPr eaLnBrk="1" hangingPunct="1">
              <a:buFont typeface="Wingdings" pitchFamily="2" charset="2"/>
              <a:buNone/>
            </a:pPr>
            <a:r>
              <a:rPr lang="en-US" altLang="en-US" sz="2400">
                <a:cs typeface="Arial" charset="0"/>
              </a:rPr>
              <a:t>	</a:t>
            </a:r>
          </a:p>
          <a:p>
            <a:pPr eaLnBrk="1" hangingPunct="1">
              <a:buFont typeface="Wingdings" pitchFamily="2" charset="2"/>
              <a:buNone/>
            </a:pPr>
            <a:r>
              <a:rPr lang="en-US" altLang="en-US" sz="2400">
                <a:cs typeface="Arial" charset="0"/>
              </a:rPr>
              <a:t>Provides a methodologic </a:t>
            </a:r>
            <a:r>
              <a:rPr lang="en-US" altLang="en-US" sz="2400" u="sng">
                <a:cs typeface="Arial" charset="0"/>
              </a:rPr>
              <a:t>emphasis</a:t>
            </a:r>
            <a:r>
              <a:rPr lang="en-US" altLang="en-US" sz="2400">
                <a:cs typeface="Arial" charset="0"/>
              </a:rPr>
              <a:t> 		</a:t>
            </a:r>
          </a:p>
          <a:p>
            <a:pPr eaLnBrk="1" hangingPunct="1">
              <a:buFont typeface="Wingdings" pitchFamily="2" charset="2"/>
              <a:buNone/>
            </a:pPr>
            <a:endParaRPr lang="en-US" altLang="en-US" sz="2400">
              <a:cs typeface="Arial" charset="0"/>
            </a:endParaRPr>
          </a:p>
          <a:p>
            <a:pPr eaLnBrk="1" hangingPunct="1">
              <a:buFont typeface="Wingdings" pitchFamily="2" charset="2"/>
              <a:buNone/>
            </a:pPr>
            <a:r>
              <a:rPr lang="en-US" altLang="en-US" sz="2400">
                <a:cs typeface="Arial" charset="0"/>
              </a:rPr>
              <a:t>Take an </a:t>
            </a:r>
            <a:r>
              <a:rPr lang="en-US" altLang="en-US" sz="2400" u="sng">
                <a:cs typeface="Arial" charset="0"/>
              </a:rPr>
              <a:t>assessment</a:t>
            </a:r>
            <a:r>
              <a:rPr lang="en-US" altLang="en-US" sz="2400">
                <a:cs typeface="Arial" charset="0"/>
              </a:rPr>
              <a:t> of 				</a:t>
            </a:r>
          </a:p>
        </p:txBody>
      </p:sp>
      <p:sp>
        <p:nvSpPr>
          <p:cNvPr id="167952" name="Text Box 16"/>
          <p:cNvSpPr txBox="1">
            <a:spLocks noChangeArrowheads="1"/>
          </p:cNvSpPr>
          <p:nvPr/>
        </p:nvSpPr>
        <p:spPr bwMode="auto">
          <a:xfrm>
            <a:off x="5562600" y="2133600"/>
            <a:ext cx="396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n-US">
                <a:latin typeface="Arial" charset="0"/>
              </a:rPr>
              <a:t>estimate</a:t>
            </a:r>
          </a:p>
          <a:p>
            <a:pPr eaLnBrk="1" hangingPunct="1">
              <a:spcBef>
                <a:spcPct val="20000"/>
              </a:spcBef>
            </a:pPr>
            <a:endParaRPr lang="en-US" altLang="en-US">
              <a:latin typeface="Arial" charset="0"/>
            </a:endParaRPr>
          </a:p>
          <a:p>
            <a:pPr eaLnBrk="1" hangingPunct="1">
              <a:spcBef>
                <a:spcPct val="20000"/>
              </a:spcBef>
            </a:pPr>
            <a:r>
              <a:rPr lang="en-US" altLang="en-US">
                <a:latin typeface="Arial" charset="0"/>
              </a:rPr>
              <a:t>has expanded</a:t>
            </a:r>
          </a:p>
          <a:p>
            <a:pPr eaLnBrk="1" hangingPunct="1">
              <a:spcBef>
                <a:spcPct val="20000"/>
              </a:spcBef>
            </a:pPr>
            <a:endParaRPr lang="en-US" altLang="en-US">
              <a:latin typeface="Arial" charset="0"/>
            </a:endParaRPr>
          </a:p>
          <a:p>
            <a:pPr eaLnBrk="1" hangingPunct="1">
              <a:spcBef>
                <a:spcPct val="20000"/>
              </a:spcBef>
            </a:pPr>
            <a:r>
              <a:rPr lang="en-US" altLang="en-US">
                <a:latin typeface="Arial" charset="0"/>
              </a:rPr>
              <a:t>emphasizes methodology</a:t>
            </a:r>
          </a:p>
          <a:p>
            <a:pPr eaLnBrk="1" hangingPunct="1">
              <a:spcBef>
                <a:spcPct val="20000"/>
              </a:spcBef>
            </a:pPr>
            <a:endParaRPr lang="en-US" altLang="en-US">
              <a:latin typeface="Arial" charset="0"/>
            </a:endParaRPr>
          </a:p>
          <a:p>
            <a:pPr eaLnBrk="1" hangingPunct="1">
              <a:spcBef>
                <a:spcPct val="20000"/>
              </a:spcBef>
            </a:pPr>
            <a:r>
              <a:rPr lang="en-US" altLang="en-US">
                <a:latin typeface="Arial" charset="0"/>
              </a:rPr>
              <a:t>assess</a:t>
            </a:r>
          </a:p>
        </p:txBody>
      </p:sp>
    </p:spTree>
    <p:extLst>
      <p:ext uri="{BB962C8B-B14F-4D97-AF65-F5344CB8AC3E}">
        <p14:creationId xmlns:p14="http://schemas.microsoft.com/office/powerpoint/2010/main" val="280521249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altLang="en-US" u="sng" dirty="0"/>
              <a:t>Use strong verbs and avoid turning verbs into nouns</a:t>
            </a:r>
            <a:endParaRPr lang="en-US" altLang="en-US" dirty="0"/>
          </a:p>
        </p:txBody>
      </p:sp>
      <p:sp>
        <p:nvSpPr>
          <p:cNvPr id="73731" name="Rectangle 3"/>
          <p:cNvSpPr>
            <a:spLocks noGrp="1" noChangeArrowheads="1"/>
          </p:cNvSpPr>
          <p:nvPr>
            <p:ph type="body" idx="1"/>
          </p:nvPr>
        </p:nvSpPr>
        <p:spPr>
          <a:xfrm>
            <a:off x="0" y="2209800"/>
            <a:ext cx="9601200" cy="4114800"/>
          </a:xfrm>
        </p:spPr>
        <p:txBody>
          <a:bodyPr/>
          <a:lstStyle/>
          <a:p>
            <a:pPr eaLnBrk="1" hangingPunct="1">
              <a:buFont typeface="Wingdings" pitchFamily="2" charset="2"/>
              <a:buNone/>
            </a:pPr>
            <a:r>
              <a:rPr lang="en-US" altLang="en-US" sz="2400">
                <a:cs typeface="Arial" charset="0"/>
              </a:rPr>
              <a:t>Provide a </a:t>
            </a:r>
            <a:r>
              <a:rPr lang="en-US" altLang="en-US" sz="2400" u="sng">
                <a:cs typeface="Arial" charset="0"/>
              </a:rPr>
              <a:t>review</a:t>
            </a:r>
            <a:r>
              <a:rPr lang="en-US" altLang="en-US" sz="2400">
                <a:cs typeface="Arial" charset="0"/>
              </a:rPr>
              <a:t> of								</a:t>
            </a:r>
          </a:p>
          <a:p>
            <a:pPr eaLnBrk="1" hangingPunct="1">
              <a:buFont typeface="Wingdings" pitchFamily="2" charset="2"/>
              <a:buNone/>
            </a:pPr>
            <a:r>
              <a:rPr lang="en-US" altLang="en-US" sz="2400">
                <a:cs typeface="Arial" charset="0"/>
              </a:rPr>
              <a:t>	</a:t>
            </a:r>
          </a:p>
          <a:p>
            <a:pPr eaLnBrk="1" hangingPunct="1">
              <a:buFont typeface="Wingdings" pitchFamily="2" charset="2"/>
              <a:buNone/>
            </a:pPr>
            <a:r>
              <a:rPr lang="en-US" altLang="en-US" sz="2400">
                <a:cs typeface="Arial" charset="0"/>
              </a:rPr>
              <a:t>Offer </a:t>
            </a:r>
            <a:r>
              <a:rPr lang="en-US" altLang="en-US" sz="2400" u="sng">
                <a:cs typeface="Arial" charset="0"/>
              </a:rPr>
              <a:t>confirmation</a:t>
            </a:r>
            <a:r>
              <a:rPr lang="en-US" altLang="en-US" sz="2400">
                <a:cs typeface="Arial" charset="0"/>
              </a:rPr>
              <a:t> of  		</a:t>
            </a:r>
          </a:p>
          <a:p>
            <a:pPr eaLnBrk="1" hangingPunct="1">
              <a:buFont typeface="Wingdings" pitchFamily="2" charset="2"/>
              <a:buNone/>
            </a:pPr>
            <a:r>
              <a:rPr lang="en-US" altLang="en-US" sz="2400">
                <a:cs typeface="Arial" charset="0"/>
              </a:rPr>
              <a:t>	</a:t>
            </a:r>
          </a:p>
          <a:p>
            <a:pPr eaLnBrk="1" hangingPunct="1">
              <a:buFont typeface="Wingdings" pitchFamily="2" charset="2"/>
              <a:buNone/>
            </a:pPr>
            <a:r>
              <a:rPr lang="en-US" altLang="en-US" sz="2400">
                <a:cs typeface="Arial" charset="0"/>
              </a:rPr>
              <a:t>Make a </a:t>
            </a:r>
            <a:r>
              <a:rPr lang="en-US" altLang="en-US" sz="2400" u="sng">
                <a:cs typeface="Arial" charset="0"/>
              </a:rPr>
              <a:t>decision</a:t>
            </a:r>
          </a:p>
          <a:p>
            <a:pPr eaLnBrk="1" hangingPunct="1">
              <a:buFont typeface="Wingdings" pitchFamily="2" charset="2"/>
              <a:buNone/>
            </a:pPr>
            <a:endParaRPr lang="en-US" altLang="en-US" sz="2400" u="sng">
              <a:cs typeface="Arial" charset="0"/>
            </a:endParaRPr>
          </a:p>
          <a:p>
            <a:pPr eaLnBrk="1" hangingPunct="1">
              <a:buFont typeface="Wingdings" pitchFamily="2" charset="2"/>
              <a:buNone/>
            </a:pPr>
            <a:r>
              <a:rPr lang="en-US" altLang="en-US" sz="2400">
                <a:cs typeface="Arial" charset="0"/>
              </a:rPr>
              <a:t>Shows a</a:t>
            </a:r>
            <a:r>
              <a:rPr lang="en-US" altLang="en-US" sz="2400" u="sng">
                <a:cs typeface="Arial" charset="0"/>
              </a:rPr>
              <a:t> peak</a:t>
            </a:r>
            <a:r>
              <a:rPr lang="en-US" altLang="en-US" sz="2400">
                <a:cs typeface="Arial" charset="0"/>
              </a:rPr>
              <a:t>			</a:t>
            </a:r>
          </a:p>
        </p:txBody>
      </p:sp>
      <p:sp>
        <p:nvSpPr>
          <p:cNvPr id="346128" name="Text Box 16"/>
          <p:cNvSpPr txBox="1">
            <a:spLocks noChangeArrowheads="1"/>
          </p:cNvSpPr>
          <p:nvPr/>
        </p:nvSpPr>
        <p:spPr bwMode="auto">
          <a:xfrm>
            <a:off x="5562600" y="2133600"/>
            <a:ext cx="396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n-US">
                <a:latin typeface="Arial" charset="0"/>
              </a:rPr>
              <a:t>review</a:t>
            </a:r>
          </a:p>
          <a:p>
            <a:pPr eaLnBrk="1" hangingPunct="1">
              <a:spcBef>
                <a:spcPct val="20000"/>
              </a:spcBef>
            </a:pPr>
            <a:endParaRPr lang="en-US" altLang="en-US">
              <a:latin typeface="Arial" charset="0"/>
            </a:endParaRPr>
          </a:p>
          <a:p>
            <a:pPr eaLnBrk="1" hangingPunct="1">
              <a:spcBef>
                <a:spcPct val="20000"/>
              </a:spcBef>
            </a:pPr>
            <a:r>
              <a:rPr lang="en-US" altLang="en-US">
                <a:latin typeface="Arial" charset="0"/>
              </a:rPr>
              <a:t>confirm</a:t>
            </a:r>
          </a:p>
          <a:p>
            <a:pPr eaLnBrk="1" hangingPunct="1">
              <a:spcBef>
                <a:spcPct val="20000"/>
              </a:spcBef>
            </a:pPr>
            <a:endParaRPr lang="en-US" altLang="en-US">
              <a:latin typeface="Arial" charset="0"/>
            </a:endParaRPr>
          </a:p>
          <a:p>
            <a:pPr eaLnBrk="1" hangingPunct="1">
              <a:spcBef>
                <a:spcPct val="20000"/>
              </a:spcBef>
            </a:pPr>
            <a:r>
              <a:rPr lang="en-US" altLang="en-US">
                <a:latin typeface="Arial" charset="0"/>
              </a:rPr>
              <a:t>decide</a:t>
            </a:r>
          </a:p>
          <a:p>
            <a:pPr eaLnBrk="1" hangingPunct="1">
              <a:spcBef>
                <a:spcPct val="20000"/>
              </a:spcBef>
            </a:pPr>
            <a:endParaRPr lang="en-US" altLang="en-US">
              <a:latin typeface="Arial" charset="0"/>
            </a:endParaRPr>
          </a:p>
          <a:p>
            <a:pPr eaLnBrk="1" hangingPunct="1">
              <a:spcBef>
                <a:spcPct val="20000"/>
              </a:spcBef>
            </a:pPr>
            <a:r>
              <a:rPr lang="en-US" altLang="en-US">
                <a:latin typeface="Arial" charset="0"/>
              </a:rPr>
              <a:t>peaks</a:t>
            </a:r>
          </a:p>
        </p:txBody>
      </p:sp>
    </p:spTree>
    <p:extLst>
      <p:ext uri="{BB962C8B-B14F-4D97-AF65-F5344CB8AC3E}">
        <p14:creationId xmlns:p14="http://schemas.microsoft.com/office/powerpoint/2010/main" val="143144108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Today’s introduction to writing well:</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buNone/>
            </a:pPr>
            <a:r>
              <a:rPr lang="en-US" altLang="en-US" u="sng" dirty="0"/>
              <a:t>Words:</a:t>
            </a:r>
          </a:p>
          <a:p>
            <a:pPr>
              <a:lnSpc>
                <a:spcPct val="90000"/>
              </a:lnSpc>
              <a:buFontTx/>
              <a:buChar char="•"/>
            </a:pPr>
            <a:r>
              <a:rPr lang="en-US" altLang="en-US" dirty="0"/>
              <a:t>1. Reduce dead weight words and phrases</a:t>
            </a:r>
          </a:p>
          <a:p>
            <a:pPr>
              <a:lnSpc>
                <a:spcPct val="90000"/>
              </a:lnSpc>
              <a:buFontTx/>
              <a:buChar char="•"/>
            </a:pPr>
            <a:r>
              <a:rPr lang="en-US" altLang="en-US" dirty="0"/>
              <a:t>2. Cut, cut, cut; learn to part with your words</a:t>
            </a:r>
          </a:p>
          <a:p>
            <a:pPr>
              <a:lnSpc>
                <a:spcPct val="90000"/>
              </a:lnSpc>
              <a:buFontTx/>
              <a:buChar char="•"/>
            </a:pPr>
            <a:r>
              <a:rPr lang="en-US" altLang="en-US" dirty="0"/>
              <a:t>3. Be specific</a:t>
            </a:r>
          </a:p>
          <a:p>
            <a:pPr>
              <a:lnSpc>
                <a:spcPct val="90000"/>
              </a:lnSpc>
              <a:buNone/>
            </a:pPr>
            <a:r>
              <a:rPr lang="en-US" altLang="en-US" u="sng" dirty="0"/>
              <a:t>Sentences:</a:t>
            </a:r>
          </a:p>
          <a:p>
            <a:pPr>
              <a:lnSpc>
                <a:spcPct val="90000"/>
              </a:lnSpc>
              <a:buFontTx/>
              <a:buChar char="•"/>
            </a:pPr>
            <a:r>
              <a:rPr lang="en-US" altLang="en-US" dirty="0"/>
              <a:t>4. Follow: subject + verb + object </a:t>
            </a:r>
            <a:r>
              <a:rPr lang="en-US" altLang="en-US" i="1" dirty="0"/>
              <a:t>(SVO) </a:t>
            </a:r>
          </a:p>
          <a:p>
            <a:pPr>
              <a:lnSpc>
                <a:spcPct val="90000"/>
              </a:lnSpc>
              <a:buFontTx/>
              <a:buChar char="•"/>
            </a:pPr>
            <a:r>
              <a:rPr lang="en-US" altLang="en-US" dirty="0"/>
              <a:t>5. Use strong verbs and avoid turning verbs into nouns </a:t>
            </a:r>
          </a:p>
          <a:p>
            <a:pPr>
              <a:lnSpc>
                <a:spcPct val="90000"/>
              </a:lnSpc>
              <a:buFontTx/>
              <a:buChar char="•"/>
            </a:pPr>
            <a:r>
              <a:rPr lang="en-US" altLang="en-US" dirty="0">
                <a:solidFill>
                  <a:schemeClr val="accent2"/>
                </a:solidFill>
              </a:rPr>
              <a:t>6. Eliminate negatives; use positive constructions instead</a:t>
            </a:r>
          </a:p>
          <a:p>
            <a:endParaRPr lang="en-US" dirty="0"/>
          </a:p>
        </p:txBody>
      </p:sp>
    </p:spTree>
    <p:extLst>
      <p:ext uri="{BB962C8B-B14F-4D97-AF65-F5344CB8AC3E}">
        <p14:creationId xmlns:p14="http://schemas.microsoft.com/office/powerpoint/2010/main" val="2583224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altLang="en-US" u="sng" dirty="0"/>
              <a:t>Eliminate negatives; use positive constructions instead</a:t>
            </a:r>
          </a:p>
        </p:txBody>
      </p:sp>
      <p:sp>
        <p:nvSpPr>
          <p:cNvPr id="208899" name="Rectangle 3"/>
          <p:cNvSpPr>
            <a:spLocks noGrp="1" noChangeArrowheads="1"/>
          </p:cNvSpPr>
          <p:nvPr>
            <p:ph type="body" idx="1"/>
          </p:nvPr>
        </p:nvSpPr>
        <p:spPr/>
        <p:txBody>
          <a:bodyPr>
            <a:normAutofit/>
          </a:bodyPr>
          <a:lstStyle/>
          <a:p>
            <a:pPr eaLnBrk="1" hangingPunct="1"/>
            <a:r>
              <a:rPr lang="en-US" altLang="en-US" b="1" dirty="0">
                <a:cs typeface="Arial" charset="0"/>
              </a:rPr>
              <a:t>He was </a:t>
            </a:r>
            <a:r>
              <a:rPr lang="en-US" altLang="en-US" b="1" u="sng" dirty="0">
                <a:cs typeface="Arial" charset="0"/>
              </a:rPr>
              <a:t>not </a:t>
            </a:r>
            <a:r>
              <a:rPr lang="en-US" altLang="en-US" b="1" dirty="0">
                <a:cs typeface="Arial" charset="0"/>
              </a:rPr>
              <a:t>often on time</a:t>
            </a:r>
          </a:p>
          <a:p>
            <a:pPr lvl="1" eaLnBrk="1" hangingPunct="1"/>
            <a:r>
              <a:rPr lang="en-US" altLang="en-US" sz="2400" b="1" dirty="0">
                <a:cs typeface="Arial" charset="0"/>
              </a:rPr>
              <a:t>He usually came late.</a:t>
            </a:r>
          </a:p>
          <a:p>
            <a:pPr lvl="1" eaLnBrk="1" hangingPunct="1">
              <a:buFont typeface="Wingdings" pitchFamily="2" charset="2"/>
              <a:buNone/>
            </a:pPr>
            <a:endParaRPr lang="en-US" altLang="en-US" sz="2400" b="1" dirty="0">
              <a:cs typeface="Arial" charset="0"/>
            </a:endParaRPr>
          </a:p>
          <a:p>
            <a:pPr eaLnBrk="1" hangingPunct="1"/>
            <a:r>
              <a:rPr lang="en-US" altLang="en-US" b="1" dirty="0">
                <a:cs typeface="Arial" charset="0"/>
              </a:rPr>
              <a:t>She did </a:t>
            </a:r>
            <a:r>
              <a:rPr lang="en-US" altLang="en-US" b="1" u="sng" dirty="0">
                <a:cs typeface="Arial" charset="0"/>
              </a:rPr>
              <a:t>not</a:t>
            </a:r>
            <a:r>
              <a:rPr lang="en-US" altLang="en-US" b="1" dirty="0">
                <a:cs typeface="Arial" charset="0"/>
              </a:rPr>
              <a:t> think that studying writing was a sensible use of one’s time.</a:t>
            </a:r>
          </a:p>
          <a:p>
            <a:pPr lvl="1" eaLnBrk="1" hangingPunct="1"/>
            <a:r>
              <a:rPr lang="en-US" altLang="en-US" sz="2000" b="1" dirty="0">
                <a:cs typeface="Arial" charset="0"/>
              </a:rPr>
              <a:t>She thought studying writing was a waste of time.</a:t>
            </a:r>
            <a:endParaRPr lang="en-US" altLang="en-US" sz="2400" b="1" dirty="0">
              <a:cs typeface="Arial" charset="0"/>
            </a:endParaRPr>
          </a:p>
          <a:p>
            <a:pPr lvl="1">
              <a:buNone/>
            </a:pPr>
            <a:endParaRPr lang="en-US" altLang="en-US" sz="2400" b="1" dirty="0">
              <a:cs typeface="Arial" charset="0"/>
            </a:endParaRPr>
          </a:p>
          <a:p>
            <a:r>
              <a:rPr lang="en-US" altLang="en-US" b="1" dirty="0">
                <a:cs typeface="Arial" charset="0"/>
              </a:rPr>
              <a:t>Please do </a:t>
            </a:r>
            <a:r>
              <a:rPr lang="en-US" altLang="en-US" b="1" u="sng" dirty="0">
                <a:cs typeface="Arial" charset="0"/>
              </a:rPr>
              <a:t>not</a:t>
            </a:r>
            <a:r>
              <a:rPr lang="en-US" altLang="en-US" b="1" dirty="0">
                <a:cs typeface="Arial" charset="0"/>
              </a:rPr>
              <a:t> hesitate to contact us.</a:t>
            </a:r>
          </a:p>
          <a:p>
            <a:pPr lvl="1"/>
            <a:r>
              <a:rPr lang="en-US" altLang="en-US" sz="2000" b="1" dirty="0">
                <a:cs typeface="Arial" charset="0"/>
              </a:rPr>
              <a:t>Please contact us.</a:t>
            </a:r>
          </a:p>
          <a:p>
            <a:pPr marL="457200" lvl="1" indent="0" eaLnBrk="1" hangingPunct="1">
              <a:buNone/>
            </a:pPr>
            <a:endParaRPr lang="en-US" altLang="en-US" sz="2400" b="1" dirty="0">
              <a:cs typeface="Arial" charset="0"/>
            </a:endParaRPr>
          </a:p>
        </p:txBody>
      </p:sp>
    </p:spTree>
    <p:extLst>
      <p:ext uri="{BB962C8B-B14F-4D97-AF65-F5344CB8AC3E}">
        <p14:creationId xmlns:p14="http://schemas.microsoft.com/office/powerpoint/2010/main" val="9150866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r>
              <a:rPr lang="en-US" altLang="en-US" u="sng" dirty="0"/>
              <a:t>Eliminate negatives; use positive constructions instead</a:t>
            </a:r>
            <a:endParaRPr lang="en-US" altLang="en-US" dirty="0"/>
          </a:p>
        </p:txBody>
      </p:sp>
      <p:sp>
        <p:nvSpPr>
          <p:cNvPr id="186371" name="Rectangle 3"/>
          <p:cNvSpPr>
            <a:spLocks noGrp="1" noChangeArrowheads="1"/>
          </p:cNvSpPr>
          <p:nvPr>
            <p:ph type="body" idx="1"/>
          </p:nvPr>
        </p:nvSpPr>
        <p:spPr>
          <a:xfrm>
            <a:off x="328613" y="1941513"/>
            <a:ext cx="9348787" cy="4002087"/>
          </a:xfrm>
        </p:spPr>
        <p:txBody>
          <a:bodyPr/>
          <a:lstStyle/>
          <a:p>
            <a:pPr eaLnBrk="1" hangingPunct="1">
              <a:lnSpc>
                <a:spcPct val="90000"/>
              </a:lnSpc>
            </a:pPr>
            <a:r>
              <a:rPr lang="en-US" altLang="en-US" dirty="0"/>
              <a:t>Not honest					dishonest</a:t>
            </a:r>
          </a:p>
          <a:p>
            <a:pPr eaLnBrk="1" hangingPunct="1">
              <a:lnSpc>
                <a:spcPct val="90000"/>
              </a:lnSpc>
            </a:pPr>
            <a:r>
              <a:rPr lang="en-US" altLang="en-US" dirty="0"/>
              <a:t>Not important					trifling</a:t>
            </a:r>
          </a:p>
          <a:p>
            <a:pPr eaLnBrk="1" hangingPunct="1">
              <a:lnSpc>
                <a:spcPct val="90000"/>
              </a:lnSpc>
            </a:pPr>
            <a:r>
              <a:rPr lang="en-US" altLang="en-US" dirty="0"/>
              <a:t>Does not have					lacks</a:t>
            </a:r>
          </a:p>
          <a:p>
            <a:pPr eaLnBrk="1" hangingPunct="1">
              <a:lnSpc>
                <a:spcPct val="90000"/>
              </a:lnSpc>
            </a:pPr>
            <a:r>
              <a:rPr lang="en-US" altLang="en-US" dirty="0"/>
              <a:t>Did not remember				forgot</a:t>
            </a:r>
          </a:p>
          <a:p>
            <a:pPr eaLnBrk="1" hangingPunct="1">
              <a:lnSpc>
                <a:spcPct val="90000"/>
              </a:lnSpc>
            </a:pPr>
            <a:r>
              <a:rPr lang="en-US" altLang="en-US" dirty="0"/>
              <a:t>Did not pay attention to			ignored</a:t>
            </a:r>
          </a:p>
          <a:p>
            <a:pPr eaLnBrk="1" hangingPunct="1">
              <a:lnSpc>
                <a:spcPct val="90000"/>
              </a:lnSpc>
            </a:pPr>
            <a:r>
              <a:rPr lang="en-US" altLang="en-US" dirty="0"/>
              <a:t>Did not have much confidence     	distrusted</a:t>
            </a:r>
          </a:p>
          <a:p>
            <a:pPr eaLnBrk="1" hangingPunct="1">
              <a:lnSpc>
                <a:spcPct val="90000"/>
              </a:lnSpc>
            </a:pPr>
            <a:r>
              <a:rPr lang="en-US" altLang="en-US" dirty="0"/>
              <a:t>Did not succeed				failed</a:t>
            </a:r>
          </a:p>
        </p:txBody>
      </p:sp>
    </p:spTree>
    <p:extLst>
      <p:ext uri="{BB962C8B-B14F-4D97-AF65-F5344CB8AC3E}">
        <p14:creationId xmlns:p14="http://schemas.microsoft.com/office/powerpoint/2010/main" val="5302645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Title 4"/>
          <p:cNvSpPr>
            <a:spLocks noGrp="1"/>
          </p:cNvSpPr>
          <p:nvPr>
            <p:ph type="title"/>
          </p:nvPr>
        </p:nvSpPr>
        <p:spPr/>
        <p:txBody>
          <a:bodyPr/>
          <a:lstStyle/>
          <a:p>
            <a:endParaRPr lang="en-US" dirty="0"/>
          </a:p>
        </p:txBody>
      </p:sp>
      <p:pic>
        <p:nvPicPr>
          <p:cNvPr id="2050" name="Picture 2" descr="http://blogs.plos.org/biologue/files/2012/08/Peer-Review-Nick-Kim-cartoon3-resiz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42924"/>
            <a:ext cx="7390888"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43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endParaRPr lang="en-US" altLang="en-US" dirty="0"/>
          </a:p>
        </p:txBody>
      </p:sp>
      <p:sp>
        <p:nvSpPr>
          <p:cNvPr id="326659" name="Rectangle 3"/>
          <p:cNvSpPr>
            <a:spLocks noGrp="1" noChangeArrowheads="1"/>
          </p:cNvSpPr>
          <p:nvPr>
            <p:ph type="body" idx="1"/>
          </p:nvPr>
        </p:nvSpPr>
        <p:spPr>
          <a:xfrm>
            <a:off x="304800" y="1524000"/>
            <a:ext cx="8208963" cy="4114800"/>
          </a:xfrm>
        </p:spPr>
        <p:txBody>
          <a:bodyPr>
            <a:normAutofit lnSpcReduction="10000"/>
          </a:bodyPr>
          <a:lstStyle/>
          <a:p>
            <a:pPr eaLnBrk="1" hangingPunct="1">
              <a:lnSpc>
                <a:spcPct val="90000"/>
              </a:lnSpc>
              <a:buFont typeface="Wingdings" pitchFamily="2" charset="2"/>
              <a:buNone/>
            </a:pPr>
            <a:r>
              <a:rPr lang="en-US" altLang="en-US" sz="2800" u="sng"/>
              <a:t>Recap:</a:t>
            </a:r>
          </a:p>
          <a:p>
            <a:pPr eaLnBrk="1" hangingPunct="1">
              <a:lnSpc>
                <a:spcPct val="90000"/>
              </a:lnSpc>
              <a:buFontTx/>
              <a:buChar char="•"/>
            </a:pPr>
            <a:r>
              <a:rPr lang="en-US" altLang="en-US" sz="2800"/>
              <a:t>1. Reduce dead weight words and phrases</a:t>
            </a:r>
          </a:p>
          <a:p>
            <a:pPr eaLnBrk="1" hangingPunct="1">
              <a:lnSpc>
                <a:spcPct val="90000"/>
              </a:lnSpc>
              <a:buFontTx/>
              <a:buChar char="•"/>
            </a:pPr>
            <a:r>
              <a:rPr lang="en-US" altLang="en-US" sz="2800"/>
              <a:t>2. Cut, cut, cut; learn to part with your words</a:t>
            </a:r>
          </a:p>
          <a:p>
            <a:pPr eaLnBrk="1" hangingPunct="1">
              <a:lnSpc>
                <a:spcPct val="90000"/>
              </a:lnSpc>
              <a:buFontTx/>
              <a:buChar char="•"/>
            </a:pPr>
            <a:r>
              <a:rPr lang="en-US" altLang="en-US" sz="2800"/>
              <a:t>3. Be specific</a:t>
            </a:r>
          </a:p>
          <a:p>
            <a:pPr eaLnBrk="1" hangingPunct="1">
              <a:lnSpc>
                <a:spcPct val="90000"/>
              </a:lnSpc>
              <a:buFontTx/>
              <a:buChar char="•"/>
            </a:pPr>
            <a:endParaRPr lang="en-US" altLang="en-US" sz="2800"/>
          </a:p>
          <a:p>
            <a:pPr eaLnBrk="1" hangingPunct="1">
              <a:lnSpc>
                <a:spcPct val="90000"/>
              </a:lnSpc>
              <a:buFontTx/>
              <a:buChar char="•"/>
            </a:pPr>
            <a:r>
              <a:rPr lang="en-US" altLang="en-US" sz="2800"/>
              <a:t>4. Follow: subject + verb + object (active voice!)</a:t>
            </a:r>
          </a:p>
          <a:p>
            <a:pPr eaLnBrk="1" hangingPunct="1">
              <a:lnSpc>
                <a:spcPct val="90000"/>
              </a:lnSpc>
              <a:buFontTx/>
              <a:buChar char="•"/>
            </a:pPr>
            <a:r>
              <a:rPr lang="en-US" altLang="en-US" sz="2800"/>
              <a:t>5. Use strong verbs and avoid turning verbs into nouns </a:t>
            </a:r>
          </a:p>
          <a:p>
            <a:pPr eaLnBrk="1" hangingPunct="1">
              <a:lnSpc>
                <a:spcPct val="90000"/>
              </a:lnSpc>
              <a:buFontTx/>
              <a:buChar char="•"/>
            </a:pPr>
            <a:r>
              <a:rPr lang="en-US" altLang="en-US" sz="2800"/>
              <a:t>6. Eliminate negatives; use positive constructions instead</a:t>
            </a:r>
          </a:p>
        </p:txBody>
      </p:sp>
    </p:spTree>
    <p:extLst>
      <p:ext uri="{BB962C8B-B14F-4D97-AF65-F5344CB8AC3E}">
        <p14:creationId xmlns:p14="http://schemas.microsoft.com/office/powerpoint/2010/main" val="207351675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506413" y="0"/>
            <a:ext cx="8637587" cy="1736725"/>
          </a:xfrm>
        </p:spPr>
        <p:txBody>
          <a:bodyPr>
            <a:normAutofit fontScale="90000"/>
          </a:bodyPr>
          <a:lstStyle/>
          <a:p>
            <a:pPr eaLnBrk="1" hangingPunct="1"/>
            <a:r>
              <a:rPr lang="en-US" altLang="en-US"/>
              <a:t>But first…</a:t>
            </a:r>
            <a:br>
              <a:rPr lang="en-US" altLang="en-US"/>
            </a:br>
            <a:r>
              <a:rPr lang="en-US" altLang="en-US"/>
              <a:t>A little writing humor…</a:t>
            </a:r>
            <a:br>
              <a:rPr lang="en-US" altLang="en-US"/>
            </a:br>
            <a:r>
              <a:rPr lang="en-US" altLang="en-US" sz="2000"/>
              <a:t>or “the importance of careful grammar…”</a:t>
            </a:r>
          </a:p>
        </p:txBody>
      </p:sp>
      <p:sp>
        <p:nvSpPr>
          <p:cNvPr id="397315" name="Rectangle 3"/>
          <p:cNvSpPr>
            <a:spLocks noGrp="1" noChangeArrowheads="1"/>
          </p:cNvSpPr>
          <p:nvPr>
            <p:ph type="body" idx="1"/>
          </p:nvPr>
        </p:nvSpPr>
        <p:spPr/>
        <p:txBody>
          <a:bodyPr>
            <a:normAutofit lnSpcReduction="10000"/>
          </a:bodyPr>
          <a:lstStyle/>
          <a:p>
            <a:pPr eaLnBrk="1" hangingPunct="1">
              <a:lnSpc>
                <a:spcPct val="90000"/>
              </a:lnSpc>
            </a:pPr>
            <a:r>
              <a:rPr lang="en-US" altLang="en-US" sz="2400" dirty="0"/>
              <a:t> </a:t>
            </a:r>
            <a:r>
              <a:rPr lang="en-US" altLang="en-US" sz="2400" b="1" u="sng" dirty="0">
                <a:cs typeface="Arial" charset="0"/>
              </a:rPr>
              <a:t>Spotted in a toilet of a London office: </a:t>
            </a:r>
            <a:br>
              <a:rPr lang="en-US" altLang="en-US" sz="2400" b="1" u="sng" dirty="0">
                <a:cs typeface="Arial" charset="0"/>
              </a:rPr>
            </a:br>
            <a:r>
              <a:rPr lang="en-US" altLang="en-US" sz="2400" b="1" dirty="0">
                <a:cs typeface="Arial" charset="0"/>
              </a:rPr>
              <a:t>TOILET OUT OF ORDER. </a:t>
            </a:r>
            <a:br>
              <a:rPr lang="en-US" altLang="en-US" sz="2400" b="1" dirty="0">
                <a:cs typeface="Arial" charset="0"/>
              </a:rPr>
            </a:br>
            <a:r>
              <a:rPr lang="en-US" altLang="en-US" sz="2400" b="1" dirty="0">
                <a:cs typeface="Arial" charset="0"/>
              </a:rPr>
              <a:t>PLEASE USE FLOOR BELOW </a:t>
            </a:r>
            <a:br>
              <a:rPr lang="en-US" altLang="en-US" sz="2400" b="1" dirty="0">
                <a:cs typeface="Arial" charset="0"/>
              </a:rPr>
            </a:br>
            <a:endParaRPr lang="en-US" altLang="en-US" sz="2400" b="1" dirty="0">
              <a:cs typeface="Arial" charset="0"/>
            </a:endParaRPr>
          </a:p>
          <a:p>
            <a:pPr eaLnBrk="1" hangingPunct="1">
              <a:lnSpc>
                <a:spcPct val="90000"/>
              </a:lnSpc>
            </a:pPr>
            <a:r>
              <a:rPr lang="en-US" altLang="en-US" sz="2000" b="1" u="sng" dirty="0">
                <a:cs typeface="Arial" charset="0"/>
              </a:rPr>
              <a:t>In a Laundromat: </a:t>
            </a:r>
            <a:br>
              <a:rPr lang="en-US" altLang="en-US" sz="2000" b="1" u="sng" dirty="0">
                <a:cs typeface="Arial" charset="0"/>
              </a:rPr>
            </a:br>
            <a:r>
              <a:rPr lang="en-US" altLang="en-US" sz="2000" b="1" dirty="0">
                <a:cs typeface="Arial" charset="0"/>
              </a:rPr>
              <a:t>AUTOMATIC WASHING MACHINES: PLEASE REMOVE ALL YOUR CLOTHES WHEN THE LIGHT GOES OUT.</a:t>
            </a:r>
            <a:r>
              <a:rPr lang="en-US" altLang="en-US" sz="2000" b="1" u="sng" dirty="0">
                <a:cs typeface="Arial" charset="0"/>
              </a:rPr>
              <a:t> </a:t>
            </a:r>
            <a:br>
              <a:rPr lang="en-US" altLang="en-US" sz="2000" b="1" u="sng" dirty="0">
                <a:cs typeface="Arial" charset="0"/>
              </a:rPr>
            </a:br>
            <a:endParaRPr lang="en-US" altLang="en-US" sz="2000" b="1" u="sng" dirty="0">
              <a:cs typeface="Arial" charset="0"/>
            </a:endParaRPr>
          </a:p>
          <a:p>
            <a:pPr eaLnBrk="1" hangingPunct="1">
              <a:lnSpc>
                <a:spcPct val="90000"/>
              </a:lnSpc>
            </a:pPr>
            <a:r>
              <a:rPr lang="en-US" altLang="en-US" sz="2000" b="1" u="sng" dirty="0">
                <a:cs typeface="Arial" charset="0"/>
              </a:rPr>
              <a:t>In a London department store: </a:t>
            </a:r>
            <a:br>
              <a:rPr lang="en-US" altLang="en-US" sz="2000" b="1" u="sng" dirty="0">
                <a:cs typeface="Arial" charset="0"/>
              </a:rPr>
            </a:br>
            <a:r>
              <a:rPr lang="en-US" altLang="en-US" sz="2000" b="1" dirty="0">
                <a:cs typeface="Arial" charset="0"/>
              </a:rPr>
              <a:t>BARGAIN BASEMENT UPSTAIRS.</a:t>
            </a:r>
            <a:r>
              <a:rPr lang="en-US" altLang="en-US" sz="2000" b="1" u="sng" dirty="0">
                <a:cs typeface="Arial" charset="0"/>
              </a:rPr>
              <a:t> </a:t>
            </a:r>
            <a:br>
              <a:rPr lang="en-US" altLang="en-US" sz="2000" b="1" u="sng" dirty="0">
                <a:cs typeface="Arial" charset="0"/>
              </a:rPr>
            </a:br>
            <a:endParaRPr lang="en-US" altLang="en-US" sz="2000" b="1" u="sng" dirty="0">
              <a:cs typeface="Arial" charset="0"/>
            </a:endParaRPr>
          </a:p>
          <a:p>
            <a:pPr eaLnBrk="1" hangingPunct="1">
              <a:lnSpc>
                <a:spcPct val="90000"/>
              </a:lnSpc>
            </a:pPr>
            <a:r>
              <a:rPr lang="en-US" altLang="en-US" sz="2000" b="1" u="sng" dirty="0">
                <a:cs typeface="Arial" charset="0"/>
              </a:rPr>
              <a:t>In an office: </a:t>
            </a:r>
            <a:br>
              <a:rPr lang="en-US" altLang="en-US" sz="2000" b="1" u="sng" dirty="0">
                <a:cs typeface="Arial" charset="0"/>
              </a:rPr>
            </a:br>
            <a:r>
              <a:rPr lang="en-US" altLang="en-US" sz="2000" b="1" dirty="0">
                <a:cs typeface="Arial" charset="0"/>
              </a:rPr>
              <a:t>WOULD THE PERSON WHO TOOK THE STEPLADDER YESTERDAY PLEASE BRING IT BACK OR FURTHER STEPS WILL BE TAKEN. </a:t>
            </a:r>
            <a:br>
              <a:rPr lang="en-US" altLang="en-US" sz="2000" b="1" dirty="0">
                <a:cs typeface="Arial" charset="0"/>
              </a:rPr>
            </a:br>
            <a:br>
              <a:rPr lang="en-US" altLang="en-US" sz="2000" b="1" u="sng" dirty="0">
                <a:cs typeface="Arial" charset="0"/>
              </a:rPr>
            </a:br>
            <a:endParaRPr lang="en-US" altLang="en-US" sz="2000" b="1" u="sng" dirty="0">
              <a:cs typeface="Arial" charset="0"/>
            </a:endParaRPr>
          </a:p>
        </p:txBody>
      </p:sp>
    </p:spTree>
    <p:extLst>
      <p:ext uri="{BB962C8B-B14F-4D97-AF65-F5344CB8AC3E}">
        <p14:creationId xmlns:p14="http://schemas.microsoft.com/office/powerpoint/2010/main" val="568993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Single most important tip</a:t>
            </a:r>
          </a:p>
        </p:txBody>
      </p:sp>
      <p:sp>
        <p:nvSpPr>
          <p:cNvPr id="3" name="Content Placeholder 2"/>
          <p:cNvSpPr>
            <a:spLocks noGrp="1"/>
          </p:cNvSpPr>
          <p:nvPr>
            <p:ph idx="1"/>
          </p:nvPr>
        </p:nvSpPr>
        <p:spPr/>
        <p:txBody>
          <a:bodyPr/>
          <a:lstStyle/>
          <a:p>
            <a:r>
              <a:rPr lang="en-US" dirty="0"/>
              <a:t>Use spell check!!!</a:t>
            </a:r>
          </a:p>
        </p:txBody>
      </p:sp>
      <p:pic>
        <p:nvPicPr>
          <p:cNvPr id="4" name="Picture 2" descr="https://encrypted-tbn0.gstatic.com/images?q=tbn:ANd9GcTQ7ERGxyDsQojFiWP5D85BuItuCkuCh028LkeQl8QCoDPbTGa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032" y="3081336"/>
            <a:ext cx="393382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482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A Little Poem</a:t>
            </a:r>
            <a:br>
              <a:rPr lang="en-US" u="sng" dirty="0"/>
            </a:br>
            <a:r>
              <a:rPr lang="en-US" u="sng" dirty="0"/>
              <a:t> Regarding Computer Spell Checkers... </a:t>
            </a:r>
            <a:endParaRPr lang="en-US" dirty="0"/>
          </a:p>
        </p:txBody>
      </p:sp>
      <p:sp>
        <p:nvSpPr>
          <p:cNvPr id="3" name="Content Placeholder 2"/>
          <p:cNvSpPr>
            <a:spLocks noGrp="1"/>
          </p:cNvSpPr>
          <p:nvPr>
            <p:ph idx="1"/>
          </p:nvPr>
        </p:nvSpPr>
        <p:spPr>
          <a:xfrm>
            <a:off x="609600" y="1798637"/>
            <a:ext cx="8229600" cy="4525963"/>
          </a:xfrm>
        </p:spPr>
        <p:txBody>
          <a:bodyPr>
            <a:noAutofit/>
          </a:bodyPr>
          <a:lstStyle/>
          <a:p>
            <a:pPr marL="0" indent="0">
              <a:buNone/>
            </a:pPr>
            <a:r>
              <a:rPr lang="en-US" sz="1800" dirty="0"/>
              <a:t>Eye halve a spelling </a:t>
            </a:r>
            <a:r>
              <a:rPr lang="en-US" sz="1800" dirty="0" err="1"/>
              <a:t>chequer</a:t>
            </a:r>
            <a:r>
              <a:rPr lang="en-US" sz="1800" dirty="0"/>
              <a:t> </a:t>
            </a:r>
            <a:br>
              <a:rPr lang="en-US" sz="1800" dirty="0"/>
            </a:br>
            <a:r>
              <a:rPr lang="en-US" sz="1800" dirty="0"/>
              <a:t>It came with my pea sea </a:t>
            </a:r>
            <a:br>
              <a:rPr lang="en-US" sz="1800" dirty="0"/>
            </a:br>
            <a:r>
              <a:rPr lang="en-US" sz="1800" dirty="0"/>
              <a:t>It plainly marques four my revue </a:t>
            </a:r>
            <a:br>
              <a:rPr lang="en-US" sz="1800" dirty="0"/>
            </a:br>
            <a:r>
              <a:rPr lang="en-US" sz="1800" dirty="0"/>
              <a:t>Miss steaks eye kin knot sea. </a:t>
            </a:r>
          </a:p>
          <a:p>
            <a:pPr marL="0" indent="0">
              <a:buNone/>
            </a:pPr>
            <a:r>
              <a:rPr lang="en-US" sz="1800" dirty="0"/>
              <a:t>Eye strike a key and type a word </a:t>
            </a:r>
            <a:br>
              <a:rPr lang="en-US" sz="1800" dirty="0"/>
            </a:br>
            <a:r>
              <a:rPr lang="en-US" sz="1800" dirty="0"/>
              <a:t>And weight four it two say </a:t>
            </a:r>
            <a:br>
              <a:rPr lang="en-US" sz="1800" dirty="0"/>
            </a:br>
            <a:r>
              <a:rPr lang="en-US" sz="1800" dirty="0"/>
              <a:t>Weather eye am wrong oar write </a:t>
            </a:r>
            <a:br>
              <a:rPr lang="en-US" sz="1800" dirty="0"/>
            </a:br>
            <a:r>
              <a:rPr lang="en-US" sz="1800" dirty="0"/>
              <a:t>It shows me strait a weigh. </a:t>
            </a:r>
          </a:p>
          <a:p>
            <a:pPr marL="0" indent="0">
              <a:buNone/>
            </a:pPr>
            <a:r>
              <a:rPr lang="en-US" sz="1800" dirty="0"/>
              <a:t>As soon as a mist ache is maid </a:t>
            </a:r>
            <a:br>
              <a:rPr lang="en-US" sz="1800" dirty="0"/>
            </a:br>
            <a:r>
              <a:rPr lang="en-US" sz="1800" dirty="0"/>
              <a:t>It nose bee fore two long </a:t>
            </a:r>
            <a:br>
              <a:rPr lang="en-US" sz="1800" dirty="0"/>
            </a:br>
            <a:r>
              <a:rPr lang="en-US" sz="1800" dirty="0"/>
              <a:t>And eye can put the error rite </a:t>
            </a:r>
            <a:br>
              <a:rPr lang="en-US" sz="1800" dirty="0"/>
            </a:br>
            <a:r>
              <a:rPr lang="en-US" sz="1800" dirty="0"/>
              <a:t>Its rare lea ever wrong. </a:t>
            </a:r>
          </a:p>
          <a:p>
            <a:pPr marL="0" indent="0">
              <a:buNone/>
            </a:pPr>
            <a:r>
              <a:rPr lang="en-US" sz="1800" dirty="0"/>
              <a:t>Eye have run this poem threw it </a:t>
            </a:r>
            <a:br>
              <a:rPr lang="en-US" sz="1800" dirty="0"/>
            </a:br>
            <a:r>
              <a:rPr lang="en-US" sz="1800" dirty="0"/>
              <a:t>I am shore your pleased two no </a:t>
            </a:r>
            <a:br>
              <a:rPr lang="en-US" sz="1800" dirty="0"/>
            </a:br>
            <a:r>
              <a:rPr lang="en-US" sz="1800" dirty="0"/>
              <a:t>Its letter perfect awl the weigh </a:t>
            </a:r>
            <a:br>
              <a:rPr lang="en-US" sz="1800" dirty="0"/>
            </a:br>
            <a:r>
              <a:rPr lang="en-US" sz="1800" dirty="0"/>
              <a:t>My </a:t>
            </a:r>
            <a:r>
              <a:rPr lang="en-US" sz="1800" dirty="0" err="1"/>
              <a:t>chequer</a:t>
            </a:r>
            <a:r>
              <a:rPr lang="en-US" sz="1800" dirty="0"/>
              <a:t> tolled me sew. </a:t>
            </a:r>
          </a:p>
        </p:txBody>
      </p:sp>
    </p:spTree>
    <p:extLst>
      <p:ext uri="{BB962C8B-B14F-4D97-AF65-F5344CB8AC3E}">
        <p14:creationId xmlns:p14="http://schemas.microsoft.com/office/powerpoint/2010/main" val="4001661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06413" y="228600"/>
            <a:ext cx="8637587" cy="1739900"/>
          </a:xfrm>
        </p:spPr>
        <p:txBody>
          <a:bodyPr/>
          <a:lstStyle/>
          <a:p>
            <a:pPr eaLnBrk="1" hangingPunct="1"/>
            <a:r>
              <a:rPr lang="en-US" altLang="en-US" sz="3600" u="sng" dirty="0"/>
              <a:t>Top 5 spelling errors:</a:t>
            </a:r>
            <a:br>
              <a:rPr lang="en-US" altLang="en-US" sz="3600" u="sng" dirty="0"/>
            </a:br>
            <a:endParaRPr lang="en-US" altLang="en-US" sz="3600" u="sng" dirty="0"/>
          </a:p>
        </p:txBody>
      </p:sp>
      <p:sp>
        <p:nvSpPr>
          <p:cNvPr id="333827" name="Rectangle 3"/>
          <p:cNvSpPr>
            <a:spLocks noGrp="1" noChangeArrowheads="1"/>
          </p:cNvSpPr>
          <p:nvPr>
            <p:ph type="body" idx="1"/>
          </p:nvPr>
        </p:nvSpPr>
        <p:spPr/>
        <p:txBody>
          <a:bodyPr/>
          <a:lstStyle/>
          <a:p>
            <a:pPr eaLnBrk="1" hangingPunct="1">
              <a:buFont typeface="Wingdings" pitchFamily="2" charset="2"/>
              <a:buNone/>
            </a:pPr>
            <a:endParaRPr lang="en-US" altLang="en-US"/>
          </a:p>
          <a:p>
            <a:pPr eaLnBrk="1" hangingPunct="1">
              <a:buFont typeface="Wingdings" pitchFamily="2" charset="2"/>
              <a:buNone/>
            </a:pPr>
            <a:r>
              <a:rPr lang="en-US" altLang="en-US"/>
              <a:t>1.  The word “data” is plural.</a:t>
            </a:r>
          </a:p>
          <a:p>
            <a:pPr eaLnBrk="1" hangingPunct="1"/>
            <a:endParaRPr lang="en-US" altLang="en-US"/>
          </a:p>
          <a:p>
            <a:pPr lvl="1" eaLnBrk="1" hangingPunct="1"/>
            <a:r>
              <a:rPr lang="en-US" altLang="en-US"/>
              <a:t>ex: 	</a:t>
            </a:r>
            <a:r>
              <a:rPr lang="en-US" altLang="en-US" i="1"/>
              <a:t>These data are important.</a:t>
            </a:r>
          </a:p>
          <a:p>
            <a:pPr lvl="1" eaLnBrk="1" hangingPunct="1">
              <a:buFont typeface="Wingdings" pitchFamily="2" charset="2"/>
              <a:buNone/>
            </a:pPr>
            <a:r>
              <a:rPr lang="en-US" altLang="en-US" i="1"/>
              <a:t>			The data are important.</a:t>
            </a:r>
          </a:p>
          <a:p>
            <a:pPr lvl="1" eaLnBrk="1" hangingPunct="1">
              <a:buFont typeface="Wingdings" pitchFamily="2" charset="2"/>
              <a:buNone/>
            </a:pPr>
            <a:r>
              <a:rPr lang="en-US" altLang="en-US"/>
              <a:t>				(v. </a:t>
            </a:r>
            <a:r>
              <a:rPr lang="en-US" altLang="en-US" i="1"/>
              <a:t>datum</a:t>
            </a:r>
            <a:r>
              <a:rPr lang="en-US" altLang="en-US"/>
              <a:t>, singular form)</a:t>
            </a:r>
          </a:p>
        </p:txBody>
      </p:sp>
    </p:spTree>
    <p:extLst>
      <p:ext uri="{BB962C8B-B14F-4D97-AF65-F5344CB8AC3E}">
        <p14:creationId xmlns:p14="http://schemas.microsoft.com/office/powerpoint/2010/main" val="165445547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06413" y="228600"/>
            <a:ext cx="8637587" cy="1739900"/>
          </a:xfrm>
        </p:spPr>
        <p:txBody>
          <a:bodyPr/>
          <a:lstStyle/>
          <a:p>
            <a:r>
              <a:rPr lang="en-US" altLang="en-US" sz="3600" u="sng" dirty="0"/>
              <a:t>Top 5 spelling errors:</a:t>
            </a:r>
            <a:br>
              <a:rPr lang="en-US" altLang="en-US" sz="3600" u="sng" dirty="0"/>
            </a:br>
            <a:endParaRPr lang="en-US" altLang="en-US" sz="3600" dirty="0"/>
          </a:p>
        </p:txBody>
      </p:sp>
      <p:sp>
        <p:nvSpPr>
          <p:cNvPr id="335875" name="Rectangle 3"/>
          <p:cNvSpPr>
            <a:spLocks noGrp="1" noChangeArrowheads="1"/>
          </p:cNvSpPr>
          <p:nvPr>
            <p:ph type="body" idx="1"/>
          </p:nvPr>
        </p:nvSpPr>
        <p:spPr>
          <a:xfrm>
            <a:off x="304800" y="1600200"/>
            <a:ext cx="8229600" cy="4800600"/>
          </a:xfrm>
        </p:spPr>
        <p:txBody>
          <a:bodyPr>
            <a:noAutofit/>
          </a:bodyPr>
          <a:lstStyle/>
          <a:p>
            <a:pPr marL="609600" indent="-609600" eaLnBrk="1" hangingPunct="1">
              <a:lnSpc>
                <a:spcPct val="90000"/>
              </a:lnSpc>
              <a:buFont typeface="Wingdings" pitchFamily="2" charset="2"/>
              <a:buNone/>
            </a:pPr>
            <a:r>
              <a:rPr lang="en-US" altLang="en-US" sz="2800" dirty="0"/>
              <a:t>2. Affect v. effect</a:t>
            </a:r>
          </a:p>
          <a:p>
            <a:pPr marL="609600" indent="-609600" eaLnBrk="1" hangingPunct="1">
              <a:lnSpc>
                <a:spcPct val="90000"/>
              </a:lnSpc>
            </a:pPr>
            <a:endParaRPr lang="en-US" altLang="en-US" sz="2800" dirty="0"/>
          </a:p>
          <a:p>
            <a:pPr marL="609600" indent="-609600" eaLnBrk="1" hangingPunct="1">
              <a:lnSpc>
                <a:spcPct val="90000"/>
              </a:lnSpc>
            </a:pPr>
            <a:r>
              <a:rPr lang="en-US" altLang="en-US" sz="2800" dirty="0"/>
              <a:t>Affect is the verb “to influence”    </a:t>
            </a:r>
          </a:p>
          <a:p>
            <a:pPr marL="990600" lvl="1" indent="-533400" eaLnBrk="1" hangingPunct="1">
              <a:lnSpc>
                <a:spcPct val="90000"/>
              </a:lnSpc>
            </a:pPr>
            <a:r>
              <a:rPr lang="en-US" altLang="en-US" sz="2400" i="1" dirty="0"/>
              <a:t>The class affected her.</a:t>
            </a:r>
          </a:p>
          <a:p>
            <a:pPr marL="990600" lvl="1" indent="-533400" eaLnBrk="1" hangingPunct="1">
              <a:lnSpc>
                <a:spcPct val="90000"/>
              </a:lnSpc>
            </a:pPr>
            <a:r>
              <a:rPr lang="en-US" altLang="en-US" sz="2400" dirty="0"/>
              <a:t>As a noun, affect denotes feeling or emotion shown by facial expression or body language, as in “The soldiers seen on television had been carefully chosen for blandness of affect” (Norman Mailer). </a:t>
            </a:r>
          </a:p>
          <a:p>
            <a:pPr marL="609600" indent="-609600" eaLnBrk="1" hangingPunct="1">
              <a:lnSpc>
                <a:spcPct val="90000"/>
              </a:lnSpc>
            </a:pPr>
            <a:r>
              <a:rPr lang="en-US" altLang="en-US" sz="2800" dirty="0"/>
              <a:t>Effect is the noun form of this influence</a:t>
            </a:r>
          </a:p>
          <a:p>
            <a:pPr marL="990600" lvl="1" indent="-533400" eaLnBrk="1" hangingPunct="1">
              <a:lnSpc>
                <a:spcPct val="90000"/>
              </a:lnSpc>
            </a:pPr>
            <a:r>
              <a:rPr lang="en-US" altLang="en-US" sz="2400" i="1" dirty="0"/>
              <a:t>The class had an effect on her.</a:t>
            </a:r>
          </a:p>
          <a:p>
            <a:pPr marL="990600" lvl="1" indent="-533400" eaLnBrk="1" hangingPunct="1">
              <a:lnSpc>
                <a:spcPct val="90000"/>
              </a:lnSpc>
            </a:pPr>
            <a:r>
              <a:rPr lang="en-US" altLang="en-US" sz="2400" dirty="0"/>
              <a:t>As a verb, effect means to bring about or to cause, as in “</a:t>
            </a:r>
            <a:r>
              <a:rPr lang="en-US" altLang="en-US" sz="2400" i="1" dirty="0"/>
              <a:t>to effect a change</a:t>
            </a:r>
            <a:r>
              <a:rPr lang="en-US" altLang="en-US" sz="2400" dirty="0"/>
              <a:t>”</a:t>
            </a:r>
          </a:p>
        </p:txBody>
      </p:sp>
    </p:spTree>
    <p:extLst>
      <p:ext uri="{BB962C8B-B14F-4D97-AF65-F5344CB8AC3E}">
        <p14:creationId xmlns:p14="http://schemas.microsoft.com/office/powerpoint/2010/main" val="235759115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06413" y="180975"/>
            <a:ext cx="8637587" cy="1190625"/>
          </a:xfrm>
        </p:spPr>
        <p:txBody>
          <a:bodyPr/>
          <a:lstStyle/>
          <a:p>
            <a:r>
              <a:rPr lang="en-US" altLang="en-US" sz="3600" u="sng" dirty="0"/>
              <a:t>Top 5 spelling errors:</a:t>
            </a:r>
            <a:endParaRPr lang="en-US" altLang="en-US" sz="3600" dirty="0"/>
          </a:p>
        </p:txBody>
      </p:sp>
      <p:sp>
        <p:nvSpPr>
          <p:cNvPr id="337923" name="Rectangle 3"/>
          <p:cNvSpPr>
            <a:spLocks noGrp="1" noChangeArrowheads="1"/>
          </p:cNvSpPr>
          <p:nvPr>
            <p:ph type="body" idx="1"/>
          </p:nvPr>
        </p:nvSpPr>
        <p:spPr>
          <a:xfrm>
            <a:off x="304800" y="1676400"/>
            <a:ext cx="8208963" cy="4114800"/>
          </a:xfrm>
        </p:spPr>
        <p:txBody>
          <a:bodyPr>
            <a:noAutofit/>
          </a:bodyPr>
          <a:lstStyle/>
          <a:p>
            <a:pPr eaLnBrk="1" hangingPunct="1">
              <a:lnSpc>
                <a:spcPct val="90000"/>
              </a:lnSpc>
              <a:buFont typeface="Wingdings" pitchFamily="2" charset="2"/>
              <a:buNone/>
            </a:pPr>
            <a:endParaRPr lang="en-US" altLang="en-US" sz="2800" u="sng" dirty="0"/>
          </a:p>
          <a:p>
            <a:pPr eaLnBrk="1" hangingPunct="1">
              <a:lnSpc>
                <a:spcPct val="90000"/>
              </a:lnSpc>
              <a:buFont typeface="Wingdings" pitchFamily="2" charset="2"/>
              <a:buNone/>
            </a:pPr>
            <a:r>
              <a:rPr lang="en-US" altLang="en-US" sz="2800" dirty="0"/>
              <a:t>3.  More than v. over</a:t>
            </a:r>
          </a:p>
          <a:p>
            <a:pPr eaLnBrk="1" hangingPunct="1">
              <a:lnSpc>
                <a:spcPct val="90000"/>
              </a:lnSpc>
              <a:buFont typeface="Wingdings" pitchFamily="2" charset="2"/>
              <a:buNone/>
            </a:pPr>
            <a:endParaRPr lang="en-US" altLang="en-US" sz="2800" dirty="0"/>
          </a:p>
          <a:p>
            <a:pPr eaLnBrk="1" hangingPunct="1">
              <a:lnSpc>
                <a:spcPct val="90000"/>
              </a:lnSpc>
              <a:buFont typeface="Wingdings" pitchFamily="2" charset="2"/>
              <a:buNone/>
            </a:pPr>
            <a:r>
              <a:rPr lang="en-US" altLang="en-US" sz="2800" i="1" dirty="0"/>
              <a:t>Do not use over to describe relative amounts.</a:t>
            </a:r>
          </a:p>
          <a:p>
            <a:pPr eaLnBrk="1" hangingPunct="1">
              <a:lnSpc>
                <a:spcPct val="90000"/>
              </a:lnSpc>
              <a:buFont typeface="Wingdings" pitchFamily="2" charset="2"/>
              <a:buNone/>
            </a:pPr>
            <a:endParaRPr lang="en-US" altLang="en-US" sz="2800" i="1" dirty="0"/>
          </a:p>
          <a:p>
            <a:pPr eaLnBrk="1" hangingPunct="1">
              <a:lnSpc>
                <a:spcPct val="90000"/>
              </a:lnSpc>
            </a:pPr>
            <a:r>
              <a:rPr lang="en-US" altLang="en-US" sz="2800" dirty="0"/>
              <a:t>More than = greater than</a:t>
            </a:r>
          </a:p>
          <a:p>
            <a:pPr eaLnBrk="1" hangingPunct="1">
              <a:lnSpc>
                <a:spcPct val="90000"/>
              </a:lnSpc>
            </a:pPr>
            <a:r>
              <a:rPr lang="en-US" altLang="en-US" sz="2800" dirty="0"/>
              <a:t>Over = physically above</a:t>
            </a:r>
          </a:p>
          <a:p>
            <a:pPr eaLnBrk="1" hangingPunct="1">
              <a:lnSpc>
                <a:spcPct val="90000"/>
              </a:lnSpc>
            </a:pPr>
            <a:endParaRPr lang="en-US" altLang="en-US" sz="2800" dirty="0"/>
          </a:p>
          <a:p>
            <a:pPr eaLnBrk="1" hangingPunct="1">
              <a:lnSpc>
                <a:spcPct val="90000"/>
              </a:lnSpc>
            </a:pPr>
            <a:r>
              <a:rPr lang="en-US" altLang="en-US" sz="2800" dirty="0"/>
              <a:t>wrong:  </a:t>
            </a:r>
            <a:r>
              <a:rPr lang="en-US" altLang="en-US" sz="2800" i="1" dirty="0"/>
              <a:t>She raised over $500.</a:t>
            </a:r>
          </a:p>
          <a:p>
            <a:pPr eaLnBrk="1" hangingPunct="1">
              <a:lnSpc>
                <a:spcPct val="90000"/>
              </a:lnSpc>
            </a:pPr>
            <a:r>
              <a:rPr lang="en-US" altLang="en-US" sz="2800" dirty="0"/>
              <a:t>right:   </a:t>
            </a:r>
            <a:r>
              <a:rPr lang="en-US" altLang="en-US" sz="2800" i="1" dirty="0"/>
              <a:t>She raised more than $500.</a:t>
            </a:r>
          </a:p>
          <a:p>
            <a:pPr eaLnBrk="1" hangingPunct="1">
              <a:lnSpc>
                <a:spcPct val="90000"/>
              </a:lnSpc>
            </a:pPr>
            <a:endParaRPr lang="en-US" altLang="en-US" sz="2800" i="1" dirty="0"/>
          </a:p>
        </p:txBody>
      </p:sp>
      <p:grpSp>
        <p:nvGrpSpPr>
          <p:cNvPr id="2" name="Group 6"/>
          <p:cNvGrpSpPr>
            <a:grpSpLocks/>
          </p:cNvGrpSpPr>
          <p:nvPr/>
        </p:nvGrpSpPr>
        <p:grpSpPr bwMode="auto">
          <a:xfrm>
            <a:off x="3352800" y="4876800"/>
            <a:ext cx="609600" cy="381000"/>
            <a:chOff x="2496" y="3456"/>
            <a:chExt cx="384" cy="240"/>
          </a:xfrm>
        </p:grpSpPr>
        <p:sp>
          <p:nvSpPr>
            <p:cNvPr id="95237" name="Line 4"/>
            <p:cNvSpPr>
              <a:spLocks noChangeShapeType="1"/>
            </p:cNvSpPr>
            <p:nvPr/>
          </p:nvSpPr>
          <p:spPr bwMode="auto">
            <a:xfrm>
              <a:off x="2496" y="3456"/>
              <a:ext cx="384" cy="24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38" name="Line 5"/>
            <p:cNvSpPr>
              <a:spLocks noChangeShapeType="1"/>
            </p:cNvSpPr>
            <p:nvPr/>
          </p:nvSpPr>
          <p:spPr bwMode="auto">
            <a:xfrm flipV="1">
              <a:off x="2544" y="3456"/>
              <a:ext cx="288" cy="24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314141384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28575"/>
            <a:ext cx="8637588" cy="1190625"/>
          </a:xfrm>
        </p:spPr>
        <p:txBody>
          <a:bodyPr/>
          <a:lstStyle/>
          <a:p>
            <a:r>
              <a:rPr lang="en-US" altLang="en-US" sz="3600" u="sng" dirty="0"/>
              <a:t>Top 5 spelling errors:</a:t>
            </a:r>
            <a:endParaRPr lang="en-US" altLang="en-US" sz="3600" dirty="0"/>
          </a:p>
        </p:txBody>
      </p:sp>
      <p:sp>
        <p:nvSpPr>
          <p:cNvPr id="302083" name="Rectangle 3"/>
          <p:cNvSpPr>
            <a:spLocks noGrp="1" noChangeArrowheads="1"/>
          </p:cNvSpPr>
          <p:nvPr>
            <p:ph type="body" idx="1"/>
          </p:nvPr>
        </p:nvSpPr>
        <p:spPr>
          <a:xfrm>
            <a:off x="304800" y="1219200"/>
            <a:ext cx="8208963" cy="4114800"/>
          </a:xfrm>
        </p:spPr>
        <p:txBody>
          <a:bodyPr>
            <a:noAutofit/>
          </a:bodyPr>
          <a:lstStyle/>
          <a:p>
            <a:pPr eaLnBrk="1" hangingPunct="1">
              <a:lnSpc>
                <a:spcPct val="90000"/>
              </a:lnSpc>
              <a:buFont typeface="Wingdings" pitchFamily="2" charset="2"/>
              <a:buNone/>
            </a:pPr>
            <a:r>
              <a:rPr lang="en-US" altLang="en-US" sz="2800" dirty="0"/>
              <a:t>4. Do v. due v. due</a:t>
            </a:r>
          </a:p>
          <a:p>
            <a:pPr eaLnBrk="1" hangingPunct="1">
              <a:lnSpc>
                <a:spcPct val="90000"/>
              </a:lnSpc>
            </a:pPr>
            <a:endParaRPr lang="en-US" altLang="en-US" sz="2800" dirty="0"/>
          </a:p>
          <a:p>
            <a:pPr>
              <a:lnSpc>
                <a:spcPct val="90000"/>
              </a:lnSpc>
            </a:pPr>
            <a:r>
              <a:rPr lang="en-US" altLang="en-US" sz="2800" dirty="0"/>
              <a:t>Do is a verb that means to perform an action.</a:t>
            </a:r>
          </a:p>
          <a:p>
            <a:pPr marL="0" indent="0">
              <a:lnSpc>
                <a:spcPct val="90000"/>
              </a:lnSpc>
              <a:buNone/>
            </a:pPr>
            <a:r>
              <a:rPr lang="en-US" altLang="en-US" sz="2800" i="1" dirty="0"/>
              <a:t>	ex:  	What can I do to help you?</a:t>
            </a:r>
          </a:p>
          <a:p>
            <a:pPr marL="0" indent="0">
              <a:lnSpc>
                <a:spcPct val="90000"/>
              </a:lnSpc>
              <a:buNone/>
            </a:pPr>
            <a:endParaRPr lang="en-US" altLang="en-US" sz="2800" dirty="0"/>
          </a:p>
          <a:p>
            <a:pPr>
              <a:lnSpc>
                <a:spcPct val="90000"/>
              </a:lnSpc>
            </a:pPr>
            <a:r>
              <a:rPr lang="en-US" altLang="en-US" sz="2800" dirty="0"/>
              <a:t>Due is an adjective that means expected or planned.</a:t>
            </a:r>
          </a:p>
          <a:p>
            <a:pPr marL="0" indent="0">
              <a:lnSpc>
                <a:spcPct val="90000"/>
              </a:lnSpc>
              <a:buNone/>
            </a:pPr>
            <a:r>
              <a:rPr lang="en-US" altLang="en-US" sz="2800" dirty="0"/>
              <a:t>	</a:t>
            </a:r>
            <a:r>
              <a:rPr lang="en-US" altLang="en-US" sz="2800" i="1" dirty="0"/>
              <a:t>ex: 	My assignment was due at 5 p.m., but I did not submit it until 5:21 p.m. </a:t>
            </a:r>
          </a:p>
          <a:p>
            <a:pPr>
              <a:lnSpc>
                <a:spcPct val="90000"/>
              </a:lnSpc>
            </a:pPr>
            <a:endParaRPr lang="en-US" altLang="en-US" sz="2800" dirty="0"/>
          </a:p>
          <a:p>
            <a:pPr>
              <a:lnSpc>
                <a:spcPct val="90000"/>
              </a:lnSpc>
            </a:pPr>
            <a:r>
              <a:rPr lang="en-US" altLang="en-US" sz="2800" dirty="0"/>
              <a:t>Due is a noun that refers to membership payments </a:t>
            </a:r>
          </a:p>
          <a:p>
            <a:pPr>
              <a:lnSpc>
                <a:spcPct val="90000"/>
              </a:lnSpc>
              <a:buNone/>
            </a:pPr>
            <a:r>
              <a:rPr lang="en-US" altLang="en-US" sz="2400" dirty="0"/>
              <a:t>		</a:t>
            </a:r>
            <a:r>
              <a:rPr lang="en-US" altLang="en-US" sz="2800" i="1" dirty="0"/>
              <a:t>ex:  I pay dues to the student union, who use the money to defend students who fell asleep on the job.</a:t>
            </a:r>
          </a:p>
        </p:txBody>
      </p:sp>
    </p:spTree>
    <p:extLst>
      <p:ext uri="{BB962C8B-B14F-4D97-AF65-F5344CB8AC3E}">
        <p14:creationId xmlns:p14="http://schemas.microsoft.com/office/powerpoint/2010/main" val="353461266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r>
              <a:rPr lang="en-US" altLang="en-US"/>
              <a:t>More writing humor…</a:t>
            </a:r>
          </a:p>
        </p:txBody>
      </p:sp>
      <p:sp>
        <p:nvSpPr>
          <p:cNvPr id="398339" name="Rectangle 3"/>
          <p:cNvSpPr>
            <a:spLocks noGrp="1" noChangeArrowheads="1"/>
          </p:cNvSpPr>
          <p:nvPr>
            <p:ph type="body" idx="1"/>
          </p:nvPr>
        </p:nvSpPr>
        <p:spPr/>
        <p:txBody>
          <a:bodyPr/>
          <a:lstStyle/>
          <a:p>
            <a:pPr eaLnBrk="1" hangingPunct="1">
              <a:lnSpc>
                <a:spcPct val="90000"/>
              </a:lnSpc>
            </a:pPr>
            <a:r>
              <a:rPr lang="en-US" altLang="en-US" sz="2000" b="1" u="sng">
                <a:cs typeface="Arial" charset="0"/>
              </a:rPr>
              <a:t>In an office: </a:t>
            </a:r>
            <a:br>
              <a:rPr lang="en-US" altLang="en-US" sz="2000" b="1" u="sng">
                <a:cs typeface="Arial" charset="0"/>
              </a:rPr>
            </a:br>
            <a:r>
              <a:rPr lang="en-US" altLang="en-US" sz="2000" b="1">
                <a:cs typeface="Arial" charset="0"/>
              </a:rPr>
              <a:t>AFTER TEA BREAK STAFF SHOULD EMPTY THE TEAPOT AND STAND UPSIDE DOWN ON THE DRAINING BOARD. </a:t>
            </a:r>
            <a:br>
              <a:rPr lang="en-US" altLang="en-US" sz="2000" b="1">
                <a:cs typeface="Arial" charset="0"/>
              </a:rPr>
            </a:br>
            <a:br>
              <a:rPr lang="en-US" altLang="en-US" sz="2000" b="1" u="sng">
                <a:cs typeface="Arial" charset="0"/>
              </a:rPr>
            </a:br>
            <a:r>
              <a:rPr lang="en-US" altLang="en-US" sz="2000" b="1" u="sng">
                <a:cs typeface="Arial" charset="0"/>
              </a:rPr>
              <a:t>Outside a secondhand shop: </a:t>
            </a:r>
            <a:br>
              <a:rPr lang="en-US" altLang="en-US" sz="2000" b="1" u="sng">
                <a:cs typeface="Arial" charset="0"/>
              </a:rPr>
            </a:br>
            <a:r>
              <a:rPr lang="en-US" altLang="en-US" sz="2000" b="1">
                <a:cs typeface="Arial" charset="0"/>
              </a:rPr>
              <a:t>WE EXCHANGE ANYTHING -- BICYCLES, WASHING MACHINES, ETC. WHY NOT BRING YOUR WIFE ALONG AND GET A WONDERFUL BARGAIN? </a:t>
            </a:r>
            <a:br>
              <a:rPr lang="en-US" altLang="en-US" sz="2000" b="1">
                <a:cs typeface="Arial" charset="0"/>
              </a:rPr>
            </a:br>
            <a:br>
              <a:rPr lang="en-US" altLang="en-US" sz="2000" b="1" u="sng">
                <a:cs typeface="Arial" charset="0"/>
              </a:rPr>
            </a:br>
            <a:r>
              <a:rPr lang="en-US" altLang="en-US" sz="2000" b="1" u="sng">
                <a:cs typeface="Arial" charset="0"/>
              </a:rPr>
              <a:t>Notice in health food shop window: </a:t>
            </a:r>
            <a:br>
              <a:rPr lang="en-US" altLang="en-US" sz="2000" b="1" u="sng">
                <a:cs typeface="Arial" charset="0"/>
              </a:rPr>
            </a:br>
            <a:r>
              <a:rPr lang="en-US" altLang="en-US" sz="2000" b="1">
                <a:cs typeface="Arial" charset="0"/>
              </a:rPr>
              <a:t>CLOSED DUE TO ILLNESS. </a:t>
            </a:r>
            <a:br>
              <a:rPr lang="en-US" altLang="en-US" sz="2000" b="1">
                <a:cs typeface="Arial" charset="0"/>
              </a:rPr>
            </a:br>
            <a:br>
              <a:rPr lang="en-US" altLang="en-US" sz="2000" b="1" u="sng">
                <a:cs typeface="Arial" charset="0"/>
              </a:rPr>
            </a:br>
            <a:r>
              <a:rPr lang="en-US" altLang="en-US" sz="2000" b="1" u="sng">
                <a:cs typeface="Arial" charset="0"/>
              </a:rPr>
              <a:t>Spotted in a safari park: </a:t>
            </a:r>
            <a:br>
              <a:rPr lang="en-US" altLang="en-US" sz="2000" b="1" u="sng">
                <a:cs typeface="Arial" charset="0"/>
              </a:rPr>
            </a:br>
            <a:r>
              <a:rPr lang="en-US" altLang="en-US" sz="2000" b="1">
                <a:cs typeface="Arial" charset="0"/>
              </a:rPr>
              <a:t>ELEPHANTS PLEASE STAY IN YOUR CAR.</a:t>
            </a:r>
            <a:r>
              <a:rPr lang="en-US" altLang="en-US" sz="2000" b="1" u="sng">
                <a:cs typeface="Arial" charset="0"/>
              </a:rPr>
              <a:t> </a:t>
            </a:r>
            <a:br>
              <a:rPr lang="en-US" altLang="en-US" sz="2000" b="1" u="sng">
                <a:cs typeface="Arial" charset="0"/>
              </a:rPr>
            </a:br>
            <a:br>
              <a:rPr lang="en-US" altLang="en-US" sz="2000" b="1" u="sng">
                <a:cs typeface="Arial" charset="0"/>
              </a:rPr>
            </a:br>
            <a:endParaRPr lang="en-US" altLang="en-US" sz="2000" b="1" u="sng">
              <a:cs typeface="Arial" charset="0"/>
            </a:endParaRPr>
          </a:p>
        </p:txBody>
      </p:sp>
    </p:spTree>
    <p:extLst>
      <p:ext uri="{BB962C8B-B14F-4D97-AF65-F5344CB8AC3E}">
        <p14:creationId xmlns:p14="http://schemas.microsoft.com/office/powerpoint/2010/main" val="3798628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17500" y="293688"/>
            <a:ext cx="8637588" cy="1190625"/>
          </a:xfrm>
        </p:spPr>
        <p:txBody>
          <a:bodyPr/>
          <a:lstStyle/>
          <a:p>
            <a:r>
              <a:rPr lang="en-US" altLang="en-US" sz="3600" u="sng" dirty="0"/>
              <a:t>Top 5 spelling errors:</a:t>
            </a:r>
            <a:endParaRPr lang="en-US" altLang="en-US" sz="3600" dirty="0"/>
          </a:p>
        </p:txBody>
      </p:sp>
      <p:sp>
        <p:nvSpPr>
          <p:cNvPr id="339971" name="Rectangle 3"/>
          <p:cNvSpPr>
            <a:spLocks noGrp="1" noChangeArrowheads="1"/>
          </p:cNvSpPr>
          <p:nvPr>
            <p:ph type="body" idx="1"/>
          </p:nvPr>
        </p:nvSpPr>
        <p:spPr/>
        <p:txBody>
          <a:bodyPr>
            <a:normAutofit fontScale="92500" lnSpcReduction="20000"/>
          </a:bodyPr>
          <a:lstStyle/>
          <a:p>
            <a:pPr marL="609600" indent="-609600" eaLnBrk="1" hangingPunct="1">
              <a:lnSpc>
                <a:spcPct val="90000"/>
              </a:lnSpc>
              <a:buFont typeface="Wingdings" pitchFamily="2" charset="2"/>
              <a:buNone/>
            </a:pPr>
            <a:r>
              <a:rPr lang="en-US" altLang="en-US" sz="2800" dirty="0"/>
              <a:t>5. Ensure, assure, vs. insure</a:t>
            </a:r>
          </a:p>
          <a:p>
            <a:pPr marL="609600" indent="-609600" eaLnBrk="1" hangingPunct="1">
              <a:lnSpc>
                <a:spcPct val="90000"/>
              </a:lnSpc>
              <a:buFont typeface="Wingdings" pitchFamily="2" charset="2"/>
              <a:buAutoNum type="arabicPeriod" startAt="4"/>
            </a:pPr>
            <a:endParaRPr lang="en-US" altLang="en-US" sz="2800" dirty="0"/>
          </a:p>
          <a:p>
            <a:pPr marL="609600" indent="-609600" eaLnBrk="1" hangingPunct="1">
              <a:lnSpc>
                <a:spcPct val="90000"/>
              </a:lnSpc>
              <a:buFont typeface="Wingdings" pitchFamily="2" charset="2"/>
              <a:buNone/>
            </a:pPr>
            <a:r>
              <a:rPr lang="en-US" altLang="en-US" sz="2800" dirty="0"/>
              <a:t>“Ensure” is used for things</a:t>
            </a:r>
          </a:p>
          <a:p>
            <a:pPr marL="609600" indent="-609600" eaLnBrk="1" hangingPunct="1">
              <a:lnSpc>
                <a:spcPct val="90000"/>
              </a:lnSpc>
              <a:buFont typeface="Wingdings" pitchFamily="2" charset="2"/>
              <a:buNone/>
            </a:pPr>
            <a:r>
              <a:rPr lang="en-US" altLang="en-US" sz="2800" dirty="0"/>
              <a:t>“Assure” is used for people</a:t>
            </a:r>
          </a:p>
          <a:p>
            <a:pPr marL="609600" indent="-609600" eaLnBrk="1" hangingPunct="1">
              <a:lnSpc>
                <a:spcPct val="90000"/>
              </a:lnSpc>
              <a:buFont typeface="Wingdings" pitchFamily="2" charset="2"/>
              <a:buNone/>
            </a:pPr>
            <a:r>
              <a:rPr lang="en-US" altLang="en-US" sz="2800" dirty="0"/>
              <a:t>“Insure” is used for money</a:t>
            </a:r>
          </a:p>
          <a:p>
            <a:pPr marL="609600" indent="-609600" eaLnBrk="1" hangingPunct="1">
              <a:lnSpc>
                <a:spcPct val="90000"/>
              </a:lnSpc>
              <a:buFont typeface="Wingdings" pitchFamily="2" charset="2"/>
              <a:buNone/>
            </a:pPr>
            <a:endParaRPr lang="en-US" altLang="en-US" sz="2800" dirty="0"/>
          </a:p>
          <a:p>
            <a:pPr marL="609600" indent="-609600" eaLnBrk="1" hangingPunct="1">
              <a:lnSpc>
                <a:spcPct val="90000"/>
              </a:lnSpc>
              <a:buFont typeface="Wingdings" pitchFamily="2" charset="2"/>
              <a:buNone/>
            </a:pPr>
            <a:r>
              <a:rPr lang="en-US" altLang="en-US" sz="2800" dirty="0"/>
              <a:t>What’s the difference between them?</a:t>
            </a:r>
            <a:r>
              <a:rPr lang="en-US" altLang="en-US" sz="2800" dirty="0">
                <a:sym typeface="Wingdings" pitchFamily="2" charset="2"/>
              </a:rPr>
              <a:t></a:t>
            </a:r>
          </a:p>
          <a:p>
            <a:pPr marL="609600" indent="-609600">
              <a:lnSpc>
                <a:spcPct val="90000"/>
              </a:lnSpc>
              <a:buNone/>
            </a:pPr>
            <a:r>
              <a:rPr lang="en-US" sz="2800" dirty="0"/>
              <a:t>-The USDA must act to </a:t>
            </a:r>
            <a:r>
              <a:rPr lang="en-US" sz="2800" b="1" dirty="0"/>
              <a:t>ensure</a:t>
            </a:r>
            <a:r>
              <a:rPr lang="en-US" sz="2800" dirty="0"/>
              <a:t> safety in school lunch programs.</a:t>
            </a:r>
          </a:p>
          <a:p>
            <a:pPr marL="0" indent="0">
              <a:buNone/>
            </a:pPr>
            <a:r>
              <a:rPr lang="en-US" sz="2800" dirty="0"/>
              <a:t>-"Do not worry about your problems with mathematics. I </a:t>
            </a:r>
            <a:r>
              <a:rPr lang="en-US" sz="2800" b="1" dirty="0"/>
              <a:t>assure</a:t>
            </a:r>
            <a:r>
              <a:rPr lang="en-US" sz="2800" dirty="0"/>
              <a:t> you mine are far greater." (Albert Einstein)</a:t>
            </a:r>
          </a:p>
          <a:p>
            <a:pPr marL="609600" indent="-609600" eaLnBrk="1" hangingPunct="1">
              <a:lnSpc>
                <a:spcPct val="90000"/>
              </a:lnSpc>
              <a:buFont typeface="Wingdings" pitchFamily="2" charset="2"/>
              <a:buNone/>
            </a:pPr>
            <a:r>
              <a:rPr lang="en-US" altLang="en-US" sz="2800" dirty="0"/>
              <a:t>-”She could not </a:t>
            </a:r>
            <a:r>
              <a:rPr lang="en-US" altLang="en-US" sz="2800" b="1" dirty="0"/>
              <a:t>insure</a:t>
            </a:r>
            <a:r>
              <a:rPr lang="en-US" altLang="en-US" sz="2800" dirty="0"/>
              <a:t> her Lamborghini”</a:t>
            </a:r>
          </a:p>
        </p:txBody>
      </p:sp>
    </p:spTree>
    <p:extLst>
      <p:ext uri="{BB962C8B-B14F-4D97-AF65-F5344CB8AC3E}">
        <p14:creationId xmlns:p14="http://schemas.microsoft.com/office/powerpoint/2010/main" val="41046441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Scientific writing is a </a:t>
            </a:r>
            <a:r>
              <a:rPr lang="en-US" i="1" u="sng" dirty="0">
                <a:effectLst>
                  <a:outerShdw blurRad="38100" dist="38100" dir="2700000" algn="tl">
                    <a:srgbClr val="000000">
                      <a:alpha val="43137"/>
                    </a:srgbClr>
                  </a:outerShdw>
                </a:effectLst>
              </a:rPr>
              <a:t>learnt</a:t>
            </a:r>
            <a:r>
              <a:rPr lang="en-US" u="sng" dirty="0"/>
              <a:t> art.</a:t>
            </a:r>
          </a:p>
        </p:txBody>
      </p:sp>
      <p:sp>
        <p:nvSpPr>
          <p:cNvPr id="3" name="Content Placeholder 2"/>
          <p:cNvSpPr>
            <a:spLocks noGrp="1"/>
          </p:cNvSpPr>
          <p:nvPr>
            <p:ph idx="1"/>
          </p:nvPr>
        </p:nvSpPr>
        <p:spPr/>
        <p:txBody>
          <a:bodyPr>
            <a:normAutofit/>
          </a:bodyPr>
          <a:lstStyle/>
          <a:p>
            <a:pPr marL="0" indent="0">
              <a:buNone/>
            </a:pPr>
            <a:r>
              <a:rPr lang="en-US" dirty="0">
                <a:solidFill>
                  <a:srgbClr val="00B050"/>
                </a:solidFill>
              </a:rPr>
              <a:t>			Good news!</a:t>
            </a:r>
          </a:p>
          <a:p>
            <a:pPr marL="0" indent="0">
              <a:buNone/>
            </a:pPr>
            <a:endParaRPr lang="en-US" altLang="en-US" dirty="0">
              <a:cs typeface="Arial" charset="0"/>
            </a:endParaRPr>
          </a:p>
          <a:p>
            <a:r>
              <a:rPr lang="en-US" altLang="en-US" dirty="0">
                <a:cs typeface="Arial" charset="0"/>
              </a:rPr>
              <a:t>"Writing is an art. But when it is writing to inform it comes close to being a science as well.“ </a:t>
            </a:r>
          </a:p>
          <a:p>
            <a:pPr marL="0" indent="0">
              <a:buNone/>
            </a:pPr>
            <a:r>
              <a:rPr lang="en-US" altLang="en-US" sz="1800" dirty="0">
                <a:cs typeface="Arial" charset="0"/>
              </a:rPr>
              <a:t>			--Robert </a:t>
            </a:r>
            <a:r>
              <a:rPr lang="en-US" altLang="en-US" sz="1800" dirty="0" err="1">
                <a:cs typeface="Arial" charset="0"/>
              </a:rPr>
              <a:t>Gunning,</a:t>
            </a:r>
            <a:r>
              <a:rPr lang="en-US" altLang="en-US" sz="1800" i="1" dirty="0" err="1">
                <a:cs typeface="Arial" charset="0"/>
              </a:rPr>
              <a:t>The</a:t>
            </a:r>
            <a:r>
              <a:rPr lang="en-US" altLang="en-US" sz="1800" i="1" dirty="0">
                <a:cs typeface="Arial" charset="0"/>
              </a:rPr>
              <a:t> Technique of Clear Writing</a:t>
            </a:r>
          </a:p>
          <a:p>
            <a:endParaRPr lang="en-US" dirty="0"/>
          </a:p>
        </p:txBody>
      </p:sp>
      <p:sp>
        <p:nvSpPr>
          <p:cNvPr id="4" name="Flowchart: Alternate Process 3"/>
          <p:cNvSpPr/>
          <p:nvPr/>
        </p:nvSpPr>
        <p:spPr>
          <a:xfrm>
            <a:off x="609600" y="5943600"/>
            <a:ext cx="7924800" cy="510778"/>
          </a:xfrm>
          <a:prstGeom prst="flowChartAlternateProcess">
            <a:avLst/>
          </a:prstGeom>
        </p:spPr>
        <p:style>
          <a:lnRef idx="2">
            <a:schemeClr val="dk1"/>
          </a:lnRef>
          <a:fillRef idx="1">
            <a:schemeClr val="lt1"/>
          </a:fillRef>
          <a:effectRef idx="0">
            <a:schemeClr val="dk1"/>
          </a:effectRef>
          <a:fontRef idx="minor">
            <a:schemeClr val="dk1"/>
          </a:fontRef>
        </p:style>
        <p:txBody>
          <a:bodyPr wrap="square">
            <a:spAutoFit/>
          </a:bodyPr>
          <a:lstStyle/>
          <a:p>
            <a:pPr marL="0" lvl="1"/>
            <a:r>
              <a:rPr lang="en-US" altLang="en-US" sz="2400" b="1" dirty="0"/>
              <a:t>Take home message: Clear, effective writing can be learned!</a:t>
            </a:r>
          </a:p>
        </p:txBody>
      </p:sp>
    </p:spTree>
    <p:extLst>
      <p:ext uri="{BB962C8B-B14F-4D97-AF65-F5344CB8AC3E}">
        <p14:creationId xmlns:p14="http://schemas.microsoft.com/office/powerpoint/2010/main" val="3507192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ltLang="en-US"/>
              <a:t>More writing humor…</a:t>
            </a:r>
          </a:p>
        </p:txBody>
      </p:sp>
      <p:sp>
        <p:nvSpPr>
          <p:cNvPr id="399363" name="Rectangle 3"/>
          <p:cNvSpPr>
            <a:spLocks noGrp="1" noChangeArrowheads="1"/>
          </p:cNvSpPr>
          <p:nvPr>
            <p:ph type="body" idx="1"/>
          </p:nvPr>
        </p:nvSpPr>
        <p:spPr/>
        <p:txBody>
          <a:bodyPr/>
          <a:lstStyle/>
          <a:p>
            <a:pPr eaLnBrk="1" hangingPunct="1">
              <a:lnSpc>
                <a:spcPct val="90000"/>
              </a:lnSpc>
            </a:pPr>
            <a:r>
              <a:rPr lang="en-US" altLang="en-US" sz="2000" b="1" u="sng" dirty="0">
                <a:cs typeface="Arial" charset="0"/>
              </a:rPr>
              <a:t>Seen during a conference: </a:t>
            </a:r>
            <a:br>
              <a:rPr lang="en-US" altLang="en-US" sz="2000" b="1" u="sng" dirty="0">
                <a:cs typeface="Arial" charset="0"/>
              </a:rPr>
            </a:br>
            <a:r>
              <a:rPr lang="en-US" altLang="en-US" sz="2000" b="1" dirty="0">
                <a:cs typeface="Arial" charset="0"/>
              </a:rPr>
              <a:t>FOR ANYONE WHO HAS CHILDREN AND DOESN'T KNOW IT, THERE IS A DAY CARE ON THE FIRST FLOOR. </a:t>
            </a:r>
          </a:p>
          <a:p>
            <a:pPr eaLnBrk="1" hangingPunct="1">
              <a:lnSpc>
                <a:spcPct val="90000"/>
              </a:lnSpc>
            </a:pPr>
            <a:endParaRPr lang="en-US" altLang="en-US" sz="2000" b="1" dirty="0">
              <a:cs typeface="Arial" charset="0"/>
            </a:endParaRPr>
          </a:p>
          <a:p>
            <a:pPr eaLnBrk="1" hangingPunct="1">
              <a:lnSpc>
                <a:spcPct val="90000"/>
              </a:lnSpc>
            </a:pPr>
            <a:r>
              <a:rPr lang="en-US" altLang="en-US" sz="2000" b="1" u="sng" dirty="0">
                <a:cs typeface="Arial" charset="0"/>
              </a:rPr>
              <a:t>Notice in a farmer's field: </a:t>
            </a:r>
            <a:br>
              <a:rPr lang="en-US" altLang="en-US" sz="2000" b="1" u="sng" dirty="0">
                <a:cs typeface="Arial" charset="0"/>
              </a:rPr>
            </a:br>
            <a:r>
              <a:rPr lang="en-US" altLang="en-US" sz="2000" b="1" dirty="0">
                <a:cs typeface="Arial" charset="0"/>
              </a:rPr>
              <a:t>THE FARMER ALLOWS WALKERS TO CROSS THE FIELD FOR FREE, BUT THE BULL CHARGES</a:t>
            </a:r>
            <a:r>
              <a:rPr lang="en-US" altLang="en-US" sz="2000" b="1">
                <a:cs typeface="Arial" charset="0"/>
              </a:rPr>
              <a:t>. </a:t>
            </a:r>
            <a:endParaRPr lang="en-US" altLang="en-US" sz="2000" b="1" dirty="0">
              <a:cs typeface="Arial" charset="0"/>
            </a:endParaRPr>
          </a:p>
          <a:p>
            <a:pPr eaLnBrk="1" hangingPunct="1">
              <a:lnSpc>
                <a:spcPct val="90000"/>
              </a:lnSpc>
            </a:pPr>
            <a:endParaRPr lang="en-US" altLang="en-US" sz="2000" b="1" dirty="0">
              <a:cs typeface="Arial" charset="0"/>
            </a:endParaRPr>
          </a:p>
        </p:txBody>
      </p:sp>
    </p:spTree>
    <p:extLst>
      <p:ext uri="{BB962C8B-B14F-4D97-AF65-F5344CB8AC3E}">
        <p14:creationId xmlns:p14="http://schemas.microsoft.com/office/powerpoint/2010/main" val="4184987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en-US"/>
              <a:t>More humor…</a:t>
            </a:r>
          </a:p>
        </p:txBody>
      </p:sp>
      <p:sp>
        <p:nvSpPr>
          <p:cNvPr id="411651" name="Rectangle 3"/>
          <p:cNvSpPr>
            <a:spLocks noGrp="1" noChangeArrowheads="1"/>
          </p:cNvSpPr>
          <p:nvPr>
            <p:ph type="body" idx="1"/>
          </p:nvPr>
        </p:nvSpPr>
        <p:spPr>
          <a:xfrm>
            <a:off x="0" y="1676400"/>
            <a:ext cx="8818563" cy="4114800"/>
          </a:xfrm>
        </p:spPr>
        <p:txBody>
          <a:bodyPr>
            <a:normAutofit/>
          </a:bodyPr>
          <a:lstStyle/>
          <a:p>
            <a:pPr eaLnBrk="1" hangingPunct="1">
              <a:lnSpc>
                <a:spcPct val="90000"/>
              </a:lnSpc>
            </a:pPr>
            <a:r>
              <a:rPr lang="en-US" altLang="en-US" sz="2800" dirty="0"/>
              <a:t>Irving and Jessica were married on October 24 in the church.  So ends a friendship that began in their school days. </a:t>
            </a:r>
          </a:p>
          <a:p>
            <a:pPr eaLnBrk="1" hangingPunct="1">
              <a:lnSpc>
                <a:spcPct val="90000"/>
              </a:lnSpc>
            </a:pPr>
            <a:r>
              <a:rPr lang="en-US" altLang="en-US" sz="2800" dirty="0"/>
              <a:t>Scouts are saving aluminum cans, bottles and other items to be </a:t>
            </a:r>
            <a:r>
              <a:rPr lang="en-US" altLang="en-US" sz="2800" dirty="0" err="1"/>
              <a:t>recycled.Proceeds</a:t>
            </a:r>
            <a:r>
              <a:rPr lang="en-US" altLang="en-US" sz="2800" dirty="0"/>
              <a:t> will be used to cripple children.</a:t>
            </a:r>
          </a:p>
          <a:p>
            <a:pPr eaLnBrk="1" hangingPunct="1">
              <a:lnSpc>
                <a:spcPct val="90000"/>
              </a:lnSpc>
            </a:pPr>
            <a:r>
              <a:rPr lang="en-US" altLang="en-US" sz="2800" dirty="0"/>
              <a:t>Please place your donation in the envelope along with the deceased person you want remembered.</a:t>
            </a:r>
          </a:p>
          <a:p>
            <a:pPr>
              <a:lnSpc>
                <a:spcPct val="90000"/>
              </a:lnSpc>
            </a:pPr>
            <a:r>
              <a:rPr lang="en-US" altLang="en-US" sz="2800" dirty="0"/>
              <a:t>Don't let worry kill you off – let the Church help.</a:t>
            </a:r>
          </a:p>
        </p:txBody>
      </p:sp>
    </p:spTree>
    <p:extLst>
      <p:ext uri="{BB962C8B-B14F-4D97-AF65-F5344CB8AC3E}">
        <p14:creationId xmlns:p14="http://schemas.microsoft.com/office/powerpoint/2010/main" val="2727250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tLang="en-US"/>
              <a:t>More humor…</a:t>
            </a:r>
          </a:p>
        </p:txBody>
      </p:sp>
      <p:sp>
        <p:nvSpPr>
          <p:cNvPr id="412675" name="Rectangle 3"/>
          <p:cNvSpPr>
            <a:spLocks noGrp="1" noChangeArrowheads="1"/>
          </p:cNvSpPr>
          <p:nvPr>
            <p:ph type="body" idx="1"/>
          </p:nvPr>
        </p:nvSpPr>
        <p:spPr>
          <a:xfrm>
            <a:off x="0" y="1676400"/>
            <a:ext cx="8818563" cy="4114800"/>
          </a:xfrm>
        </p:spPr>
        <p:txBody>
          <a:bodyPr>
            <a:normAutofit/>
          </a:bodyPr>
          <a:lstStyle/>
          <a:p>
            <a:pPr eaLnBrk="1" hangingPunct="1">
              <a:lnSpc>
                <a:spcPct val="90000"/>
              </a:lnSpc>
            </a:pPr>
            <a:r>
              <a:rPr lang="en-US" altLang="en-US" sz="2800" dirty="0"/>
              <a:t>This evening at 7 PM there will be a hymn singing in the park across from the Church. Bring a blanket and come prepared to sin.  (Do you think they meant sing?)</a:t>
            </a:r>
          </a:p>
          <a:p>
            <a:pPr eaLnBrk="1" hangingPunct="1">
              <a:lnSpc>
                <a:spcPct val="90000"/>
              </a:lnSpc>
            </a:pPr>
            <a:r>
              <a:rPr lang="en-US" altLang="en-US" sz="2800" dirty="0"/>
              <a:t>The pastor would appreciate it if the ladies of the congregation would lend him their electric girdles for the pancake breakfast next Sunday.</a:t>
            </a:r>
          </a:p>
          <a:p>
            <a:pPr eaLnBrk="1" hangingPunct="1">
              <a:lnSpc>
                <a:spcPct val="90000"/>
              </a:lnSpc>
            </a:pPr>
            <a:endParaRPr lang="en-US" altLang="en-US" sz="2800" dirty="0"/>
          </a:p>
        </p:txBody>
      </p:sp>
    </p:spTree>
    <p:extLst>
      <p:ext uri="{BB962C8B-B14F-4D97-AF65-F5344CB8AC3E}">
        <p14:creationId xmlns:p14="http://schemas.microsoft.com/office/powerpoint/2010/main" val="1824925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home.messiah.edu/~ab1418/carto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5809"/>
            <a:ext cx="5029200" cy="646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5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Introduction (I)</a:t>
            </a:r>
          </a:p>
        </p:txBody>
      </p:sp>
      <p:sp>
        <p:nvSpPr>
          <p:cNvPr id="3" name="Content Placeholder 2"/>
          <p:cNvSpPr>
            <a:spLocks noGrp="1"/>
          </p:cNvSpPr>
          <p:nvPr>
            <p:ph idx="1"/>
          </p:nvPr>
        </p:nvSpPr>
        <p:spPr/>
        <p:txBody>
          <a:bodyPr>
            <a:normAutofit/>
          </a:bodyPr>
          <a:lstStyle/>
          <a:p>
            <a:r>
              <a:rPr lang="en-US" dirty="0"/>
              <a:t>Typically, introductions are </a:t>
            </a:r>
            <a:r>
              <a:rPr lang="en-US" dirty="0">
                <a:latin typeface="Arial"/>
                <a:cs typeface="Arial"/>
              </a:rPr>
              <a:t>⅓</a:t>
            </a:r>
            <a:r>
              <a:rPr lang="en-US" dirty="0"/>
              <a:t> of the length of a paper.</a:t>
            </a:r>
          </a:p>
          <a:p>
            <a:r>
              <a:rPr lang="en-US" dirty="0"/>
              <a:t>Introductions provide a background of the field (system, facts, and technology) for the non-expert scientist. </a:t>
            </a:r>
          </a:p>
          <a:p>
            <a:r>
              <a:rPr lang="en-US" dirty="0"/>
              <a:t>The last paragraph of the introduction, should clearly state the problem, and explain how the paper will resolve it.</a:t>
            </a:r>
          </a:p>
          <a:p>
            <a:endParaRPr lang="en-US" dirty="0"/>
          </a:p>
        </p:txBody>
      </p:sp>
    </p:spTree>
    <p:extLst>
      <p:ext uri="{BB962C8B-B14F-4D97-AF65-F5344CB8AC3E}">
        <p14:creationId xmlns:p14="http://schemas.microsoft.com/office/powerpoint/2010/main" val="287975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Introduction (II)</a:t>
            </a:r>
          </a:p>
        </p:txBody>
      </p:sp>
      <p:sp>
        <p:nvSpPr>
          <p:cNvPr id="3" name="Content Placeholder 2"/>
          <p:cNvSpPr>
            <a:spLocks noGrp="1"/>
          </p:cNvSpPr>
          <p:nvPr>
            <p:ph idx="1"/>
          </p:nvPr>
        </p:nvSpPr>
        <p:spPr/>
        <p:txBody>
          <a:bodyPr/>
          <a:lstStyle/>
          <a:p>
            <a:r>
              <a:rPr lang="en-US" dirty="0"/>
              <a:t>Introductions should not contain assumptions, methods, results, and discussion (except in the last paragraph).</a:t>
            </a:r>
          </a:p>
          <a:p>
            <a:r>
              <a:rPr lang="en-US" dirty="0"/>
              <a:t>Cite all relevant references. Don’t forget anyone, as they will probably end up reviewing you.</a:t>
            </a:r>
          </a:p>
          <a:p>
            <a:r>
              <a:rPr lang="en-US" dirty="0"/>
              <a:t>Introduction paragraphs are usually untitled.</a:t>
            </a:r>
          </a:p>
          <a:p>
            <a:r>
              <a:rPr lang="en-US" b="1" dirty="0"/>
              <a:t>Always</a:t>
            </a:r>
            <a:r>
              <a:rPr lang="en-US" dirty="0"/>
              <a:t> tense one tense.  Past </a:t>
            </a:r>
            <a:r>
              <a:rPr lang="en-US"/>
              <a:t>or present</a:t>
            </a:r>
            <a:endParaRPr lang="en-US" dirty="0"/>
          </a:p>
          <a:p>
            <a:endParaRPr lang="en-US" dirty="0"/>
          </a:p>
          <a:p>
            <a:endParaRPr lang="en-US" dirty="0"/>
          </a:p>
        </p:txBody>
      </p:sp>
    </p:spTree>
    <p:extLst>
      <p:ext uri="{BB962C8B-B14F-4D97-AF65-F5344CB8AC3E}">
        <p14:creationId xmlns:p14="http://schemas.microsoft.com/office/powerpoint/2010/main" val="1542091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2229</Words>
  <Application>Microsoft Office PowerPoint</Application>
  <PresentationFormat>On-screen Show (4:3)</PresentationFormat>
  <Paragraphs>407</Paragraphs>
  <Slides>62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Times</vt:lpstr>
      <vt:lpstr>Times New Roman</vt:lpstr>
      <vt:lpstr>Verdana</vt:lpstr>
      <vt:lpstr>Wingdings</vt:lpstr>
      <vt:lpstr>Office Theme</vt:lpstr>
      <vt:lpstr>Scientific writing (81-933) Lecture 1: Introduction</vt:lpstr>
      <vt:lpstr>Course website</vt:lpstr>
      <vt:lpstr>Why?</vt:lpstr>
      <vt:lpstr>How is a paper constructed?</vt:lpstr>
      <vt:lpstr>PowerPoint Presentation</vt:lpstr>
      <vt:lpstr>Scientific writing is a learnt art.</vt:lpstr>
      <vt:lpstr>PowerPoint Presentation</vt:lpstr>
      <vt:lpstr>Introduction (I)</vt:lpstr>
      <vt:lpstr>Introduction (II)</vt:lpstr>
      <vt:lpstr>PowerPoint Presentation</vt:lpstr>
      <vt:lpstr>Clear writing starts with clear thinking.</vt:lpstr>
      <vt:lpstr>But aren’t long sentences and complex phrases with difficult words nice?</vt:lpstr>
      <vt:lpstr>PowerPoint Presentation</vt:lpstr>
      <vt:lpstr>Today’s introduction to writing well:</vt:lpstr>
      <vt:lpstr>Example</vt:lpstr>
      <vt:lpstr>Another example</vt:lpstr>
      <vt:lpstr>Yet another example</vt:lpstr>
      <vt:lpstr>PowerPoint Presentation</vt:lpstr>
      <vt:lpstr>PowerPoint Presentation</vt:lpstr>
      <vt:lpstr>  Dead weight phrases</vt:lpstr>
      <vt:lpstr>  Dead weight phrases</vt:lpstr>
      <vt:lpstr>Dead weight phrases</vt:lpstr>
      <vt:lpstr>Dead weight phrases</vt:lpstr>
      <vt:lpstr>Dead weight phrases</vt:lpstr>
      <vt:lpstr>PowerPoint Presentation</vt:lpstr>
      <vt:lpstr>PowerPoint Presentation</vt:lpstr>
      <vt:lpstr>Today’s introduction to writing well:</vt:lpstr>
      <vt:lpstr>PowerPoint Presentation</vt:lpstr>
      <vt:lpstr>PowerPoint Presentation</vt:lpstr>
      <vt:lpstr>PowerPoint Presentation</vt:lpstr>
      <vt:lpstr>Today’s introduction to writing well:</vt:lpstr>
      <vt:lpstr>Be specific</vt:lpstr>
      <vt:lpstr>Be specific</vt:lpstr>
      <vt:lpstr>Today’s introduction to writing well:</vt:lpstr>
      <vt:lpstr>Follow: subject + verb + object</vt:lpstr>
      <vt:lpstr>Example</vt:lpstr>
      <vt:lpstr>Another example</vt:lpstr>
      <vt:lpstr>Active vs. passive voice</vt:lpstr>
      <vt:lpstr>Active or passive voice?</vt:lpstr>
      <vt:lpstr>Today’s introduction to writing well:</vt:lpstr>
      <vt:lpstr>Use strong verbs and avoid turning verbs into nouns</vt:lpstr>
      <vt:lpstr>Use strong verbs and avoid turning verbs into nouns</vt:lpstr>
      <vt:lpstr>Use strong verbs and avoid turning verbs into nouns</vt:lpstr>
      <vt:lpstr>Use strong verbs and avoid turning verbs into nouns</vt:lpstr>
      <vt:lpstr>Use strong verbs and avoid turning verbs into nouns</vt:lpstr>
      <vt:lpstr>Use strong verbs and avoid turning verbs into nouns</vt:lpstr>
      <vt:lpstr>Today’s introduction to writing well:</vt:lpstr>
      <vt:lpstr>Eliminate negatives; use positive constructions instead</vt:lpstr>
      <vt:lpstr>Eliminate negatives; use positive constructions instead</vt:lpstr>
      <vt:lpstr>PowerPoint Presentation</vt:lpstr>
      <vt:lpstr>But first… A little writing humor… or “the importance of careful grammar…”</vt:lpstr>
      <vt:lpstr>Single most important tip</vt:lpstr>
      <vt:lpstr>A Little Poem  Regarding Computer Spell Checkers... </vt:lpstr>
      <vt:lpstr>Top 5 spelling errors: </vt:lpstr>
      <vt:lpstr>Top 5 spelling errors: </vt:lpstr>
      <vt:lpstr>Top 5 spelling errors:</vt:lpstr>
      <vt:lpstr>Top 5 spelling errors:</vt:lpstr>
      <vt:lpstr>More writing humor…</vt:lpstr>
      <vt:lpstr>Top 5 spelling errors:</vt:lpstr>
      <vt:lpstr>More writing humor…</vt:lpstr>
      <vt:lpstr>More humor…</vt:lpstr>
      <vt:lpstr>More humor…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1</dc:title>
  <dc:creator>Avraham Samson</dc:creator>
  <cp:lastModifiedBy>Avraham Samson</cp:lastModifiedBy>
  <cp:revision>106</cp:revision>
  <dcterms:created xsi:type="dcterms:W3CDTF">2006-08-16T00:00:00Z</dcterms:created>
  <dcterms:modified xsi:type="dcterms:W3CDTF">2018-10-15T06:57:11Z</dcterms:modified>
</cp:coreProperties>
</file>