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0"/>
  </p:notesMasterIdLst>
  <p:handoutMasterIdLst>
    <p:handoutMasterId r:id="rId51"/>
  </p:handoutMasterIdLst>
  <p:sldIdLst>
    <p:sldId id="582" r:id="rId2"/>
    <p:sldId id="583" r:id="rId3"/>
    <p:sldId id="584" r:id="rId4"/>
    <p:sldId id="585" r:id="rId5"/>
    <p:sldId id="586" r:id="rId6"/>
    <p:sldId id="587" r:id="rId7"/>
    <p:sldId id="589" r:id="rId8"/>
    <p:sldId id="590" r:id="rId9"/>
    <p:sldId id="591" r:id="rId10"/>
    <p:sldId id="592" r:id="rId11"/>
    <p:sldId id="593" r:id="rId12"/>
    <p:sldId id="594" r:id="rId13"/>
    <p:sldId id="595" r:id="rId14"/>
    <p:sldId id="596" r:id="rId15"/>
    <p:sldId id="597" r:id="rId16"/>
    <p:sldId id="598" r:id="rId17"/>
    <p:sldId id="599" r:id="rId18"/>
    <p:sldId id="600" r:id="rId19"/>
    <p:sldId id="588" r:id="rId20"/>
    <p:sldId id="601" r:id="rId21"/>
    <p:sldId id="602" r:id="rId22"/>
    <p:sldId id="603" r:id="rId23"/>
    <p:sldId id="604" r:id="rId24"/>
    <p:sldId id="606" r:id="rId25"/>
    <p:sldId id="605" r:id="rId26"/>
    <p:sldId id="607" r:id="rId27"/>
    <p:sldId id="608" r:id="rId28"/>
    <p:sldId id="609" r:id="rId29"/>
    <p:sldId id="610" r:id="rId30"/>
    <p:sldId id="611" r:id="rId31"/>
    <p:sldId id="612" r:id="rId32"/>
    <p:sldId id="613" r:id="rId33"/>
    <p:sldId id="614" r:id="rId34"/>
    <p:sldId id="628" r:id="rId35"/>
    <p:sldId id="615" r:id="rId36"/>
    <p:sldId id="616" r:id="rId37"/>
    <p:sldId id="617" r:id="rId38"/>
    <p:sldId id="629" r:id="rId39"/>
    <p:sldId id="618" r:id="rId40"/>
    <p:sldId id="619" r:id="rId41"/>
    <p:sldId id="620" r:id="rId42"/>
    <p:sldId id="621" r:id="rId43"/>
    <p:sldId id="627" r:id="rId44"/>
    <p:sldId id="622" r:id="rId45"/>
    <p:sldId id="623" r:id="rId46"/>
    <p:sldId id="624" r:id="rId47"/>
    <p:sldId id="625" r:id="rId48"/>
    <p:sldId id="626" r:id="rId49"/>
  </p:sldIdLst>
  <p:sldSz cx="9144000" cy="6858000" type="letter"/>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3300"/>
    <a:srgbClr val="FFCC66"/>
    <a:srgbClr val="E76B17"/>
    <a:srgbClr val="D65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99" autoAdjust="0"/>
    <p:restoredTop sz="90929"/>
  </p:normalViewPr>
  <p:slideViewPr>
    <p:cSldViewPr showGuides="1">
      <p:cViewPr varScale="1">
        <p:scale>
          <a:sx n="85" d="100"/>
          <a:sy n="85" d="100"/>
        </p:scale>
        <p:origin x="336" y="29"/>
      </p:cViewPr>
      <p:guideLst>
        <p:guide orient="horz" pos="144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35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3" tIns="44450" rIns="87313" bIns="44450">
            <a:spAutoFit/>
          </a:bodyPr>
          <a:lstStyle>
            <a:lvl1pPr defTabSz="868363">
              <a:defRPr sz="2400">
                <a:solidFill>
                  <a:schemeClr val="tx1"/>
                </a:solidFill>
                <a:latin typeface="Times New Roman" pitchFamily="18" charset="0"/>
              </a:defRPr>
            </a:lvl1pPr>
            <a:lvl2pPr marL="434975" defTabSz="868363">
              <a:defRPr sz="2400">
                <a:solidFill>
                  <a:schemeClr val="tx1"/>
                </a:solidFill>
                <a:latin typeface="Times New Roman" pitchFamily="18" charset="0"/>
              </a:defRPr>
            </a:lvl2pPr>
            <a:lvl3pPr marL="868363" defTabSz="868363">
              <a:defRPr sz="2400">
                <a:solidFill>
                  <a:schemeClr val="tx1"/>
                </a:solidFill>
                <a:latin typeface="Times New Roman" pitchFamily="18" charset="0"/>
              </a:defRPr>
            </a:lvl3pPr>
            <a:lvl4pPr marL="1303338" defTabSz="868363">
              <a:defRPr sz="2400">
                <a:solidFill>
                  <a:schemeClr val="tx1"/>
                </a:solidFill>
                <a:latin typeface="Times New Roman" pitchFamily="18" charset="0"/>
              </a:defRPr>
            </a:lvl4pPr>
            <a:lvl5pPr marL="1736725" defTabSz="868363">
              <a:defRPr sz="2400">
                <a:solidFill>
                  <a:schemeClr val="tx1"/>
                </a:solidFill>
                <a:latin typeface="Times New Roman" pitchFamily="18" charset="0"/>
              </a:defRPr>
            </a:lvl5pPr>
            <a:lvl6pPr marL="2193925" defTabSz="868363" fontAlgn="base">
              <a:spcBef>
                <a:spcPct val="0"/>
              </a:spcBef>
              <a:spcAft>
                <a:spcPct val="0"/>
              </a:spcAft>
              <a:defRPr sz="2400">
                <a:solidFill>
                  <a:schemeClr val="tx1"/>
                </a:solidFill>
                <a:latin typeface="Times New Roman" pitchFamily="18" charset="0"/>
              </a:defRPr>
            </a:lvl6pPr>
            <a:lvl7pPr marL="2651125" defTabSz="868363" fontAlgn="base">
              <a:spcBef>
                <a:spcPct val="0"/>
              </a:spcBef>
              <a:spcAft>
                <a:spcPct val="0"/>
              </a:spcAft>
              <a:defRPr sz="2400">
                <a:solidFill>
                  <a:schemeClr val="tx1"/>
                </a:solidFill>
                <a:latin typeface="Times New Roman" pitchFamily="18" charset="0"/>
              </a:defRPr>
            </a:lvl7pPr>
            <a:lvl8pPr marL="3108325" defTabSz="868363" fontAlgn="base">
              <a:spcBef>
                <a:spcPct val="0"/>
              </a:spcBef>
              <a:spcAft>
                <a:spcPct val="0"/>
              </a:spcAft>
              <a:defRPr sz="2400">
                <a:solidFill>
                  <a:schemeClr val="tx1"/>
                </a:solidFill>
                <a:latin typeface="Times New Roman" pitchFamily="18" charset="0"/>
              </a:defRPr>
            </a:lvl8pPr>
            <a:lvl9pPr marL="3565525" defTabSz="868363" fontAlgn="base">
              <a:spcBef>
                <a:spcPct val="0"/>
              </a:spcBef>
              <a:spcAft>
                <a:spcPct val="0"/>
              </a:spcAft>
              <a:defRPr sz="2400">
                <a:solidFill>
                  <a:schemeClr val="tx1"/>
                </a:solidFill>
                <a:latin typeface="Times New Roman" pitchFamily="18" charset="0"/>
              </a:defRPr>
            </a:lvl9pPr>
          </a:lstStyle>
          <a:p>
            <a:pPr algn="ctr" eaLnBrk="0" hangingPunct="0">
              <a:lnSpc>
                <a:spcPct val="90000"/>
              </a:lnSpc>
            </a:pPr>
            <a:r>
              <a:rPr lang="en-US" altLang="en-US" sz="1200">
                <a:latin typeface="Arial" charset="0"/>
              </a:rPr>
              <a:t>Page </a:t>
            </a:r>
            <a:fld id="{57DBA79D-DA97-4D4C-AE9D-476617ABFEBD}" type="slidenum">
              <a:rPr lang="en-US" altLang="en-US" sz="1200">
                <a:latin typeface="Arial" charset="0"/>
              </a:rPr>
              <a:pPr algn="ctr" eaLnBrk="0" hangingPunct="0">
                <a:lnSpc>
                  <a:spcPct val="90000"/>
                </a:lnSpc>
              </a:pPr>
              <a:t>‹#›</a:t>
            </a:fld>
            <a:endParaRPr lang="en-US" altLang="en-US" sz="1200">
              <a:latin typeface="Arial" charset="0"/>
            </a:endParaRPr>
          </a:p>
        </p:txBody>
      </p:sp>
    </p:spTree>
    <p:extLst>
      <p:ext uri="{BB962C8B-B14F-4D97-AF65-F5344CB8AC3E}">
        <p14:creationId xmlns:p14="http://schemas.microsoft.com/office/powerpoint/2010/main" val="25665632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3" tIns="44450" rIns="87313" bIns="44450">
            <a:spAutoFit/>
          </a:bodyPr>
          <a:lstStyle>
            <a:lvl1pPr defTabSz="868363">
              <a:defRPr sz="2400">
                <a:solidFill>
                  <a:schemeClr val="tx1"/>
                </a:solidFill>
                <a:latin typeface="Times New Roman" pitchFamily="18" charset="0"/>
              </a:defRPr>
            </a:lvl1pPr>
            <a:lvl2pPr marL="434975" defTabSz="868363">
              <a:defRPr sz="2400">
                <a:solidFill>
                  <a:schemeClr val="tx1"/>
                </a:solidFill>
                <a:latin typeface="Times New Roman" pitchFamily="18" charset="0"/>
              </a:defRPr>
            </a:lvl2pPr>
            <a:lvl3pPr marL="868363" defTabSz="868363">
              <a:defRPr sz="2400">
                <a:solidFill>
                  <a:schemeClr val="tx1"/>
                </a:solidFill>
                <a:latin typeface="Times New Roman" pitchFamily="18" charset="0"/>
              </a:defRPr>
            </a:lvl3pPr>
            <a:lvl4pPr marL="1303338" defTabSz="868363">
              <a:defRPr sz="2400">
                <a:solidFill>
                  <a:schemeClr val="tx1"/>
                </a:solidFill>
                <a:latin typeface="Times New Roman" pitchFamily="18" charset="0"/>
              </a:defRPr>
            </a:lvl4pPr>
            <a:lvl5pPr marL="1736725" defTabSz="868363">
              <a:defRPr sz="2400">
                <a:solidFill>
                  <a:schemeClr val="tx1"/>
                </a:solidFill>
                <a:latin typeface="Times New Roman" pitchFamily="18" charset="0"/>
              </a:defRPr>
            </a:lvl5pPr>
            <a:lvl6pPr marL="2193925" defTabSz="868363" fontAlgn="base">
              <a:spcBef>
                <a:spcPct val="0"/>
              </a:spcBef>
              <a:spcAft>
                <a:spcPct val="0"/>
              </a:spcAft>
              <a:defRPr sz="2400">
                <a:solidFill>
                  <a:schemeClr val="tx1"/>
                </a:solidFill>
                <a:latin typeface="Times New Roman" pitchFamily="18" charset="0"/>
              </a:defRPr>
            </a:lvl6pPr>
            <a:lvl7pPr marL="2651125" defTabSz="868363" fontAlgn="base">
              <a:spcBef>
                <a:spcPct val="0"/>
              </a:spcBef>
              <a:spcAft>
                <a:spcPct val="0"/>
              </a:spcAft>
              <a:defRPr sz="2400">
                <a:solidFill>
                  <a:schemeClr val="tx1"/>
                </a:solidFill>
                <a:latin typeface="Times New Roman" pitchFamily="18" charset="0"/>
              </a:defRPr>
            </a:lvl7pPr>
            <a:lvl8pPr marL="3108325" defTabSz="868363" fontAlgn="base">
              <a:spcBef>
                <a:spcPct val="0"/>
              </a:spcBef>
              <a:spcAft>
                <a:spcPct val="0"/>
              </a:spcAft>
              <a:defRPr sz="2400">
                <a:solidFill>
                  <a:schemeClr val="tx1"/>
                </a:solidFill>
                <a:latin typeface="Times New Roman" pitchFamily="18" charset="0"/>
              </a:defRPr>
            </a:lvl8pPr>
            <a:lvl9pPr marL="3565525" defTabSz="868363" fontAlgn="base">
              <a:spcBef>
                <a:spcPct val="0"/>
              </a:spcBef>
              <a:spcAft>
                <a:spcPct val="0"/>
              </a:spcAft>
              <a:defRPr sz="2400">
                <a:solidFill>
                  <a:schemeClr val="tx1"/>
                </a:solidFill>
                <a:latin typeface="Times New Roman" pitchFamily="18" charset="0"/>
              </a:defRPr>
            </a:lvl9pPr>
          </a:lstStyle>
          <a:p>
            <a:pPr algn="ctr" eaLnBrk="0" hangingPunct="0">
              <a:lnSpc>
                <a:spcPct val="90000"/>
              </a:lnSpc>
            </a:pPr>
            <a:r>
              <a:rPr lang="en-US" altLang="en-US" sz="1200">
                <a:latin typeface="Arial" charset="0"/>
              </a:rPr>
              <a:t>Page </a:t>
            </a:r>
            <a:fld id="{20A6B240-94C8-4830-9844-CDE03022FA1B}" type="slidenum">
              <a:rPr lang="en-US" altLang="en-US" sz="1200">
                <a:latin typeface="Arial" charset="0"/>
              </a:rPr>
              <a:pPr algn="ctr" eaLnBrk="0" hangingPunct="0">
                <a:lnSpc>
                  <a:spcPct val="90000"/>
                </a:lnSpc>
              </a:pPr>
              <a:t>‹#›</a:t>
            </a:fld>
            <a:endParaRPr lang="en-US" altLang="en-US" sz="1200">
              <a:latin typeface="Arial" charset="0"/>
            </a:endParaRPr>
          </a:p>
        </p:txBody>
      </p:sp>
      <p:sp>
        <p:nvSpPr>
          <p:cNvPr id="2051" name="Rectangle 3"/>
          <p:cNvSpPr>
            <a:spLocks noGrp="1" noRot="1" noChangeAspect="1" noChangeArrowheads="1" noTextEdit="1"/>
          </p:cNvSpPr>
          <p:nvPr>
            <p:ph type="sldImg" idx="2"/>
          </p:nvPr>
        </p:nvSpPr>
        <p:spPr bwMode="auto">
          <a:xfrm>
            <a:off x="-750888" y="-758825"/>
            <a:ext cx="4568826" cy="34258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14400" y="2286000"/>
            <a:ext cx="5486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502221983"/>
      </p:ext>
    </p:extLst>
  </p:cSld>
  <p:clrMap bg1="lt1" tx1="dk1" bg2="lt2" tx2="dk2" accent1="accent1" accent2="accent2" accent3="accent3" accent4="accent4" accent5="accent5" accent6="accent6" hlink="hlink" folHlink="folHlink"/>
  <p:hf hdr="0" ftr="0" dt="0"/>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ltLang="en-US"/>
              <a:t>Scientific Writing, HRP 214</a:t>
            </a:r>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77DE63E-289D-425A-9C96-C26EBF12D8A7}" type="slidenum">
              <a:rPr lang="en-US" altLang="en-US" smtClean="0"/>
              <a:pPr/>
              <a:t>‹#›</a:t>
            </a:fld>
            <a:endParaRPr lang="en-US" altLang="en-US"/>
          </a:p>
        </p:txBody>
      </p:sp>
    </p:spTree>
    <p:extLst>
      <p:ext uri="{BB962C8B-B14F-4D97-AF65-F5344CB8AC3E}">
        <p14:creationId xmlns:p14="http://schemas.microsoft.com/office/powerpoint/2010/main" val="2000629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ltLang="en-US"/>
              <a:t>Scientific Writing, HRP 214</a:t>
            </a:r>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4CBCBC0-34BF-4AE1-B179-2DCA2931A09D}" type="slidenum">
              <a:rPr lang="en-US" altLang="en-US" smtClean="0"/>
              <a:pPr/>
              <a:t>‹#›</a:t>
            </a:fld>
            <a:endParaRPr lang="en-US" altLang="en-US"/>
          </a:p>
        </p:txBody>
      </p:sp>
    </p:spTree>
    <p:extLst>
      <p:ext uri="{BB962C8B-B14F-4D97-AF65-F5344CB8AC3E}">
        <p14:creationId xmlns:p14="http://schemas.microsoft.com/office/powerpoint/2010/main" val="212174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ltLang="en-US"/>
              <a:t>Scientific Writing, HRP 214</a:t>
            </a:r>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7EFE2D6-988D-4FBA-8F3E-CBFAF91A7940}" type="slidenum">
              <a:rPr lang="en-US" altLang="en-US" smtClean="0"/>
              <a:pPr/>
              <a:t>‹#›</a:t>
            </a:fld>
            <a:endParaRPr lang="en-US" altLang="en-US"/>
          </a:p>
        </p:txBody>
      </p:sp>
    </p:spTree>
    <p:extLst>
      <p:ext uri="{BB962C8B-B14F-4D97-AF65-F5344CB8AC3E}">
        <p14:creationId xmlns:p14="http://schemas.microsoft.com/office/powerpoint/2010/main" val="32060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ltLang="en-US"/>
              <a:t>Scientific Writing, HRP 214</a:t>
            </a:r>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27CF52B-5D6F-4094-928C-91E65A06703B}" type="slidenum">
              <a:rPr lang="en-US" altLang="en-US" smtClean="0"/>
              <a:pPr/>
              <a:t>‹#›</a:t>
            </a:fld>
            <a:endParaRPr lang="en-US" altLang="en-US"/>
          </a:p>
        </p:txBody>
      </p:sp>
    </p:spTree>
    <p:extLst>
      <p:ext uri="{BB962C8B-B14F-4D97-AF65-F5344CB8AC3E}">
        <p14:creationId xmlns:p14="http://schemas.microsoft.com/office/powerpoint/2010/main" val="204093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ltLang="en-US"/>
              <a:t>Scientific Writing, HRP 214</a:t>
            </a:r>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223BD15-830F-4611-B5E9-257AF2B3AA48}" type="slidenum">
              <a:rPr lang="en-US" altLang="en-US" smtClean="0"/>
              <a:pPr/>
              <a:t>‹#›</a:t>
            </a:fld>
            <a:endParaRPr lang="en-US" altLang="en-US"/>
          </a:p>
        </p:txBody>
      </p:sp>
    </p:spTree>
    <p:extLst>
      <p:ext uri="{BB962C8B-B14F-4D97-AF65-F5344CB8AC3E}">
        <p14:creationId xmlns:p14="http://schemas.microsoft.com/office/powerpoint/2010/main" val="272160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ltLang="en-US"/>
              <a:t>Scientific Writing, HRP 214</a:t>
            </a:r>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5278FD8-44CD-4991-80C4-4768E21C9F0B}" type="slidenum">
              <a:rPr lang="en-US" altLang="en-US" smtClean="0"/>
              <a:pPr/>
              <a:t>‹#›</a:t>
            </a:fld>
            <a:endParaRPr lang="en-US" altLang="en-US"/>
          </a:p>
        </p:txBody>
      </p:sp>
    </p:spTree>
    <p:extLst>
      <p:ext uri="{BB962C8B-B14F-4D97-AF65-F5344CB8AC3E}">
        <p14:creationId xmlns:p14="http://schemas.microsoft.com/office/powerpoint/2010/main" val="435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ltLang="en-US"/>
              <a:t>Scientific Writing, HRP 214</a:t>
            </a:r>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E632E26-A960-4F2F-8F5A-A126F050331F}" type="slidenum">
              <a:rPr lang="en-US" altLang="en-US" smtClean="0"/>
              <a:pPr/>
              <a:t>‹#›</a:t>
            </a:fld>
            <a:endParaRPr lang="en-US" altLang="en-US"/>
          </a:p>
        </p:txBody>
      </p:sp>
    </p:spTree>
    <p:extLst>
      <p:ext uri="{BB962C8B-B14F-4D97-AF65-F5344CB8AC3E}">
        <p14:creationId xmlns:p14="http://schemas.microsoft.com/office/powerpoint/2010/main" val="167524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ltLang="en-US"/>
              <a:t>Scientific Writing, HRP 214</a:t>
            </a:r>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285645FE-3E9B-4CA9-98C2-4D660EA5CCC1}" type="slidenum">
              <a:rPr lang="en-US" altLang="en-US" smtClean="0"/>
              <a:pPr/>
              <a:t>‹#›</a:t>
            </a:fld>
            <a:endParaRPr lang="en-US" altLang="en-US"/>
          </a:p>
        </p:txBody>
      </p:sp>
    </p:spTree>
    <p:extLst>
      <p:ext uri="{BB962C8B-B14F-4D97-AF65-F5344CB8AC3E}">
        <p14:creationId xmlns:p14="http://schemas.microsoft.com/office/powerpoint/2010/main" val="394543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a:t>Scientific Writing, HRP 214</a:t>
            </a:r>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CBB6A42E-F3FD-473B-B703-1F0B8C42C5B7}" type="slidenum">
              <a:rPr lang="en-US" altLang="en-US" smtClean="0"/>
              <a:pPr/>
              <a:t>‹#›</a:t>
            </a:fld>
            <a:endParaRPr lang="en-US" altLang="en-US"/>
          </a:p>
        </p:txBody>
      </p:sp>
    </p:spTree>
    <p:extLst>
      <p:ext uri="{BB962C8B-B14F-4D97-AF65-F5344CB8AC3E}">
        <p14:creationId xmlns:p14="http://schemas.microsoft.com/office/powerpoint/2010/main" val="68826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ltLang="en-US"/>
              <a:t>Scientific Writing, HRP 214</a:t>
            </a:r>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466A562-59C5-4B83-93E7-0DCE66391980}" type="slidenum">
              <a:rPr lang="en-US" altLang="en-US" smtClean="0"/>
              <a:pPr/>
              <a:t>‹#›</a:t>
            </a:fld>
            <a:endParaRPr lang="en-US" altLang="en-US"/>
          </a:p>
        </p:txBody>
      </p:sp>
    </p:spTree>
    <p:extLst>
      <p:ext uri="{BB962C8B-B14F-4D97-AF65-F5344CB8AC3E}">
        <p14:creationId xmlns:p14="http://schemas.microsoft.com/office/powerpoint/2010/main" val="3088504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ltLang="en-US"/>
              <a:t>Scientific Writing, HRP 214</a:t>
            </a:r>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2913CB1-06CE-456A-ABCE-13502FB93A2D}" type="slidenum">
              <a:rPr lang="en-US" altLang="en-US" smtClean="0"/>
              <a:pPr/>
              <a:t>‹#›</a:t>
            </a:fld>
            <a:endParaRPr lang="en-US" altLang="en-US"/>
          </a:p>
        </p:txBody>
      </p:sp>
    </p:spTree>
    <p:extLst>
      <p:ext uri="{BB962C8B-B14F-4D97-AF65-F5344CB8AC3E}">
        <p14:creationId xmlns:p14="http://schemas.microsoft.com/office/powerpoint/2010/main" val="380666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en-US"/>
              <a:t>Scientific Writing, HRP 214</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D4FB8-9587-44D2-978B-3DBE7B54557C}" type="slidenum">
              <a:rPr lang="en-US" altLang="en-US" smtClean="0"/>
              <a:pPr/>
              <a:t>‹#›</a:t>
            </a:fld>
            <a:endParaRPr lang="en-US" altLang="en-US"/>
          </a:p>
        </p:txBody>
      </p:sp>
    </p:spTree>
    <p:extLst>
      <p:ext uri="{BB962C8B-B14F-4D97-AF65-F5344CB8AC3E}">
        <p14:creationId xmlns:p14="http://schemas.microsoft.com/office/powerpoint/2010/main" val="39643846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ori.hhs.gov/definition-misconduc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ori.hhs.gov/case_summar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p>
            <a:r>
              <a:rPr lang="en-US" b="1" dirty="0"/>
              <a:t>Scientific writing</a:t>
            </a:r>
            <a:r>
              <a:rPr lang="en-US" dirty="0"/>
              <a:t> (81-933)</a:t>
            </a:r>
            <a:br>
              <a:rPr lang="en-US" dirty="0"/>
            </a:br>
            <a:r>
              <a:rPr lang="en-US" dirty="0"/>
              <a:t>Lecture 10: Ethics</a:t>
            </a:r>
          </a:p>
        </p:txBody>
      </p:sp>
      <p:sp>
        <p:nvSpPr>
          <p:cNvPr id="3" name="Subtitle 2"/>
          <p:cNvSpPr>
            <a:spLocks noGrp="1"/>
          </p:cNvSpPr>
          <p:nvPr>
            <p:ph type="subTitle" idx="1"/>
          </p:nvPr>
        </p:nvSpPr>
        <p:spPr>
          <a:xfrm>
            <a:off x="1371600" y="3375025"/>
            <a:ext cx="6400800" cy="1752600"/>
          </a:xfrm>
        </p:spPr>
        <p:txBody>
          <a:bodyPr/>
          <a:lstStyle/>
          <a:p>
            <a:r>
              <a:rPr lang="en-US" dirty="0"/>
              <a:t>Dr. Avraham Samson</a:t>
            </a:r>
          </a:p>
          <a:p>
            <a:r>
              <a:rPr lang="en-US" dirty="0"/>
              <a:t>Faculty of Medicine in the Galilee</a:t>
            </a:r>
          </a:p>
          <a:p>
            <a:endParaRPr lang="en-US" dirty="0"/>
          </a:p>
          <a:p>
            <a:endParaRPr lang="en-US" dirty="0"/>
          </a:p>
          <a:p>
            <a:endParaRPr lang="en-US" dirty="0"/>
          </a:p>
          <a:p>
            <a:endParaRPr lang="en-US" dirty="0"/>
          </a:p>
        </p:txBody>
      </p:sp>
      <p:pic>
        <p:nvPicPr>
          <p:cNvPr id="1026" name="Picture 2" descr="C:\Users\Avraham\Documents\programming course\logo_biu.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71825" y="4518025"/>
            <a:ext cx="2771775" cy="22955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77DE63E-289D-425A-9C96-C26EBF12D8A7}" type="slidenum">
              <a:rPr lang="en-US" altLang="en-US" smtClean="0"/>
              <a:pPr/>
              <a:t>1</a:t>
            </a:fld>
            <a:endParaRPr lang="en-US" altLang="en-US"/>
          </a:p>
        </p:txBody>
      </p:sp>
    </p:spTree>
    <p:extLst>
      <p:ext uri="{BB962C8B-B14F-4D97-AF65-F5344CB8AC3E}">
        <p14:creationId xmlns:p14="http://schemas.microsoft.com/office/powerpoint/2010/main" val="827249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What is publishable…</a:t>
            </a:r>
          </a:p>
        </p:txBody>
      </p:sp>
      <p:sp>
        <p:nvSpPr>
          <p:cNvPr id="3" name="Content Placeholder 2"/>
          <p:cNvSpPr>
            <a:spLocks noGrp="1"/>
          </p:cNvSpPr>
          <p:nvPr>
            <p:ph idx="1"/>
          </p:nvPr>
        </p:nvSpPr>
        <p:spPr/>
        <p:txBody>
          <a:bodyPr>
            <a:normAutofit fontScale="77500" lnSpcReduction="20000"/>
          </a:bodyPr>
          <a:lstStyle/>
          <a:p>
            <a:r>
              <a:rPr lang="en-US" dirty="0"/>
              <a:t>Journals like to publish papers that are going to </a:t>
            </a:r>
            <a:r>
              <a:rPr lang="en-US" u="sng" dirty="0">
                <a:solidFill>
                  <a:schemeClr val="accent1"/>
                </a:solidFill>
              </a:rPr>
              <a:t>be widely read and useful to the readers</a:t>
            </a:r>
            <a:r>
              <a:rPr lang="en-US" dirty="0"/>
              <a:t> </a:t>
            </a:r>
          </a:p>
          <a:p>
            <a:pPr marL="0" indent="0">
              <a:buNone/>
            </a:pPr>
            <a:endParaRPr lang="en-US" dirty="0"/>
          </a:p>
          <a:p>
            <a:r>
              <a:rPr lang="en-US" dirty="0"/>
              <a:t>Papers that report “original and significant” findings that are likely to be of interest to a broad spectrum of its readers </a:t>
            </a:r>
          </a:p>
          <a:p>
            <a:pPr marL="0" indent="0">
              <a:buNone/>
            </a:pPr>
            <a:endParaRPr lang="en-US" dirty="0"/>
          </a:p>
          <a:p>
            <a:r>
              <a:rPr lang="en-US" dirty="0"/>
              <a:t>Papers that are well organized and well written, with clear statements regarding how the findings relate to and advance the understanding/development of the subject </a:t>
            </a:r>
          </a:p>
          <a:p>
            <a:pPr marL="0" indent="0">
              <a:buNone/>
            </a:pPr>
            <a:r>
              <a:rPr lang="en-US" dirty="0"/>
              <a:t> </a:t>
            </a:r>
          </a:p>
          <a:p>
            <a:r>
              <a:rPr lang="en-US" dirty="0"/>
              <a:t>Papers that are concise and yet complete in their presentation of the findings </a:t>
            </a:r>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10</a:t>
            </a:fld>
            <a:endParaRPr lang="en-US" altLang="en-US"/>
          </a:p>
        </p:txBody>
      </p:sp>
    </p:spTree>
    <p:extLst>
      <p:ext uri="{BB962C8B-B14F-4D97-AF65-F5344CB8AC3E}">
        <p14:creationId xmlns:p14="http://schemas.microsoft.com/office/powerpoint/2010/main" val="38259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What is not acceptable… </a:t>
            </a:r>
          </a:p>
        </p:txBody>
      </p:sp>
      <p:sp>
        <p:nvSpPr>
          <p:cNvPr id="3" name="Content Placeholder 2"/>
          <p:cNvSpPr>
            <a:spLocks noGrp="1"/>
          </p:cNvSpPr>
          <p:nvPr>
            <p:ph idx="1"/>
          </p:nvPr>
        </p:nvSpPr>
        <p:spPr/>
        <p:txBody>
          <a:bodyPr>
            <a:normAutofit fontScale="92500" lnSpcReduction="20000"/>
          </a:bodyPr>
          <a:lstStyle/>
          <a:p>
            <a:r>
              <a:rPr lang="en-US" dirty="0"/>
              <a:t>Papers that are routine </a:t>
            </a:r>
            <a:r>
              <a:rPr lang="en-US" b="1" dirty="0"/>
              <a:t>extensions of previous reports and that do not appreciably advance fundamental understanding</a:t>
            </a:r>
            <a:r>
              <a:rPr lang="en-US" dirty="0"/>
              <a:t> or knowledge in the area . </a:t>
            </a:r>
          </a:p>
          <a:p>
            <a:r>
              <a:rPr lang="en-US" b="1" dirty="0"/>
              <a:t>Incremental / fragmentary reports</a:t>
            </a:r>
            <a:r>
              <a:rPr lang="en-US" dirty="0"/>
              <a:t> of research results </a:t>
            </a:r>
          </a:p>
          <a:p>
            <a:r>
              <a:rPr lang="en-US" b="1" dirty="0"/>
              <a:t>Verbose, poorly organized, papers cluttered </a:t>
            </a:r>
            <a:r>
              <a:rPr lang="en-US" dirty="0"/>
              <a:t>with  unnecessary or poor quality illustrations  </a:t>
            </a:r>
          </a:p>
          <a:p>
            <a:r>
              <a:rPr lang="en-US" b="1" dirty="0"/>
              <a:t>Violations of ethical guidelines, including plagiarism of any type or degree</a:t>
            </a:r>
            <a:r>
              <a:rPr lang="en-US" dirty="0"/>
              <a:t> (of others or of oneself) and questionable research practices.</a:t>
            </a:r>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11</a:t>
            </a:fld>
            <a:endParaRPr lang="en-US" altLang="en-US"/>
          </a:p>
        </p:txBody>
      </p:sp>
    </p:spTree>
    <p:extLst>
      <p:ext uri="{BB962C8B-B14F-4D97-AF65-F5344CB8AC3E}">
        <p14:creationId xmlns:p14="http://schemas.microsoft.com/office/powerpoint/2010/main" val="91070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Research Misconduct </a:t>
            </a:r>
          </a:p>
        </p:txBody>
      </p:sp>
      <p:sp>
        <p:nvSpPr>
          <p:cNvPr id="3" name="Content Placeholder 2"/>
          <p:cNvSpPr>
            <a:spLocks noGrp="1"/>
          </p:cNvSpPr>
          <p:nvPr>
            <p:ph idx="1"/>
          </p:nvPr>
        </p:nvSpPr>
        <p:spPr>
          <a:xfrm>
            <a:off x="457200" y="1447800"/>
            <a:ext cx="8229600" cy="4525963"/>
          </a:xfrm>
        </p:spPr>
        <p:txBody>
          <a:bodyPr>
            <a:normAutofit fontScale="70000" lnSpcReduction="20000"/>
          </a:bodyPr>
          <a:lstStyle/>
          <a:p>
            <a:pPr marL="0" indent="0">
              <a:buNone/>
            </a:pPr>
            <a:r>
              <a:rPr lang="en-US" dirty="0"/>
              <a:t>Research misconduct means </a:t>
            </a:r>
            <a:r>
              <a:rPr lang="en-US" b="1" dirty="0"/>
              <a:t>Fabrication</a:t>
            </a:r>
            <a:r>
              <a:rPr lang="en-US" dirty="0"/>
              <a:t>, </a:t>
            </a:r>
            <a:r>
              <a:rPr lang="en-US" b="1" dirty="0"/>
              <a:t>Falsification</a:t>
            </a:r>
            <a:r>
              <a:rPr lang="en-US" dirty="0"/>
              <a:t>, or </a:t>
            </a:r>
            <a:r>
              <a:rPr lang="en-US" b="1" dirty="0"/>
              <a:t>Plagiarism </a:t>
            </a:r>
            <a:r>
              <a:rPr lang="en-US" dirty="0"/>
              <a:t>in proposing, performing, or reviewing research, or in reporting  research results. </a:t>
            </a:r>
          </a:p>
          <a:p>
            <a:pPr marL="0" indent="0">
              <a:buNone/>
            </a:pPr>
            <a:endParaRPr lang="en-US" dirty="0"/>
          </a:p>
          <a:p>
            <a:pPr marL="0" indent="0">
              <a:buNone/>
            </a:pPr>
            <a:r>
              <a:rPr lang="en-US" dirty="0"/>
              <a:t>(a) Fabrication is making up data or results and recording or reporting them. </a:t>
            </a:r>
          </a:p>
          <a:p>
            <a:pPr marL="0" indent="0">
              <a:buNone/>
            </a:pPr>
            <a:r>
              <a:rPr lang="en-US" dirty="0"/>
              <a:t>(b) Falsification is manipulating research materials, equipment, or processes, or changing or omitting data or results such that the research is not accurately represented in the research record. </a:t>
            </a:r>
          </a:p>
          <a:p>
            <a:pPr marL="0" indent="0">
              <a:buNone/>
            </a:pPr>
            <a:r>
              <a:rPr lang="en-US" dirty="0"/>
              <a:t>(c) Plagiarism is the appropriation of another person's ideas, processes, results, or words without giving appropriate credit. </a:t>
            </a:r>
          </a:p>
          <a:p>
            <a:pPr marL="0" indent="0">
              <a:buNone/>
            </a:pPr>
            <a:r>
              <a:rPr lang="en-US" dirty="0"/>
              <a:t>(d) Research misconduct does not include honest error or differences of opinion. </a:t>
            </a:r>
          </a:p>
          <a:p>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12</a:t>
            </a:fld>
            <a:endParaRPr lang="en-US"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486400"/>
            <a:ext cx="73247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90800" y="6442501"/>
            <a:ext cx="5334000" cy="830997"/>
          </a:xfrm>
          <a:prstGeom prst="rect">
            <a:avLst/>
          </a:prstGeom>
        </p:spPr>
        <p:txBody>
          <a:bodyPr wrap="square">
            <a:spAutoFit/>
          </a:bodyPr>
          <a:lstStyle/>
          <a:p>
            <a:r>
              <a:rPr lang="en-US" dirty="0">
                <a:hlinkClick r:id="rId3"/>
              </a:rPr>
              <a:t>http://ori.hhs.gov/definition-misconduct</a:t>
            </a:r>
            <a:endParaRPr lang="en-US" dirty="0"/>
          </a:p>
          <a:p>
            <a:endParaRPr lang="en-US" dirty="0"/>
          </a:p>
        </p:txBody>
      </p:sp>
    </p:spTree>
    <p:extLst>
      <p:ext uri="{BB962C8B-B14F-4D97-AF65-F5344CB8AC3E}">
        <p14:creationId xmlns:p14="http://schemas.microsoft.com/office/powerpoint/2010/main" val="1898312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Definitions: </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Plagiarism and Self-Plagiarism </a:t>
            </a:r>
          </a:p>
          <a:p>
            <a:endParaRPr lang="en-US" dirty="0"/>
          </a:p>
          <a:p>
            <a:r>
              <a:rPr lang="en-US" b="1" dirty="0"/>
              <a:t>Plagiarism:</a:t>
            </a:r>
            <a:r>
              <a:rPr lang="en-US" dirty="0"/>
              <a:t> using the ideas or words of another person without giving appropriate credit (Nat. Acad. Press document) </a:t>
            </a:r>
          </a:p>
          <a:p>
            <a:r>
              <a:rPr lang="en-US" b="1" dirty="0"/>
              <a:t>Self-Plagiarism:</a:t>
            </a:r>
            <a:r>
              <a:rPr lang="en-US" dirty="0"/>
              <a:t> The verbatim copying or reuse of one’s own research (IEEE Policy statement) </a:t>
            </a:r>
          </a:p>
          <a:p>
            <a:pPr marL="0" indent="0">
              <a:buNone/>
            </a:pPr>
            <a:r>
              <a:rPr lang="en-US" dirty="0"/>
              <a:t>Both types of plagiarism are considered to be unacceptable practice in scientific literature </a:t>
            </a:r>
          </a:p>
          <a:p>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13</a:t>
            </a:fld>
            <a:endParaRPr lang="en-US" altLang="en-US"/>
          </a:p>
        </p:txBody>
      </p:sp>
    </p:spTree>
    <p:extLst>
      <p:ext uri="{BB962C8B-B14F-4D97-AF65-F5344CB8AC3E}">
        <p14:creationId xmlns:p14="http://schemas.microsoft.com/office/powerpoint/2010/main" val="186243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ACS Publication Policy </a:t>
            </a:r>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Plagiarism statement for Ethical Guidelines </a:t>
            </a:r>
          </a:p>
          <a:p>
            <a:endParaRPr lang="en-US" dirty="0"/>
          </a:p>
          <a:p>
            <a:r>
              <a:rPr lang="en-US" dirty="0"/>
              <a:t>B. 9. It is the responsibility of the author to ensure that the submitted manuscript is original and shall not contain plagiarized material. </a:t>
            </a:r>
            <a:r>
              <a:rPr lang="en-US" b="1" dirty="0">
                <a:solidFill>
                  <a:schemeClr val="accent2"/>
                </a:solidFill>
              </a:rPr>
              <a:t>Plagiarism is passing off another person’s work as one’s own, i.e., reusing text, results, or creative expression without explicitly acknowledging or referencing the original author or publication</a:t>
            </a:r>
            <a:r>
              <a:rPr lang="en-US" dirty="0"/>
              <a:t>. </a:t>
            </a:r>
          </a:p>
          <a:p>
            <a:r>
              <a:rPr lang="en-US" dirty="0"/>
              <a:t>Authors should be aware this includes </a:t>
            </a:r>
            <a:r>
              <a:rPr lang="en-US" b="1" dirty="0">
                <a:solidFill>
                  <a:schemeClr val="accent2"/>
                </a:solidFill>
              </a:rPr>
              <a:t>self-plagiarism, defined as the reuse of significant portions of the author’s own published work or works, without attribution to the original source</a:t>
            </a:r>
            <a:r>
              <a:rPr lang="en-US" dirty="0"/>
              <a:t>. Examples of plagiarism include verbatim copying of published articles; verbatim copying of elements of published articles (e.g., figures, illustrations, tables); verbatim copying of elements of published articles with crediting, but not clearly differentiating original work from previously published work; and self-plagiarism. </a:t>
            </a:r>
          </a:p>
          <a:p>
            <a:r>
              <a:rPr lang="en-US" dirty="0"/>
              <a:t>It is the </a:t>
            </a:r>
            <a:r>
              <a:rPr lang="en-US" b="1" dirty="0">
                <a:solidFill>
                  <a:schemeClr val="accent2"/>
                </a:solidFill>
              </a:rPr>
              <a:t>responsibility of the author to obtain proper permission</a:t>
            </a:r>
            <a:r>
              <a:rPr lang="en-US" dirty="0"/>
              <a:t> and to appropriately cite or quote the material not original to the author. In this context, “quote” is defined as reusing other works with proper acknowledgement. Appropriate citation applies whether the material was written by another author or the author him or herself. </a:t>
            </a:r>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14</a:t>
            </a:fld>
            <a:endParaRPr lang="en-US" altLang="en-US"/>
          </a:p>
        </p:txBody>
      </p:sp>
    </p:spTree>
    <p:extLst>
      <p:ext uri="{BB962C8B-B14F-4D97-AF65-F5344CB8AC3E}">
        <p14:creationId xmlns:p14="http://schemas.microsoft.com/office/powerpoint/2010/main" val="3917876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4495800" cy="1143000"/>
          </a:xfrm>
        </p:spPr>
        <p:txBody>
          <a:bodyPr>
            <a:normAutofit/>
          </a:bodyPr>
          <a:lstStyle/>
          <a:p>
            <a:r>
              <a:rPr lang="en-US" sz="3600" u="sng" dirty="0"/>
              <a:t>A tale of two citations </a:t>
            </a:r>
          </a:p>
        </p:txBody>
      </p:sp>
      <p:sp>
        <p:nvSpPr>
          <p:cNvPr id="3" name="Content Placeholder 2"/>
          <p:cNvSpPr>
            <a:spLocks noGrp="1"/>
          </p:cNvSpPr>
          <p:nvPr>
            <p:ph idx="1"/>
          </p:nvPr>
        </p:nvSpPr>
        <p:spPr>
          <a:xfrm>
            <a:off x="228600" y="1600200"/>
            <a:ext cx="8458200" cy="5181600"/>
          </a:xfrm>
        </p:spPr>
        <p:txBody>
          <a:bodyPr>
            <a:normAutofit fontScale="62500" lnSpcReduction="20000"/>
          </a:bodyPr>
          <a:lstStyle/>
          <a:p>
            <a:endParaRPr lang="en-US" dirty="0"/>
          </a:p>
          <a:p>
            <a:pPr marL="0" indent="0">
              <a:buNone/>
            </a:pPr>
            <a:r>
              <a:rPr lang="en-US" dirty="0" err="1"/>
              <a:t>Mounir</a:t>
            </a:r>
            <a:r>
              <a:rPr lang="en-US" dirty="0"/>
              <a:t> </a:t>
            </a:r>
            <a:r>
              <a:rPr lang="en-US" dirty="0" err="1"/>
              <a:t>Errami</a:t>
            </a:r>
            <a:r>
              <a:rPr lang="en-US" dirty="0"/>
              <a:t> &amp; Harold Garner </a:t>
            </a:r>
          </a:p>
          <a:p>
            <a:pPr marL="0" indent="0">
              <a:buNone/>
            </a:pPr>
            <a:r>
              <a:rPr lang="en-US" dirty="0"/>
              <a:t>Nature 451, 397-399 (2008) </a:t>
            </a:r>
          </a:p>
          <a:p>
            <a:endParaRPr lang="en-US" dirty="0"/>
          </a:p>
          <a:p>
            <a:r>
              <a:rPr lang="en-US" dirty="0"/>
              <a:t>"It is the best of times, it is the worst of times". Scientific productivity, as measured by scholarly publication rates, is at an all-time high. However, high-profile cases of scientific misconduct remind us that not all those publications are to be trusted — but how many and which papers? </a:t>
            </a:r>
          </a:p>
          <a:p>
            <a:endParaRPr lang="en-US" dirty="0"/>
          </a:p>
          <a:p>
            <a:r>
              <a:rPr lang="en-US" dirty="0"/>
              <a:t>The most unethical practices involve substantial reproduction of another study (bringing no novelty to the scientific community) without proper acknowledgement. If such duplicates have different authors, then they may be guilty of plagiarism, whereas papers with overlapping authors may represent self-plagiarism. </a:t>
            </a:r>
          </a:p>
          <a:p>
            <a:endParaRPr lang="en-US" dirty="0"/>
          </a:p>
          <a:p>
            <a:r>
              <a:rPr lang="en-US" dirty="0"/>
              <a:t>Simultaneous submission of duplicate articles by the same authors to different journals also violates journal policies. </a:t>
            </a:r>
          </a:p>
          <a:p>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15</a:t>
            </a:fld>
            <a:endParaRPr lang="en-US"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6200"/>
            <a:ext cx="4495800" cy="2861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454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200650"/>
            <a:ext cx="8229600" cy="1733550"/>
          </a:xfrm>
        </p:spPr>
        <p:txBody>
          <a:bodyPr>
            <a:noAutofit/>
          </a:bodyPr>
          <a:lstStyle/>
          <a:p>
            <a:pPr marL="0" indent="0">
              <a:buNone/>
            </a:pPr>
            <a:r>
              <a:rPr lang="en-US" sz="2000" dirty="0"/>
              <a:t>China and Japan, have estimated duplication rates that are roughly twice that expected for the number of publications they contribute to Medline. Perhaps the complexity of translation between different scripts, differences in ethics training and cultural norms contribute to elevated duplication rates in these two countries. </a:t>
            </a:r>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16</a:t>
            </a:fld>
            <a:endParaRPr lang="en-US"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76200"/>
            <a:ext cx="8943975"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14800" y="4886980"/>
            <a:ext cx="4929188" cy="307777"/>
          </a:xfrm>
          <a:prstGeom prst="rect">
            <a:avLst/>
          </a:prstGeom>
        </p:spPr>
        <p:txBody>
          <a:bodyPr wrap="square">
            <a:spAutoFit/>
          </a:bodyPr>
          <a:lstStyle/>
          <a:p>
            <a:pPr marL="0" indent="0">
              <a:buNone/>
            </a:pPr>
            <a:r>
              <a:rPr lang="en-US" sz="1400" b="1" dirty="0" err="1"/>
              <a:t>Mounir</a:t>
            </a:r>
            <a:r>
              <a:rPr lang="en-US" sz="1400" b="1" dirty="0"/>
              <a:t> </a:t>
            </a:r>
            <a:r>
              <a:rPr lang="en-US" sz="1400" b="1" dirty="0" err="1"/>
              <a:t>Errami</a:t>
            </a:r>
            <a:r>
              <a:rPr lang="en-US" sz="1400" b="1" dirty="0"/>
              <a:t> &amp; Harold Garner (2008) Nature 451, 397-399</a:t>
            </a:r>
          </a:p>
        </p:txBody>
      </p:sp>
    </p:spTree>
    <p:extLst>
      <p:ext uri="{BB962C8B-B14F-4D97-AF65-F5344CB8AC3E}">
        <p14:creationId xmlns:p14="http://schemas.microsoft.com/office/powerpoint/2010/main" val="2191027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Other Types of Ethical Violations </a:t>
            </a:r>
          </a:p>
        </p:txBody>
      </p:sp>
      <p:sp>
        <p:nvSpPr>
          <p:cNvPr id="3" name="Content Placeholder 2"/>
          <p:cNvSpPr>
            <a:spLocks noGrp="1"/>
          </p:cNvSpPr>
          <p:nvPr>
            <p:ph idx="1"/>
          </p:nvPr>
        </p:nvSpPr>
        <p:spPr/>
        <p:txBody>
          <a:bodyPr>
            <a:normAutofit fontScale="85000" lnSpcReduction="10000"/>
          </a:bodyPr>
          <a:lstStyle/>
          <a:p>
            <a:r>
              <a:rPr lang="en-US" dirty="0"/>
              <a:t>Duplicate publication/submission of research findings; failure to inform the editor of related papers that the author has under consideration or “in press” </a:t>
            </a:r>
          </a:p>
          <a:p>
            <a:pPr marL="0" indent="0">
              <a:buNone/>
            </a:pPr>
            <a:endParaRPr lang="en-US" dirty="0"/>
          </a:p>
          <a:p>
            <a:r>
              <a:rPr lang="en-US" dirty="0"/>
              <a:t>Unrevealed conflicts of interest that could affect the interpretation of the findings (i.e. advisor to pharmaceutical company) </a:t>
            </a:r>
          </a:p>
          <a:p>
            <a:pPr marL="0" indent="0">
              <a:buNone/>
            </a:pPr>
            <a:r>
              <a:rPr lang="en-US" dirty="0"/>
              <a:t> </a:t>
            </a:r>
          </a:p>
          <a:p>
            <a:r>
              <a:rPr lang="en-US" dirty="0"/>
              <a:t>Misrepresentation of research findings -use of selective or fraudulent data to support a hypothesis or claim </a:t>
            </a:r>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17</a:t>
            </a:fld>
            <a:endParaRPr lang="en-US" altLang="en-US"/>
          </a:p>
        </p:txBody>
      </p:sp>
    </p:spTree>
    <p:extLst>
      <p:ext uri="{BB962C8B-B14F-4D97-AF65-F5344CB8AC3E}">
        <p14:creationId xmlns:p14="http://schemas.microsoft.com/office/powerpoint/2010/main" val="3282936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Data Manipulation </a:t>
            </a:r>
          </a:p>
        </p:txBody>
      </p:sp>
      <p:sp>
        <p:nvSpPr>
          <p:cNvPr id="3" name="Content Placeholder 2"/>
          <p:cNvSpPr>
            <a:spLocks noGrp="1"/>
          </p:cNvSpPr>
          <p:nvPr>
            <p:ph idx="1"/>
          </p:nvPr>
        </p:nvSpPr>
        <p:spPr>
          <a:xfrm>
            <a:off x="228600" y="1524000"/>
            <a:ext cx="5181600" cy="5181600"/>
          </a:xfrm>
        </p:spPr>
        <p:txBody>
          <a:bodyPr>
            <a:normAutofit fontScale="62500" lnSpcReduction="20000"/>
          </a:bodyPr>
          <a:lstStyle/>
          <a:p>
            <a:r>
              <a:rPr lang="en-US" dirty="0"/>
              <a:t>Researchers who manipulate their data in ways that deceive others are violating both the basic values and widely accepted professional standards of science. </a:t>
            </a:r>
          </a:p>
          <a:p>
            <a:r>
              <a:rPr lang="en-US" dirty="0"/>
              <a:t>They mislead their colleagues and potentially impede progress in their field or research. </a:t>
            </a:r>
          </a:p>
          <a:p>
            <a:r>
              <a:rPr lang="en-US" dirty="0"/>
              <a:t>They undermine their own authority and trustworthiness as researchers. </a:t>
            </a:r>
          </a:p>
          <a:p>
            <a:r>
              <a:rPr lang="en-US" dirty="0"/>
              <a:t>Misleading data can also arise from poor experimental design or careless measurements as well as from improper manipulation. </a:t>
            </a:r>
          </a:p>
          <a:p>
            <a:endParaRPr lang="en-US" dirty="0"/>
          </a:p>
          <a:p>
            <a:r>
              <a:rPr lang="en-US" b="1" dirty="0"/>
              <a:t>When a mistake appears in a journal article or book, it should be corrected in a note, erratum (for a production error), or Additions/Corrections </a:t>
            </a:r>
          </a:p>
          <a:p>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18</a:t>
            </a:fld>
            <a:endParaRPr lang="en-US"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28800"/>
            <a:ext cx="3457575"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5383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19</a:t>
            </a:fld>
            <a:endParaRPr lang="en-US" altLang="en-US"/>
          </a:p>
        </p:txBody>
      </p:sp>
      <p:pic>
        <p:nvPicPr>
          <p:cNvPr id="1026" name="Picture 2" descr="Image result for out liar">
            <a:extLst>
              <a:ext uri="{FF2B5EF4-FFF2-40B4-BE49-F238E27FC236}">
                <a16:creationId xmlns:a16="http://schemas.microsoft.com/office/drawing/2014/main" id="{81D1B617-7B2E-4952-B705-B7D15D2B6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58" y="1647825"/>
            <a:ext cx="8834284" cy="494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58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rmAutofit/>
          </a:bodyPr>
          <a:lstStyle/>
          <a:p>
            <a:r>
              <a:rPr lang="en-US" u="sng" dirty="0"/>
              <a:t>Where do grad students learn ethics? </a:t>
            </a:r>
          </a:p>
        </p:txBody>
      </p:sp>
      <p:sp>
        <p:nvSpPr>
          <p:cNvPr id="3" name="Content Placeholder 2"/>
          <p:cNvSpPr>
            <a:spLocks noGrp="1"/>
          </p:cNvSpPr>
          <p:nvPr>
            <p:ph idx="1"/>
          </p:nvPr>
        </p:nvSpPr>
        <p:spPr>
          <a:xfrm>
            <a:off x="457200" y="1600200"/>
            <a:ext cx="5334000" cy="4525963"/>
          </a:xfrm>
        </p:spPr>
        <p:txBody>
          <a:bodyPr>
            <a:normAutofit fontScale="85000" lnSpcReduction="20000"/>
          </a:bodyPr>
          <a:lstStyle/>
          <a:p>
            <a:pPr marL="514350" indent="-514350">
              <a:buFont typeface="+mj-lt"/>
              <a:buAutoNum type="arabicPeriod"/>
            </a:pPr>
            <a:r>
              <a:rPr lang="en-US" dirty="0"/>
              <a:t>Mentor, advisor </a:t>
            </a:r>
          </a:p>
          <a:p>
            <a:pPr marL="514350" indent="-514350">
              <a:buFont typeface="+mj-lt"/>
              <a:buAutoNum type="arabicPeriod"/>
            </a:pPr>
            <a:r>
              <a:rPr lang="en-US" dirty="0"/>
              <a:t>Fellow graduate students </a:t>
            </a:r>
          </a:p>
          <a:p>
            <a:pPr marL="514350" indent="-514350">
              <a:buFont typeface="+mj-lt"/>
              <a:buAutoNum type="arabicPeriod"/>
            </a:pPr>
            <a:r>
              <a:rPr lang="en-US" dirty="0"/>
              <a:t>Family </a:t>
            </a:r>
          </a:p>
          <a:p>
            <a:pPr marL="514350" indent="-514350">
              <a:buFont typeface="+mj-lt"/>
              <a:buAutoNum type="arabicPeriod"/>
            </a:pPr>
            <a:r>
              <a:rPr lang="en-US" dirty="0"/>
              <a:t>Friends not in graduate school </a:t>
            </a:r>
          </a:p>
          <a:p>
            <a:pPr marL="514350" indent="-514350">
              <a:buFont typeface="+mj-lt"/>
              <a:buAutoNum type="arabicPeriod"/>
            </a:pPr>
            <a:r>
              <a:rPr lang="en-US" dirty="0"/>
              <a:t>Other faculty </a:t>
            </a:r>
          </a:p>
          <a:p>
            <a:pPr marL="514350" indent="-514350">
              <a:buFont typeface="+mj-lt"/>
              <a:buAutoNum type="arabicPeriod"/>
            </a:pPr>
            <a:r>
              <a:rPr lang="en-US" dirty="0"/>
              <a:t>Religious beliefs </a:t>
            </a:r>
          </a:p>
          <a:p>
            <a:pPr marL="514350" indent="-514350">
              <a:buFont typeface="+mj-lt"/>
              <a:buAutoNum type="arabicPeriod"/>
            </a:pPr>
            <a:r>
              <a:rPr lang="en-US" dirty="0"/>
              <a:t>Discussions in courses, labs, seminars </a:t>
            </a:r>
          </a:p>
          <a:p>
            <a:pPr marL="514350" indent="-514350">
              <a:buFont typeface="+mj-lt"/>
              <a:buAutoNum type="arabicPeriod"/>
            </a:pPr>
            <a:r>
              <a:rPr lang="en-US" dirty="0"/>
              <a:t>Professional organizations </a:t>
            </a:r>
          </a:p>
          <a:p>
            <a:pPr marL="514350" indent="-514350">
              <a:buFont typeface="+mj-lt"/>
              <a:buAutoNum type="arabicPeriod"/>
            </a:pPr>
            <a:r>
              <a:rPr lang="en-US" dirty="0"/>
              <a:t>Courses dealing with ethical issues</a:t>
            </a:r>
          </a:p>
          <a:p>
            <a:pPr marL="0" indent="0">
              <a:buNone/>
            </a:pPr>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91200" y="1676400"/>
            <a:ext cx="3038475"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105400" y="6103203"/>
            <a:ext cx="4572000" cy="830997"/>
          </a:xfrm>
          <a:prstGeom prst="rect">
            <a:avLst/>
          </a:prstGeom>
        </p:spPr>
        <p:txBody>
          <a:bodyPr>
            <a:spAutoFit/>
          </a:bodyPr>
          <a:lstStyle/>
          <a:p>
            <a:r>
              <a:rPr lang="en-US" dirty="0"/>
              <a:t>Setting off on the road to the </a:t>
            </a:r>
          </a:p>
          <a:p>
            <a:r>
              <a:rPr lang="en-US" dirty="0"/>
              <a:t>responsible conduct of research </a:t>
            </a:r>
          </a:p>
        </p:txBody>
      </p:sp>
    </p:spTree>
    <p:extLst>
      <p:ext uri="{BB962C8B-B14F-4D97-AF65-F5344CB8AC3E}">
        <p14:creationId xmlns:p14="http://schemas.microsoft.com/office/powerpoint/2010/main" val="3437561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chemeClr val="accent2"/>
                </a:solidFill>
              </a:rPr>
              <a:t>Sooner or later ……. </a:t>
            </a:r>
          </a:p>
          <a:p>
            <a:pPr marL="0" indent="0">
              <a:buNone/>
            </a:pPr>
            <a:r>
              <a:rPr lang="en-US" dirty="0">
                <a:solidFill>
                  <a:schemeClr val="accent2"/>
                </a:solidFill>
              </a:rPr>
              <a:t>ethical violations get exposed </a:t>
            </a:r>
          </a:p>
          <a:p>
            <a:endParaRPr lang="en-US" dirty="0"/>
          </a:p>
          <a:p>
            <a:pPr marL="0" indent="0">
              <a:buNone/>
            </a:pPr>
            <a:r>
              <a:rPr lang="en-US" dirty="0"/>
              <a:t>		</a:t>
            </a:r>
            <a:r>
              <a:rPr lang="en-US" b="1" dirty="0"/>
              <a:t>Some recent examples </a:t>
            </a:r>
          </a:p>
          <a:p>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20</a:t>
            </a:fld>
            <a:endParaRPr lang="en-US" altLang="en-US"/>
          </a:p>
        </p:txBody>
      </p:sp>
    </p:spTree>
    <p:extLst>
      <p:ext uri="{BB962C8B-B14F-4D97-AF65-F5344CB8AC3E}">
        <p14:creationId xmlns:p14="http://schemas.microsoft.com/office/powerpoint/2010/main" val="2712294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21</a:t>
            </a:fld>
            <a:endParaRPr lang="en-US" altLang="en-US"/>
          </a:p>
        </p:txBody>
      </p:sp>
      <p:pic>
        <p:nvPicPr>
          <p:cNvPr id="5" name="Picture 4">
            <a:extLst>
              <a:ext uri="{FF2B5EF4-FFF2-40B4-BE49-F238E27FC236}">
                <a16:creationId xmlns:a16="http://schemas.microsoft.com/office/drawing/2014/main" id="{07CFC521-CE5C-4D02-A81C-DB3E6BEF96D3}"/>
              </a:ext>
            </a:extLst>
          </p:cNvPr>
          <p:cNvPicPr>
            <a:picLocks noChangeAspect="1"/>
          </p:cNvPicPr>
          <p:nvPr/>
        </p:nvPicPr>
        <p:blipFill rotWithShape="1">
          <a:blip r:embed="rId2"/>
          <a:srcRect l="16519" r="19081"/>
          <a:stretch/>
        </p:blipFill>
        <p:spPr>
          <a:xfrm>
            <a:off x="794248" y="0"/>
            <a:ext cx="7856693" cy="6862482"/>
          </a:xfrm>
          <a:prstGeom prst="rect">
            <a:avLst/>
          </a:prstGeom>
        </p:spPr>
      </p:pic>
    </p:spTree>
    <p:extLst>
      <p:ext uri="{BB962C8B-B14F-4D97-AF65-F5344CB8AC3E}">
        <p14:creationId xmlns:p14="http://schemas.microsoft.com/office/powerpoint/2010/main" val="801132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22</a:t>
            </a:fld>
            <a:endParaRPr lang="en-US"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057" y="381000"/>
            <a:ext cx="8040143" cy="6277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536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23</a:t>
            </a:fld>
            <a:endParaRPr lang="en-US" alt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3444"/>
            <a:ext cx="8991600" cy="6642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1018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Recent cases</a:t>
            </a:r>
          </a:p>
        </p:txBody>
      </p:sp>
      <p:sp>
        <p:nvSpPr>
          <p:cNvPr id="3" name="Content Placeholder 2"/>
          <p:cNvSpPr>
            <a:spLocks noGrp="1"/>
          </p:cNvSpPr>
          <p:nvPr>
            <p:ph idx="1"/>
          </p:nvPr>
        </p:nvSpPr>
        <p:spPr>
          <a:xfrm>
            <a:off x="1524000" y="2971800"/>
            <a:ext cx="6096000" cy="1143000"/>
          </a:xfrm>
        </p:spPr>
        <p:txBody>
          <a:bodyPr/>
          <a:lstStyle/>
          <a:p>
            <a:pPr marL="0" indent="0">
              <a:buNone/>
            </a:pPr>
            <a:r>
              <a:rPr lang="en-US" dirty="0">
                <a:hlinkClick r:id="rId2"/>
              </a:rPr>
              <a:t>http://ori.hhs.gov/case_summary</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24</a:t>
            </a:fld>
            <a:endParaRPr lang="en-US" altLang="en-US"/>
          </a:p>
        </p:txBody>
      </p:sp>
    </p:spTree>
    <p:extLst>
      <p:ext uri="{BB962C8B-B14F-4D97-AF65-F5344CB8AC3E}">
        <p14:creationId xmlns:p14="http://schemas.microsoft.com/office/powerpoint/2010/main" val="173302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257800"/>
            <a:ext cx="8229600" cy="1447800"/>
          </a:xfrm>
        </p:spPr>
        <p:txBody>
          <a:bodyPr>
            <a:normAutofit fontScale="92500" lnSpcReduction="20000"/>
          </a:bodyPr>
          <a:lstStyle/>
          <a:p>
            <a:pPr marL="0" indent="0">
              <a:buNone/>
            </a:pPr>
            <a:r>
              <a:rPr lang="en-US" u="sng" dirty="0"/>
              <a:t>Citations </a:t>
            </a:r>
          </a:p>
          <a:p>
            <a:pPr marL="0" indent="0">
              <a:buNone/>
            </a:pPr>
            <a:r>
              <a:rPr lang="en-US" dirty="0"/>
              <a:t>-Read the study before you cite </a:t>
            </a:r>
          </a:p>
          <a:p>
            <a:pPr marL="0" indent="0">
              <a:buNone/>
            </a:pPr>
            <a:r>
              <a:rPr lang="en-US" dirty="0"/>
              <a:t>-Cite studies correctly and completely </a:t>
            </a:r>
          </a:p>
          <a:p>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25</a:t>
            </a:fld>
            <a:endParaRPr lang="en-US" alt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23825"/>
            <a:ext cx="9010650"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595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endParaRPr lang="en-US" dirty="0"/>
          </a:p>
          <a:p>
            <a:pPr marL="0" indent="0">
              <a:buNone/>
            </a:pPr>
            <a:r>
              <a:rPr lang="en-US" b="1" dirty="0"/>
              <a:t>The Plagiarism Hunter.  </a:t>
            </a:r>
            <a:r>
              <a:rPr lang="en-US" dirty="0">
                <a:solidFill>
                  <a:schemeClr val="accent1"/>
                </a:solidFill>
              </a:rPr>
              <a:t>When one graduate student went to the library, he found copycats — lots of them</a:t>
            </a:r>
          </a:p>
          <a:p>
            <a:pPr marL="0" indent="0">
              <a:buNone/>
            </a:pPr>
            <a:endParaRPr lang="en-US" b="1" dirty="0"/>
          </a:p>
          <a:p>
            <a:pPr marL="0" indent="0">
              <a:buNone/>
            </a:pPr>
            <a:r>
              <a:rPr lang="en-US" dirty="0"/>
              <a:t>By PAULA WASLEY, Athens, Ohio</a:t>
            </a:r>
          </a:p>
          <a:p>
            <a:endParaRPr lang="en-US" dirty="0"/>
          </a:p>
          <a:p>
            <a:endParaRPr lang="en-US" dirty="0"/>
          </a:p>
          <a:p>
            <a:pPr marL="0" indent="0">
              <a:buNone/>
            </a:pPr>
            <a:r>
              <a:rPr lang="en-US" dirty="0"/>
              <a:t>In Ohio University's Library, Thomas A. </a:t>
            </a:r>
            <a:r>
              <a:rPr lang="en-US" dirty="0" err="1"/>
              <a:t>Matrka</a:t>
            </a:r>
            <a:r>
              <a:rPr lang="en-US" dirty="0"/>
              <a:t> takes just 15 minutes to hit pay dirt. Scattered before him on a table are 16 chemical-engineering master's theses on "multiphase flow.“ Identical diagrams in two theses from 2007 and 2008 strike him as suspicious. Turning a few more pages, he confirms what he suspected……….. </a:t>
            </a:r>
          </a:p>
          <a:p>
            <a:pPr marL="0" indent="0">
              <a:buNone/>
            </a:pPr>
            <a:r>
              <a:rPr lang="en-US" dirty="0"/>
              <a:t>Most of the plagiarism found at Ohio occurred in introductory chapters describing research methods and reviewing the previous literature in the field, for which there is little expectation of originality. And all but a few cases involved international students who, he says, whether through ignorance, laziness, or cultural misunderstanding, may have either not known correct citation practices or, struggling to write in a foreign language, been tempted to borrow another student's words. </a:t>
            </a:r>
          </a:p>
          <a:p>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26</a:t>
            </a:fld>
            <a:endParaRPr lang="en-US" altLang="en-US"/>
          </a:p>
        </p:txBody>
      </p:sp>
    </p:spTree>
    <p:extLst>
      <p:ext uri="{BB962C8B-B14F-4D97-AF65-F5344CB8AC3E}">
        <p14:creationId xmlns:p14="http://schemas.microsoft.com/office/powerpoint/2010/main" val="3004438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How Journals Detect and Handle Problem Papers </a:t>
            </a:r>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pPr marL="0" indent="0">
              <a:buNone/>
            </a:pPr>
            <a:r>
              <a:rPr lang="en-US" b="1" dirty="0"/>
              <a:t>Detection</a:t>
            </a:r>
          </a:p>
          <a:p>
            <a:r>
              <a:rPr lang="en-US" dirty="0"/>
              <a:t>Information received from reviewers or other editors.</a:t>
            </a:r>
          </a:p>
          <a:p>
            <a:r>
              <a:rPr lang="en-US" dirty="0"/>
              <a:t>Literature search for related papers by the author.</a:t>
            </a:r>
          </a:p>
          <a:p>
            <a:r>
              <a:rPr lang="en-US" dirty="0"/>
              <a:t>Withdrawal of a paper from publication</a:t>
            </a:r>
          </a:p>
          <a:p>
            <a:pPr marL="0" indent="0">
              <a:buNone/>
            </a:pPr>
            <a:endParaRPr lang="en-US" b="1" dirty="0"/>
          </a:p>
          <a:p>
            <a:pPr marL="0" indent="0">
              <a:buNone/>
            </a:pPr>
            <a:r>
              <a:rPr lang="en-US" b="1" dirty="0"/>
              <a:t>Action</a:t>
            </a:r>
          </a:p>
          <a:p>
            <a:r>
              <a:rPr lang="en-US" dirty="0"/>
              <a:t>Banning authors from publication in the journal for 3-5 years and informing the co-authors and editors of related journals of our action </a:t>
            </a:r>
          </a:p>
          <a:p>
            <a:r>
              <a:rPr lang="en-US" dirty="0"/>
              <a:t>For less serious cases, placing the author on a “watch list” for careful examination of their submissions prior to requesting reviews </a:t>
            </a:r>
          </a:p>
          <a:p>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27</a:t>
            </a:fld>
            <a:endParaRPr lang="en-US" altLang="en-US"/>
          </a:p>
        </p:txBody>
      </p:sp>
    </p:spTree>
    <p:extLst>
      <p:ext uri="{BB962C8B-B14F-4D97-AF65-F5344CB8AC3E}">
        <p14:creationId xmlns:p14="http://schemas.microsoft.com/office/powerpoint/2010/main" val="231365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solidFill>
                  <a:schemeClr val="accent1"/>
                </a:solidFill>
              </a:rPr>
              <a:t>A recent retraction ….</a:t>
            </a:r>
          </a:p>
        </p:txBody>
      </p:sp>
      <p:sp>
        <p:nvSpPr>
          <p:cNvPr id="3" name="Content Placeholder 2"/>
          <p:cNvSpPr>
            <a:spLocks noGrp="1"/>
          </p:cNvSpPr>
          <p:nvPr>
            <p:ph idx="1"/>
          </p:nvPr>
        </p:nvSpPr>
        <p:spPr>
          <a:xfrm>
            <a:off x="457200" y="1295400"/>
            <a:ext cx="8229600" cy="5867400"/>
          </a:xfrm>
        </p:spPr>
        <p:txBody>
          <a:bodyPr>
            <a:normAutofit fontScale="62500" lnSpcReduction="20000"/>
          </a:bodyPr>
          <a:lstStyle/>
          <a:p>
            <a:pPr marL="0" indent="0">
              <a:buNone/>
            </a:pPr>
            <a:r>
              <a:rPr lang="en-US" b="1" dirty="0"/>
              <a:t>Ethical Responsibilities for Authors in The Journal of Physical Chemistry </a:t>
            </a:r>
          </a:p>
          <a:p>
            <a:pPr marL="0" indent="0">
              <a:buNone/>
            </a:pPr>
            <a:endParaRPr lang="en-US" dirty="0"/>
          </a:p>
          <a:p>
            <a:pPr marL="0" indent="0">
              <a:buNone/>
            </a:pPr>
            <a:r>
              <a:rPr lang="en-US" dirty="0"/>
              <a:t>I recently took the step of retracting from the scientific record a letter published in The Journal of Physical Chemistry C, as it is emblematic of a type of author misconduct that we as research professionals must seek to avoid if we are to uphold the integrity of the scientific literature. </a:t>
            </a:r>
          </a:p>
          <a:p>
            <a:pPr marL="0" indent="0">
              <a:buNone/>
            </a:pPr>
            <a:endParaRPr lang="en-US" dirty="0"/>
          </a:p>
          <a:p>
            <a:pPr marL="0" indent="0">
              <a:buNone/>
            </a:pPr>
            <a:r>
              <a:rPr lang="en-US" dirty="0"/>
              <a:t>The letter in question was a publication by Fang et al., J. Phys. Chem. C 2007, 111, 1065-1070. After publication of the letter, it was brought to our attention that the paper by Fang et al., as submitted and subsequently published by the journal after peer review, included a number of figures that duplicated those contained within previously published papers by other authors ……... I judged such misconduct by the authors to constitute a serious instance of plagiarism. </a:t>
            </a:r>
          </a:p>
          <a:p>
            <a:endParaRPr lang="en-US" dirty="0"/>
          </a:p>
          <a:p>
            <a:pPr marL="0" indent="0">
              <a:buNone/>
            </a:pPr>
            <a:r>
              <a:rPr lang="en-US" dirty="0"/>
              <a:t>George Schatz </a:t>
            </a:r>
          </a:p>
          <a:p>
            <a:pPr marL="0" indent="0">
              <a:buNone/>
            </a:pPr>
            <a:r>
              <a:rPr lang="en-US" dirty="0"/>
              <a:t>Editor in Chief </a:t>
            </a:r>
          </a:p>
          <a:p>
            <a:pPr marL="0" indent="0">
              <a:buNone/>
            </a:pPr>
            <a:r>
              <a:rPr lang="en-US" dirty="0"/>
              <a:t>J. Phys. Chem. A/B/C </a:t>
            </a:r>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28</a:t>
            </a:fld>
            <a:endParaRPr lang="en-US" altLang="en-US"/>
          </a:p>
        </p:txBody>
      </p:sp>
    </p:spTree>
    <p:extLst>
      <p:ext uri="{BB962C8B-B14F-4D97-AF65-F5344CB8AC3E}">
        <p14:creationId xmlns:p14="http://schemas.microsoft.com/office/powerpoint/2010/main" val="1297503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29</a:t>
            </a:fld>
            <a:endParaRPr lang="en-US" alt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56" y="0"/>
            <a:ext cx="8778544"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59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u="sng" dirty="0"/>
              <a:t>Research Ethics </a:t>
            </a:r>
          </a:p>
        </p:txBody>
      </p:sp>
      <p:sp>
        <p:nvSpPr>
          <p:cNvPr id="3" name="Content Placeholder 2"/>
          <p:cNvSpPr>
            <a:spLocks noGrp="1"/>
          </p:cNvSpPr>
          <p:nvPr>
            <p:ph idx="1"/>
          </p:nvPr>
        </p:nvSpPr>
        <p:spPr>
          <a:xfrm>
            <a:off x="345141" y="1600200"/>
            <a:ext cx="6096001" cy="5121275"/>
          </a:xfrm>
        </p:spPr>
        <p:txBody>
          <a:bodyPr>
            <a:normAutofit fontScale="70000" lnSpcReduction="20000"/>
          </a:bodyPr>
          <a:lstStyle/>
          <a:p>
            <a:pPr marL="0" indent="0">
              <a:buNone/>
            </a:pPr>
            <a:r>
              <a:rPr lang="en-US" b="1" dirty="0"/>
              <a:t>Part I. Sharing Scientific Knowledge </a:t>
            </a:r>
          </a:p>
          <a:p>
            <a:r>
              <a:rPr lang="en-US" dirty="0"/>
              <a:t>Research publication </a:t>
            </a:r>
          </a:p>
          <a:p>
            <a:r>
              <a:rPr lang="en-US" dirty="0"/>
              <a:t>Authorship and collaborative Research </a:t>
            </a:r>
          </a:p>
          <a:p>
            <a:r>
              <a:rPr lang="en-US" dirty="0"/>
              <a:t>Scientific Misconduct </a:t>
            </a:r>
          </a:p>
          <a:p>
            <a:r>
              <a:rPr lang="en-US" dirty="0"/>
              <a:t>Examples of scientific misconduct in literature </a:t>
            </a:r>
          </a:p>
          <a:p>
            <a:endParaRPr lang="en-US" dirty="0"/>
          </a:p>
          <a:p>
            <a:pPr marL="0" indent="0">
              <a:buNone/>
            </a:pPr>
            <a:r>
              <a:rPr lang="en-US" b="1" dirty="0"/>
              <a:t>Part II Laboratory Practice and Conflict of interest</a:t>
            </a:r>
          </a:p>
          <a:p>
            <a:r>
              <a:rPr lang="en-US" dirty="0"/>
              <a:t>Practices of Image and Data Manipulation </a:t>
            </a:r>
          </a:p>
          <a:p>
            <a:r>
              <a:rPr lang="en-US" dirty="0"/>
              <a:t>Data Ownership &amp; Intellectual Property Guidelines </a:t>
            </a:r>
          </a:p>
          <a:p>
            <a:r>
              <a:rPr lang="en-US" dirty="0"/>
              <a:t>Conflict of Interest &amp; Commitment </a:t>
            </a:r>
          </a:p>
          <a:p>
            <a:r>
              <a:rPr lang="en-US" dirty="0"/>
              <a:t>Government vs. Industry Sponsored Research </a:t>
            </a:r>
          </a:p>
          <a:p>
            <a:r>
              <a:rPr lang="en-US" dirty="0"/>
              <a:t>Sharing data in thesis </a:t>
            </a:r>
          </a:p>
          <a:p>
            <a:r>
              <a:rPr lang="en-US" dirty="0"/>
              <a:t>Who owns research data? </a:t>
            </a:r>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3</a:t>
            </a:fld>
            <a:endParaRPr lang="en-US" altLang="en-US"/>
          </a:p>
        </p:txBody>
      </p:sp>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257925" y="2030681"/>
            <a:ext cx="2505075" cy="3847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492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Double retraction</a:t>
            </a:r>
          </a:p>
        </p:txBody>
      </p:sp>
      <p:sp>
        <p:nvSpPr>
          <p:cNvPr id="3" name="Content Placeholder 2"/>
          <p:cNvSpPr>
            <a:spLocks noGrp="1"/>
          </p:cNvSpPr>
          <p:nvPr>
            <p:ph idx="1"/>
          </p:nvPr>
        </p:nvSpPr>
        <p:spPr/>
        <p:txBody>
          <a:bodyPr>
            <a:normAutofit fontScale="92500" lnSpcReduction="20000"/>
          </a:bodyPr>
          <a:lstStyle/>
          <a:p>
            <a:r>
              <a:rPr lang="en-US" dirty="0"/>
              <a:t>Fluorescence lifetime increase by introduction of F</a:t>
            </a:r>
            <a:r>
              <a:rPr lang="en-US" baseline="30000" dirty="0"/>
              <a:t>-</a:t>
            </a:r>
            <a:r>
              <a:rPr lang="en-US" dirty="0"/>
              <a:t> ions in ytterbium-doped TeO</a:t>
            </a:r>
            <a:r>
              <a:rPr lang="en-US" baseline="-25000" dirty="0"/>
              <a:t>2</a:t>
            </a:r>
            <a:r>
              <a:rPr lang="en-US" dirty="0"/>
              <a:t>-based glasses (2005). </a:t>
            </a:r>
            <a:r>
              <a:rPr lang="en-US" i="1" dirty="0"/>
              <a:t>Journal of Alloys and Compounds</a:t>
            </a:r>
            <a:r>
              <a:rPr lang="en-US" dirty="0"/>
              <a:t>, 393:279-282 </a:t>
            </a:r>
            <a:r>
              <a:rPr lang="en-US" dirty="0" err="1"/>
              <a:t>Guonian</a:t>
            </a:r>
            <a:r>
              <a:rPr lang="en-US" dirty="0"/>
              <a:t> Wang, </a:t>
            </a:r>
            <a:r>
              <a:rPr lang="en-US" dirty="0" err="1"/>
              <a:t>Shixun</a:t>
            </a:r>
            <a:r>
              <a:rPr lang="en-US" dirty="0"/>
              <a:t> Dai, </a:t>
            </a:r>
            <a:r>
              <a:rPr lang="en-US" dirty="0" err="1"/>
              <a:t>Junjie</a:t>
            </a:r>
            <a:r>
              <a:rPr lang="en-US" dirty="0"/>
              <a:t> Zhang, </a:t>
            </a:r>
            <a:r>
              <a:rPr lang="en-US" dirty="0" err="1"/>
              <a:t>Shiqing</a:t>
            </a:r>
            <a:r>
              <a:rPr lang="en-US" dirty="0"/>
              <a:t> Xu and </a:t>
            </a:r>
            <a:r>
              <a:rPr lang="en-US" dirty="0" err="1"/>
              <a:t>Zhonghong</a:t>
            </a:r>
            <a:r>
              <a:rPr lang="en-US" dirty="0"/>
              <a:t> Jiang </a:t>
            </a:r>
          </a:p>
          <a:p>
            <a:endParaRPr lang="en-US" dirty="0"/>
          </a:p>
          <a:p>
            <a:r>
              <a:rPr lang="en-US" dirty="0"/>
              <a:t>Effect of F</a:t>
            </a:r>
            <a:r>
              <a:rPr lang="en-US" baseline="30000" dirty="0"/>
              <a:t>-</a:t>
            </a:r>
            <a:r>
              <a:rPr lang="en-US" dirty="0"/>
              <a:t> ions on spectroscopic properties of Yb</a:t>
            </a:r>
            <a:r>
              <a:rPr lang="en-US" baseline="30000" dirty="0"/>
              <a:t>3+</a:t>
            </a:r>
            <a:r>
              <a:rPr lang="en-US" dirty="0"/>
              <a:t>-doped zinc–</a:t>
            </a:r>
            <a:r>
              <a:rPr lang="en-US" dirty="0" err="1"/>
              <a:t>tellurite</a:t>
            </a:r>
            <a:r>
              <a:rPr lang="en-US" dirty="0"/>
              <a:t> glasses (2005) </a:t>
            </a:r>
            <a:r>
              <a:rPr lang="en-US" i="1" dirty="0"/>
              <a:t>Journal of Physics and Chemistry of Solids</a:t>
            </a:r>
            <a:r>
              <a:rPr lang="en-US" dirty="0"/>
              <a:t>, 66:1107-11  </a:t>
            </a:r>
            <a:r>
              <a:rPr lang="en-US" dirty="0" err="1"/>
              <a:t>Guonian</a:t>
            </a:r>
            <a:r>
              <a:rPr lang="en-US" dirty="0"/>
              <a:t> Wang, </a:t>
            </a:r>
            <a:r>
              <a:rPr lang="en-US" dirty="0" err="1"/>
              <a:t>Junjie</a:t>
            </a:r>
            <a:r>
              <a:rPr lang="en-US" dirty="0"/>
              <a:t> Zhang, </a:t>
            </a:r>
            <a:r>
              <a:rPr lang="en-US" dirty="0" err="1"/>
              <a:t>Shixun</a:t>
            </a:r>
            <a:r>
              <a:rPr lang="en-US" dirty="0"/>
              <a:t> Dai, </a:t>
            </a:r>
            <a:r>
              <a:rPr lang="en-US" dirty="0" err="1"/>
              <a:t>Jianhu</a:t>
            </a:r>
            <a:r>
              <a:rPr lang="en-US" dirty="0"/>
              <a:t> Yang and </a:t>
            </a:r>
            <a:r>
              <a:rPr lang="en-US" dirty="0" err="1"/>
              <a:t>Zhonghong</a:t>
            </a:r>
            <a:r>
              <a:rPr lang="en-US" dirty="0"/>
              <a:t> Jiang </a:t>
            </a:r>
          </a:p>
          <a:p>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30</a:t>
            </a:fld>
            <a:endParaRPr lang="en-US" altLang="en-US"/>
          </a:p>
        </p:txBody>
      </p:sp>
    </p:spTree>
    <p:extLst>
      <p:ext uri="{BB962C8B-B14F-4D97-AF65-F5344CB8AC3E}">
        <p14:creationId xmlns:p14="http://schemas.microsoft.com/office/powerpoint/2010/main" val="1015205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31</a:t>
            </a:fld>
            <a:endParaRPr lang="en-US" alt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061" y="429492"/>
            <a:ext cx="8221216" cy="5541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746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32</a:t>
            </a:fld>
            <a:endParaRPr lang="en-US" alt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74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7691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33</a:t>
            </a:fld>
            <a:endParaRPr lang="en-US" alt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623888"/>
            <a:ext cx="8258175"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3243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B6751-E938-4EB7-8196-759F2E42BD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280936-C40B-4BD8-8E04-3A42156228F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EB8D5CE-3F63-442B-9C4E-FB8B825C6A37}"/>
              </a:ext>
            </a:extLst>
          </p:cNvPr>
          <p:cNvSpPr>
            <a:spLocks noGrp="1"/>
          </p:cNvSpPr>
          <p:nvPr>
            <p:ph type="sldNum" sz="quarter" idx="12"/>
          </p:nvPr>
        </p:nvSpPr>
        <p:spPr/>
        <p:txBody>
          <a:bodyPr/>
          <a:lstStyle/>
          <a:p>
            <a:fld id="{F27CF52B-5D6F-4094-928C-91E65A06703B}" type="slidenum">
              <a:rPr lang="en-US" altLang="en-US" smtClean="0"/>
              <a:pPr/>
              <a:t>34</a:t>
            </a:fld>
            <a:endParaRPr lang="en-US" altLang="en-US"/>
          </a:p>
        </p:txBody>
      </p:sp>
      <p:pic>
        <p:nvPicPr>
          <p:cNvPr id="2050" name="Picture 2" descr="Image result for autism vaccines">
            <a:extLst>
              <a:ext uri="{FF2B5EF4-FFF2-40B4-BE49-F238E27FC236}">
                <a16:creationId xmlns:a16="http://schemas.microsoft.com/office/drawing/2014/main" id="{9DA70F34-76BB-4C13-B4E5-BC4D6D1FA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233"/>
            <a:ext cx="8915399" cy="681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818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35</a:t>
            </a:fld>
            <a:endParaRPr lang="en-US" alt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1"/>
            <a:ext cx="8918660" cy="609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772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36</a:t>
            </a:fld>
            <a:endParaRPr lang="en-US" alt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5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266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37</a:t>
            </a:fld>
            <a:endParaRPr lang="en-US" alt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704850"/>
            <a:ext cx="5686425"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726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8656-B43A-4CAA-A2B3-D87794C6E103}"/>
              </a:ext>
            </a:extLst>
          </p:cNvPr>
          <p:cNvSpPr>
            <a:spLocks noGrp="1"/>
          </p:cNvSpPr>
          <p:nvPr>
            <p:ph type="title"/>
          </p:nvPr>
        </p:nvSpPr>
        <p:spPr/>
        <p:txBody>
          <a:bodyPr/>
          <a:lstStyle/>
          <a:p>
            <a:r>
              <a:rPr lang="en-US" dirty="0"/>
              <a:t>Skin graft</a:t>
            </a:r>
          </a:p>
        </p:txBody>
      </p:sp>
      <p:sp>
        <p:nvSpPr>
          <p:cNvPr id="3" name="Content Placeholder 2">
            <a:extLst>
              <a:ext uri="{FF2B5EF4-FFF2-40B4-BE49-F238E27FC236}">
                <a16:creationId xmlns:a16="http://schemas.microsoft.com/office/drawing/2014/main" id="{6B37A209-4616-4857-8689-D53987A25BA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5DCF12D-CF2C-4E60-A64D-22488F9515D3}"/>
              </a:ext>
            </a:extLst>
          </p:cNvPr>
          <p:cNvSpPr>
            <a:spLocks noGrp="1"/>
          </p:cNvSpPr>
          <p:nvPr>
            <p:ph type="sldNum" sz="quarter" idx="12"/>
          </p:nvPr>
        </p:nvSpPr>
        <p:spPr/>
        <p:txBody>
          <a:bodyPr/>
          <a:lstStyle/>
          <a:p>
            <a:fld id="{F27CF52B-5D6F-4094-928C-91E65A06703B}" type="slidenum">
              <a:rPr lang="en-US" altLang="en-US" smtClean="0"/>
              <a:pPr/>
              <a:t>38</a:t>
            </a:fld>
            <a:endParaRPr lang="en-US" altLang="en-US"/>
          </a:p>
        </p:txBody>
      </p:sp>
      <p:pic>
        <p:nvPicPr>
          <p:cNvPr id="4098" name="Picture 2" descr="Image result for mouse skin graft">
            <a:extLst>
              <a:ext uri="{FF2B5EF4-FFF2-40B4-BE49-F238E27FC236}">
                <a16:creationId xmlns:a16="http://schemas.microsoft.com/office/drawing/2014/main" id="{65CC83FE-BF16-4FB1-87D2-9E69576A3C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2338388"/>
            <a:ext cx="3857625"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394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39</a:t>
            </a:fld>
            <a:endParaRPr lang="en-US" alt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460"/>
            <a:ext cx="9067800" cy="6529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218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Scientific Knowledge </a:t>
            </a:r>
          </a:p>
        </p:txBody>
      </p:sp>
      <p:sp>
        <p:nvSpPr>
          <p:cNvPr id="3" name="Content Placeholder 2"/>
          <p:cNvSpPr>
            <a:spLocks noGrp="1"/>
          </p:cNvSpPr>
          <p:nvPr>
            <p:ph idx="1"/>
          </p:nvPr>
        </p:nvSpPr>
        <p:spPr/>
        <p:txBody>
          <a:bodyPr>
            <a:normAutofit fontScale="92500" lnSpcReduction="10000"/>
          </a:bodyPr>
          <a:lstStyle/>
          <a:p>
            <a:r>
              <a:rPr lang="en-US" dirty="0"/>
              <a:t>The object of research is to extend human knowledge beyond what is already known. </a:t>
            </a:r>
          </a:p>
          <a:p>
            <a:endParaRPr lang="en-US" dirty="0"/>
          </a:p>
          <a:p>
            <a:r>
              <a:rPr lang="en-US" dirty="0"/>
              <a:t>But an individual’s knowledge enters the domain of science only after it is presented to others in such a fashion that they can independently judge its validity </a:t>
            </a:r>
          </a:p>
          <a:p>
            <a:pPr marL="0" indent="0">
              <a:buNone/>
            </a:pPr>
            <a:endParaRPr lang="en-US" dirty="0"/>
          </a:p>
          <a:p>
            <a:pPr marL="0" indent="0">
              <a:buNone/>
            </a:pPr>
            <a:r>
              <a:rPr lang="en-US" dirty="0"/>
              <a:t>			(NAP, “On Being a Scientist” 1995)</a:t>
            </a:r>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4</a:t>
            </a:fld>
            <a:endParaRPr lang="en-US" altLang="en-US"/>
          </a:p>
        </p:txBody>
      </p:sp>
    </p:spTree>
    <p:extLst>
      <p:ext uri="{BB962C8B-B14F-4D97-AF65-F5344CB8AC3E}">
        <p14:creationId xmlns:p14="http://schemas.microsoft.com/office/powerpoint/2010/main" val="2393280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40</a:t>
            </a:fld>
            <a:endParaRPr lang="en-US" alt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8147"/>
            <a:ext cx="8915400" cy="5821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150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41</a:t>
            </a:fld>
            <a:endParaRPr lang="en-US" alt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015"/>
            <a:ext cx="8991600" cy="6484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443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42</a:t>
            </a:fld>
            <a:endParaRPr lang="en-US" alt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9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9601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Or simply google a nice sentence…</a:t>
            </a:r>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43</a:t>
            </a:fld>
            <a:endParaRPr lang="en-US" altLang="en-US"/>
          </a:p>
        </p:txBody>
      </p:sp>
    </p:spTree>
    <p:extLst>
      <p:ext uri="{BB962C8B-B14F-4D97-AF65-F5344CB8AC3E}">
        <p14:creationId xmlns:p14="http://schemas.microsoft.com/office/powerpoint/2010/main" val="3067570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44</a:t>
            </a:fld>
            <a:endParaRPr lang="en-US" alt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0998"/>
            <a:ext cx="8839200" cy="5611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897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45</a:t>
            </a:fld>
            <a:endParaRPr lang="en-US" alt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009650"/>
            <a:ext cx="847725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9146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46</a:t>
            </a:fld>
            <a:endParaRPr lang="en-US" alt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5109"/>
            <a:ext cx="8763000" cy="6650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386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47</a:t>
            </a:fld>
            <a:endParaRPr lang="en-US" alt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14289"/>
            <a:ext cx="8839200" cy="5405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4100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48</a:t>
            </a:fld>
            <a:endParaRPr lang="en-US" alt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8882"/>
            <a:ext cx="9067800" cy="3807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814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u="sng"/>
              <a:t>Sharing Scientific Knowledge </a:t>
            </a:r>
            <a:endParaRPr lang="en-US" u="sng" dirty="0"/>
          </a:p>
        </p:txBody>
      </p:sp>
      <p:sp>
        <p:nvSpPr>
          <p:cNvPr id="3" name="Content Placeholder 2"/>
          <p:cNvSpPr>
            <a:spLocks noGrp="1"/>
          </p:cNvSpPr>
          <p:nvPr>
            <p:ph idx="1"/>
          </p:nvPr>
        </p:nvSpPr>
        <p:spPr>
          <a:xfrm>
            <a:off x="457200" y="1600200"/>
            <a:ext cx="8229600" cy="4525963"/>
          </a:xfrm>
        </p:spPr>
        <p:txBody>
          <a:bodyPr>
            <a:normAutofit fontScale="77500" lnSpcReduction="20000"/>
          </a:bodyPr>
          <a:lstStyle/>
          <a:p>
            <a:pPr marL="0" indent="0">
              <a:buNone/>
            </a:pPr>
            <a:r>
              <a:rPr lang="en-US"/>
              <a:t>“Science is a shared knowledge based on a common understanding of some aspect of the physical or social world” (NAP, “On Being a Scientist” 1995) </a:t>
            </a:r>
          </a:p>
          <a:p>
            <a:endParaRPr lang="en-US"/>
          </a:p>
          <a:p>
            <a:pPr marL="0" indent="0">
              <a:buNone/>
            </a:pPr>
            <a:r>
              <a:rPr lang="en-US" b="1"/>
              <a:t>Presentations </a:t>
            </a:r>
          </a:p>
          <a:p>
            <a:r>
              <a:rPr lang="en-US"/>
              <a:t>Social conventions play an important role in establishing  the reliability of scientific knowledge </a:t>
            </a:r>
          </a:p>
          <a:p>
            <a:endParaRPr lang="en-US"/>
          </a:p>
          <a:p>
            <a:pPr marL="0" indent="0">
              <a:buNone/>
            </a:pPr>
            <a:r>
              <a:rPr lang="en-US" b="1"/>
              <a:t>Publications in peer reviewed journals </a:t>
            </a:r>
          </a:p>
          <a:p>
            <a:r>
              <a:rPr lang="en-US"/>
              <a:t>Research results are privileged until they are published </a:t>
            </a:r>
          </a:p>
          <a:p>
            <a:endParaRPr lang="en-US"/>
          </a:p>
          <a:p>
            <a:pPr marL="0" indent="0">
              <a:buNone/>
            </a:pPr>
            <a:r>
              <a:rPr lang="en-US" b="1"/>
              <a:t>Thesis </a:t>
            </a:r>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F27CF52B-5D6F-4094-928C-91E65A06703B}" type="slidenum">
              <a:rPr lang="en-US" altLang="en-US" smtClean="0"/>
              <a:pPr/>
              <a:t>5</a:t>
            </a:fld>
            <a:endParaRPr lang="en-US" altLang="en-US"/>
          </a:p>
        </p:txBody>
      </p:sp>
    </p:spTree>
    <p:extLst>
      <p:ext uri="{BB962C8B-B14F-4D97-AF65-F5344CB8AC3E}">
        <p14:creationId xmlns:p14="http://schemas.microsoft.com/office/powerpoint/2010/main" val="365586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Why Publish? </a:t>
            </a:r>
          </a:p>
        </p:txBody>
      </p:sp>
      <p:sp>
        <p:nvSpPr>
          <p:cNvPr id="3" name="Content Placeholder 2"/>
          <p:cNvSpPr>
            <a:spLocks noGrp="1"/>
          </p:cNvSpPr>
          <p:nvPr>
            <p:ph idx="1"/>
          </p:nvPr>
        </p:nvSpPr>
        <p:spPr/>
        <p:txBody>
          <a:bodyPr>
            <a:normAutofit lnSpcReduction="10000"/>
          </a:bodyPr>
          <a:lstStyle/>
          <a:p>
            <a:r>
              <a:rPr lang="en-US" dirty="0"/>
              <a:t>“A paper is an organized description of hypotheses, data and conclusions, intended to instruct the reader. If your research does not generate papers, it might just as well not have been done” (G. </a:t>
            </a:r>
            <a:r>
              <a:rPr lang="en-US" dirty="0" err="1"/>
              <a:t>Whitesides</a:t>
            </a:r>
            <a:r>
              <a:rPr lang="en-US" dirty="0"/>
              <a:t>, Adv. Mater., 2004, 16, 1375) </a:t>
            </a:r>
          </a:p>
          <a:p>
            <a:endParaRPr lang="en-US" dirty="0"/>
          </a:p>
          <a:p>
            <a:r>
              <a:rPr lang="en-US" dirty="0"/>
              <a:t>“If it wasn’t published, it wasn’t done” (Michael Levitt, Chemistry Nobel prize 2013)</a:t>
            </a:r>
          </a:p>
          <a:p>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6</a:t>
            </a:fld>
            <a:endParaRPr lang="en-US" altLang="en-US"/>
          </a:p>
        </p:txBody>
      </p:sp>
    </p:spTree>
    <p:extLst>
      <p:ext uri="{BB962C8B-B14F-4D97-AF65-F5344CB8AC3E}">
        <p14:creationId xmlns:p14="http://schemas.microsoft.com/office/powerpoint/2010/main" val="1013413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7</a:t>
            </a:fld>
            <a:endParaRPr lang="en-US" altLang="en-US"/>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76200"/>
            <a:ext cx="8763000" cy="676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9865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Authorship</a:t>
            </a:r>
          </a:p>
        </p:txBody>
      </p:sp>
      <p:sp>
        <p:nvSpPr>
          <p:cNvPr id="3" name="Content Placeholder 2"/>
          <p:cNvSpPr>
            <a:spLocks noGrp="1"/>
          </p:cNvSpPr>
          <p:nvPr>
            <p:ph idx="1"/>
          </p:nvPr>
        </p:nvSpPr>
        <p:spPr>
          <a:xfrm>
            <a:off x="0" y="1371600"/>
            <a:ext cx="5562600" cy="5410200"/>
          </a:xfrm>
        </p:spPr>
        <p:txBody>
          <a:bodyPr>
            <a:normAutofit fontScale="70000" lnSpcReduction="20000"/>
          </a:bodyPr>
          <a:lstStyle/>
          <a:p>
            <a:r>
              <a:rPr lang="en-US" dirty="0"/>
              <a:t>The list of authors establishes </a:t>
            </a:r>
            <a:r>
              <a:rPr lang="en-US" u="sng" dirty="0"/>
              <a:t>accountability</a:t>
            </a:r>
            <a:r>
              <a:rPr lang="en-US" dirty="0"/>
              <a:t> as well as </a:t>
            </a:r>
            <a:r>
              <a:rPr lang="en-US" u="sng" dirty="0"/>
              <a:t>credit</a:t>
            </a:r>
            <a:r>
              <a:rPr lang="en-US" dirty="0"/>
              <a:t>. </a:t>
            </a:r>
          </a:p>
          <a:p>
            <a:r>
              <a:rPr lang="en-US" dirty="0"/>
              <a:t>Policies at most scientific journals state that a person should be listed as the author of a paper only if that person made a direct and substantial intellectual contribution to the design of the research, the interpretation of the data, or the drafting of the paper. </a:t>
            </a:r>
          </a:p>
          <a:p>
            <a:r>
              <a:rPr lang="en-US" dirty="0"/>
              <a:t>The acknowledgments section can be used to thank those who indirectly contributed to the work. </a:t>
            </a:r>
          </a:p>
          <a:p>
            <a:r>
              <a:rPr lang="en-US" dirty="0"/>
              <a:t>Including “honorary,” “guest,” or “gift” authors dilutes the credit due the people who actually did the work, inflates the credentials of the added authors, and makes the proper attribution of credit more difficult.</a:t>
            </a:r>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8</a:t>
            </a:fld>
            <a:endParaRPr lang="en-US"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371600"/>
            <a:ext cx="329565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7315200" y="1393370"/>
            <a:ext cx="1752600" cy="1273630"/>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Great manuscript! But the lab chief always gets listed as first author</a:t>
            </a:r>
          </a:p>
        </p:txBody>
      </p:sp>
    </p:spTree>
    <p:extLst>
      <p:ext uri="{BB962C8B-B14F-4D97-AF65-F5344CB8AC3E}">
        <p14:creationId xmlns:p14="http://schemas.microsoft.com/office/powerpoint/2010/main" val="1428149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Author Responsibilities </a:t>
            </a:r>
          </a:p>
        </p:txBody>
      </p:sp>
      <p:sp>
        <p:nvSpPr>
          <p:cNvPr id="3" name="Content Placeholder 2"/>
          <p:cNvSpPr>
            <a:spLocks noGrp="1"/>
          </p:cNvSpPr>
          <p:nvPr>
            <p:ph idx="1"/>
          </p:nvPr>
        </p:nvSpPr>
        <p:spPr/>
        <p:txBody>
          <a:bodyPr>
            <a:normAutofit fontScale="77500" lnSpcReduction="20000"/>
          </a:bodyPr>
          <a:lstStyle/>
          <a:p>
            <a:r>
              <a:rPr lang="en-US" dirty="0"/>
              <a:t>Preparation and Submission of Manuscripts: </a:t>
            </a:r>
          </a:p>
          <a:p>
            <a:endParaRPr lang="en-US" dirty="0"/>
          </a:p>
          <a:p>
            <a:pPr marL="0" indent="0">
              <a:buNone/>
            </a:pPr>
            <a:r>
              <a:rPr lang="en-US" dirty="0"/>
              <a:t>Follow General Rules: </a:t>
            </a:r>
          </a:p>
          <a:p>
            <a:r>
              <a:rPr lang="en-US" dirty="0"/>
              <a:t>Ensure work is new and original research </a:t>
            </a:r>
          </a:p>
          <a:p>
            <a:r>
              <a:rPr lang="en-US" dirty="0"/>
              <a:t>All authors are aware of submission and agree with content and support submission </a:t>
            </a:r>
          </a:p>
          <a:p>
            <a:r>
              <a:rPr lang="en-US" dirty="0"/>
              <a:t>Agree that the manuscript can be examined by anonymous reviewers. </a:t>
            </a:r>
          </a:p>
          <a:p>
            <a:r>
              <a:rPr lang="en-US" dirty="0"/>
              <a:t>Provide copies of related work submitted or published elsewhere.</a:t>
            </a:r>
          </a:p>
          <a:p>
            <a:r>
              <a:rPr lang="en-US" dirty="0"/>
              <a:t>Obtain copyright permission if figures/tables need to be reproduced. Include proper affiliation</a:t>
            </a:r>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9</a:t>
            </a:fld>
            <a:endParaRPr lang="en-US" altLang="en-US"/>
          </a:p>
        </p:txBody>
      </p:sp>
    </p:spTree>
    <p:extLst>
      <p:ext uri="{BB962C8B-B14F-4D97-AF65-F5344CB8AC3E}">
        <p14:creationId xmlns:p14="http://schemas.microsoft.com/office/powerpoint/2010/main" val="280948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8</Pages>
  <Words>2014</Words>
  <Application>Microsoft Office PowerPoint</Application>
  <PresentationFormat>Letter Paper (8.5x11 in)</PresentationFormat>
  <Paragraphs>214</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Times New Roman</vt:lpstr>
      <vt:lpstr>Office Theme</vt:lpstr>
      <vt:lpstr>Scientific writing (81-933) Lecture 10: Ethics</vt:lpstr>
      <vt:lpstr>Where do grad students learn ethics? </vt:lpstr>
      <vt:lpstr>Research Ethics </vt:lpstr>
      <vt:lpstr>Scientific Knowledge </vt:lpstr>
      <vt:lpstr>Sharing Scientific Knowledge </vt:lpstr>
      <vt:lpstr>Why Publish? </vt:lpstr>
      <vt:lpstr>PowerPoint Presentation</vt:lpstr>
      <vt:lpstr>Authorship</vt:lpstr>
      <vt:lpstr>Author Responsibilities </vt:lpstr>
      <vt:lpstr>What is publishable…</vt:lpstr>
      <vt:lpstr>What is not acceptable… </vt:lpstr>
      <vt:lpstr>Research Misconduct </vt:lpstr>
      <vt:lpstr>Definitions: </vt:lpstr>
      <vt:lpstr>ACS Publication Policy </vt:lpstr>
      <vt:lpstr>A tale of two citations </vt:lpstr>
      <vt:lpstr>PowerPoint Presentation</vt:lpstr>
      <vt:lpstr>Other Types of Ethical Violations </vt:lpstr>
      <vt:lpstr>Data Manipulation </vt:lpstr>
      <vt:lpstr>PowerPoint Presentation</vt:lpstr>
      <vt:lpstr>PowerPoint Presentation</vt:lpstr>
      <vt:lpstr>PowerPoint Presentation</vt:lpstr>
      <vt:lpstr>PowerPoint Presentation</vt:lpstr>
      <vt:lpstr>PowerPoint Presentation</vt:lpstr>
      <vt:lpstr>Recent cases</vt:lpstr>
      <vt:lpstr>PowerPoint Presentation</vt:lpstr>
      <vt:lpstr>PowerPoint Presentation</vt:lpstr>
      <vt:lpstr>How Journals Detect and Handle Problem Papers </vt:lpstr>
      <vt:lpstr>A recent retraction ….</vt:lpstr>
      <vt:lpstr>PowerPoint Presentation</vt:lpstr>
      <vt:lpstr>Double retraction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Skin graft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Writing 10</dc:title>
  <dc:creator>Avraham Samson</dc:creator>
  <cp:lastModifiedBy>Avraham Samson</cp:lastModifiedBy>
  <cp:revision>520</cp:revision>
  <cp:lastPrinted>1996-05-17T17:09:10Z</cp:lastPrinted>
  <dcterms:created xsi:type="dcterms:W3CDTF">1996-05-17T12:08:30Z</dcterms:created>
  <dcterms:modified xsi:type="dcterms:W3CDTF">2019-01-07T08:04:52Z</dcterms:modified>
</cp:coreProperties>
</file>