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1" r:id="rId1"/>
  </p:sldMasterIdLst>
  <p:notesMasterIdLst>
    <p:notesMasterId r:id="rId42"/>
  </p:notesMasterIdLst>
  <p:handoutMasterIdLst>
    <p:handoutMasterId r:id="rId43"/>
  </p:handoutMasterIdLst>
  <p:sldIdLst>
    <p:sldId id="582" r:id="rId2"/>
    <p:sldId id="623" r:id="rId3"/>
    <p:sldId id="584" r:id="rId4"/>
    <p:sldId id="585" r:id="rId5"/>
    <p:sldId id="586" r:id="rId6"/>
    <p:sldId id="627" r:id="rId7"/>
    <p:sldId id="587" r:id="rId8"/>
    <p:sldId id="588" r:id="rId9"/>
    <p:sldId id="589" r:id="rId10"/>
    <p:sldId id="590" r:id="rId11"/>
    <p:sldId id="591" r:id="rId12"/>
    <p:sldId id="592" r:id="rId13"/>
    <p:sldId id="593" r:id="rId14"/>
    <p:sldId id="594" r:id="rId15"/>
    <p:sldId id="595" r:id="rId16"/>
    <p:sldId id="596" r:id="rId17"/>
    <p:sldId id="597" r:id="rId18"/>
    <p:sldId id="598" r:id="rId19"/>
    <p:sldId id="599" r:id="rId20"/>
    <p:sldId id="625" r:id="rId21"/>
    <p:sldId id="600" r:id="rId22"/>
    <p:sldId id="601" r:id="rId23"/>
    <p:sldId id="602" r:id="rId24"/>
    <p:sldId id="603" r:id="rId25"/>
    <p:sldId id="604" r:id="rId26"/>
    <p:sldId id="605" r:id="rId27"/>
    <p:sldId id="606" r:id="rId28"/>
    <p:sldId id="608" r:id="rId29"/>
    <p:sldId id="609" r:id="rId30"/>
    <p:sldId id="610" r:id="rId31"/>
    <p:sldId id="611" r:id="rId32"/>
    <p:sldId id="612" r:id="rId33"/>
    <p:sldId id="613" r:id="rId34"/>
    <p:sldId id="614" r:id="rId35"/>
    <p:sldId id="615" r:id="rId36"/>
    <p:sldId id="616" r:id="rId37"/>
    <p:sldId id="617" r:id="rId38"/>
    <p:sldId id="618" r:id="rId39"/>
    <p:sldId id="619" r:id="rId40"/>
    <p:sldId id="624" r:id="rId41"/>
  </p:sldIdLst>
  <p:sldSz cx="9144000" cy="6858000" type="letter"/>
  <p:notesSz cx="6858000" cy="9144000"/>
  <p:defaultTextStyle>
    <a:defPPr>
      <a:defRPr lang="en-US"/>
    </a:defPPr>
    <a:lvl1pPr algn="l" rtl="0" fontAlgn="base">
      <a:spcBef>
        <a:spcPct val="0"/>
      </a:spcBef>
      <a:spcAft>
        <a:spcPct val="0"/>
      </a:spcAft>
      <a:defRPr sz="2400" kern="1200">
        <a:solidFill>
          <a:schemeClr val="tx1"/>
        </a:solidFill>
        <a:latin typeface="Times New Roman" pitchFamily="18" charset="0"/>
        <a:ea typeface="+mn-ea"/>
        <a:cs typeface="+mn-cs"/>
      </a:defRPr>
    </a:lvl1pPr>
    <a:lvl2pPr marL="457200" algn="l" rtl="0" fontAlgn="base">
      <a:spcBef>
        <a:spcPct val="0"/>
      </a:spcBef>
      <a:spcAft>
        <a:spcPct val="0"/>
      </a:spcAft>
      <a:defRPr sz="2400" kern="1200">
        <a:solidFill>
          <a:schemeClr val="tx1"/>
        </a:solidFill>
        <a:latin typeface="Times New Roman" pitchFamily="18" charset="0"/>
        <a:ea typeface="+mn-ea"/>
        <a:cs typeface="+mn-cs"/>
      </a:defRPr>
    </a:lvl2pPr>
    <a:lvl3pPr marL="914400" algn="l" rtl="0" fontAlgn="base">
      <a:spcBef>
        <a:spcPct val="0"/>
      </a:spcBef>
      <a:spcAft>
        <a:spcPct val="0"/>
      </a:spcAft>
      <a:defRPr sz="2400" kern="1200">
        <a:solidFill>
          <a:schemeClr val="tx1"/>
        </a:solidFill>
        <a:latin typeface="Times New Roman" pitchFamily="18" charset="0"/>
        <a:ea typeface="+mn-ea"/>
        <a:cs typeface="+mn-cs"/>
      </a:defRPr>
    </a:lvl3pPr>
    <a:lvl4pPr marL="1371600" algn="l" rtl="0" fontAlgn="base">
      <a:spcBef>
        <a:spcPct val="0"/>
      </a:spcBef>
      <a:spcAft>
        <a:spcPct val="0"/>
      </a:spcAft>
      <a:defRPr sz="2400" kern="1200">
        <a:solidFill>
          <a:schemeClr val="tx1"/>
        </a:solidFill>
        <a:latin typeface="Times New Roman" pitchFamily="18" charset="0"/>
        <a:ea typeface="+mn-ea"/>
        <a:cs typeface="+mn-cs"/>
      </a:defRPr>
    </a:lvl4pPr>
    <a:lvl5pPr marL="1828800" algn="l"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FFFFCC"/>
    <a:srgbClr val="FF3300"/>
    <a:srgbClr val="FFCC66"/>
    <a:srgbClr val="E76B17"/>
    <a:srgbClr val="D65E2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4699" autoAdjust="0"/>
    <p:restoredTop sz="90929"/>
  </p:normalViewPr>
  <p:slideViewPr>
    <p:cSldViewPr showGuides="1">
      <p:cViewPr>
        <p:scale>
          <a:sx n="80" d="100"/>
          <a:sy n="80" d="100"/>
        </p:scale>
        <p:origin x="-2430" y="-804"/>
      </p:cViewPr>
      <p:guideLst>
        <p:guide orient="horz" pos="1440"/>
        <p:guide pos="288"/>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50" d="100"/>
        <a:sy n="50" d="100"/>
      </p:scale>
      <p:origin x="0" y="3594"/>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notesMaster" Target="notesMasters/notesMaster1.xml"/><Relationship Id="rId47"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ChangeArrowheads="1"/>
          </p:cNvSpPr>
          <p:nvPr/>
        </p:nvSpPr>
        <p:spPr bwMode="auto">
          <a:xfrm>
            <a:off x="3051175" y="8710613"/>
            <a:ext cx="757238" cy="254000"/>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87313" tIns="44450" rIns="87313" bIns="44450">
            <a:spAutoFit/>
          </a:bodyPr>
          <a:lstStyle>
            <a:lvl1pPr defTabSz="868363">
              <a:defRPr sz="2400">
                <a:solidFill>
                  <a:schemeClr val="tx1"/>
                </a:solidFill>
                <a:latin typeface="Times New Roman" pitchFamily="18" charset="0"/>
              </a:defRPr>
            </a:lvl1pPr>
            <a:lvl2pPr marL="434975" defTabSz="868363">
              <a:defRPr sz="2400">
                <a:solidFill>
                  <a:schemeClr val="tx1"/>
                </a:solidFill>
                <a:latin typeface="Times New Roman" pitchFamily="18" charset="0"/>
              </a:defRPr>
            </a:lvl2pPr>
            <a:lvl3pPr marL="868363" defTabSz="868363">
              <a:defRPr sz="2400">
                <a:solidFill>
                  <a:schemeClr val="tx1"/>
                </a:solidFill>
                <a:latin typeface="Times New Roman" pitchFamily="18" charset="0"/>
              </a:defRPr>
            </a:lvl3pPr>
            <a:lvl4pPr marL="1303338" defTabSz="868363">
              <a:defRPr sz="2400">
                <a:solidFill>
                  <a:schemeClr val="tx1"/>
                </a:solidFill>
                <a:latin typeface="Times New Roman" pitchFamily="18" charset="0"/>
              </a:defRPr>
            </a:lvl4pPr>
            <a:lvl5pPr marL="1736725" defTabSz="868363">
              <a:defRPr sz="2400">
                <a:solidFill>
                  <a:schemeClr val="tx1"/>
                </a:solidFill>
                <a:latin typeface="Times New Roman" pitchFamily="18" charset="0"/>
              </a:defRPr>
            </a:lvl5pPr>
            <a:lvl6pPr marL="2193925" defTabSz="868363" fontAlgn="base">
              <a:spcBef>
                <a:spcPct val="0"/>
              </a:spcBef>
              <a:spcAft>
                <a:spcPct val="0"/>
              </a:spcAft>
              <a:defRPr sz="2400">
                <a:solidFill>
                  <a:schemeClr val="tx1"/>
                </a:solidFill>
                <a:latin typeface="Times New Roman" pitchFamily="18" charset="0"/>
              </a:defRPr>
            </a:lvl6pPr>
            <a:lvl7pPr marL="2651125" defTabSz="868363" fontAlgn="base">
              <a:spcBef>
                <a:spcPct val="0"/>
              </a:spcBef>
              <a:spcAft>
                <a:spcPct val="0"/>
              </a:spcAft>
              <a:defRPr sz="2400">
                <a:solidFill>
                  <a:schemeClr val="tx1"/>
                </a:solidFill>
                <a:latin typeface="Times New Roman" pitchFamily="18" charset="0"/>
              </a:defRPr>
            </a:lvl7pPr>
            <a:lvl8pPr marL="3108325" defTabSz="868363" fontAlgn="base">
              <a:spcBef>
                <a:spcPct val="0"/>
              </a:spcBef>
              <a:spcAft>
                <a:spcPct val="0"/>
              </a:spcAft>
              <a:defRPr sz="2400">
                <a:solidFill>
                  <a:schemeClr val="tx1"/>
                </a:solidFill>
                <a:latin typeface="Times New Roman" pitchFamily="18" charset="0"/>
              </a:defRPr>
            </a:lvl8pPr>
            <a:lvl9pPr marL="3565525" defTabSz="868363" fontAlgn="base">
              <a:spcBef>
                <a:spcPct val="0"/>
              </a:spcBef>
              <a:spcAft>
                <a:spcPct val="0"/>
              </a:spcAft>
              <a:defRPr sz="2400">
                <a:solidFill>
                  <a:schemeClr val="tx1"/>
                </a:solidFill>
                <a:latin typeface="Times New Roman" pitchFamily="18" charset="0"/>
              </a:defRPr>
            </a:lvl9pPr>
          </a:lstStyle>
          <a:p>
            <a:pPr algn="ctr" eaLnBrk="0" hangingPunct="0">
              <a:lnSpc>
                <a:spcPct val="90000"/>
              </a:lnSpc>
            </a:pPr>
            <a:r>
              <a:rPr lang="en-US" altLang="en-US" sz="1200">
                <a:latin typeface="Arial" charset="0"/>
              </a:rPr>
              <a:t>Page </a:t>
            </a:r>
            <a:fld id="{57DBA79D-DA97-4D4C-AE9D-476617ABFEBD}" type="slidenum">
              <a:rPr lang="en-US" altLang="en-US" sz="1200">
                <a:latin typeface="Arial" charset="0"/>
              </a:rPr>
              <a:pPr algn="ctr" eaLnBrk="0" hangingPunct="0">
                <a:lnSpc>
                  <a:spcPct val="90000"/>
                </a:lnSpc>
              </a:pPr>
              <a:t>‹#›</a:t>
            </a:fld>
            <a:endParaRPr lang="en-US" altLang="en-US" sz="1200">
              <a:latin typeface="Arial" charset="0"/>
            </a:endParaRPr>
          </a:p>
        </p:txBody>
      </p:sp>
    </p:spTree>
    <p:extLst>
      <p:ext uri="{BB962C8B-B14F-4D97-AF65-F5344CB8AC3E}">
        <p14:creationId xmlns:p14="http://schemas.microsoft.com/office/powerpoint/2010/main" val="2566563244"/>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ChangeArrowheads="1"/>
          </p:cNvSpPr>
          <p:nvPr/>
        </p:nvSpPr>
        <p:spPr bwMode="auto">
          <a:xfrm>
            <a:off x="3051175" y="8710613"/>
            <a:ext cx="757238" cy="254000"/>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87313" tIns="44450" rIns="87313" bIns="44450">
            <a:spAutoFit/>
          </a:bodyPr>
          <a:lstStyle>
            <a:lvl1pPr defTabSz="868363">
              <a:defRPr sz="2400">
                <a:solidFill>
                  <a:schemeClr val="tx1"/>
                </a:solidFill>
                <a:latin typeface="Times New Roman" pitchFamily="18" charset="0"/>
              </a:defRPr>
            </a:lvl1pPr>
            <a:lvl2pPr marL="434975" defTabSz="868363">
              <a:defRPr sz="2400">
                <a:solidFill>
                  <a:schemeClr val="tx1"/>
                </a:solidFill>
                <a:latin typeface="Times New Roman" pitchFamily="18" charset="0"/>
              </a:defRPr>
            </a:lvl2pPr>
            <a:lvl3pPr marL="868363" defTabSz="868363">
              <a:defRPr sz="2400">
                <a:solidFill>
                  <a:schemeClr val="tx1"/>
                </a:solidFill>
                <a:latin typeface="Times New Roman" pitchFamily="18" charset="0"/>
              </a:defRPr>
            </a:lvl3pPr>
            <a:lvl4pPr marL="1303338" defTabSz="868363">
              <a:defRPr sz="2400">
                <a:solidFill>
                  <a:schemeClr val="tx1"/>
                </a:solidFill>
                <a:latin typeface="Times New Roman" pitchFamily="18" charset="0"/>
              </a:defRPr>
            </a:lvl4pPr>
            <a:lvl5pPr marL="1736725" defTabSz="868363">
              <a:defRPr sz="2400">
                <a:solidFill>
                  <a:schemeClr val="tx1"/>
                </a:solidFill>
                <a:latin typeface="Times New Roman" pitchFamily="18" charset="0"/>
              </a:defRPr>
            </a:lvl5pPr>
            <a:lvl6pPr marL="2193925" defTabSz="868363" fontAlgn="base">
              <a:spcBef>
                <a:spcPct val="0"/>
              </a:spcBef>
              <a:spcAft>
                <a:spcPct val="0"/>
              </a:spcAft>
              <a:defRPr sz="2400">
                <a:solidFill>
                  <a:schemeClr val="tx1"/>
                </a:solidFill>
                <a:latin typeface="Times New Roman" pitchFamily="18" charset="0"/>
              </a:defRPr>
            </a:lvl6pPr>
            <a:lvl7pPr marL="2651125" defTabSz="868363" fontAlgn="base">
              <a:spcBef>
                <a:spcPct val="0"/>
              </a:spcBef>
              <a:spcAft>
                <a:spcPct val="0"/>
              </a:spcAft>
              <a:defRPr sz="2400">
                <a:solidFill>
                  <a:schemeClr val="tx1"/>
                </a:solidFill>
                <a:latin typeface="Times New Roman" pitchFamily="18" charset="0"/>
              </a:defRPr>
            </a:lvl7pPr>
            <a:lvl8pPr marL="3108325" defTabSz="868363" fontAlgn="base">
              <a:spcBef>
                <a:spcPct val="0"/>
              </a:spcBef>
              <a:spcAft>
                <a:spcPct val="0"/>
              </a:spcAft>
              <a:defRPr sz="2400">
                <a:solidFill>
                  <a:schemeClr val="tx1"/>
                </a:solidFill>
                <a:latin typeface="Times New Roman" pitchFamily="18" charset="0"/>
              </a:defRPr>
            </a:lvl8pPr>
            <a:lvl9pPr marL="3565525" defTabSz="868363" fontAlgn="base">
              <a:spcBef>
                <a:spcPct val="0"/>
              </a:spcBef>
              <a:spcAft>
                <a:spcPct val="0"/>
              </a:spcAft>
              <a:defRPr sz="2400">
                <a:solidFill>
                  <a:schemeClr val="tx1"/>
                </a:solidFill>
                <a:latin typeface="Times New Roman" pitchFamily="18" charset="0"/>
              </a:defRPr>
            </a:lvl9pPr>
          </a:lstStyle>
          <a:p>
            <a:pPr algn="ctr" eaLnBrk="0" hangingPunct="0">
              <a:lnSpc>
                <a:spcPct val="90000"/>
              </a:lnSpc>
            </a:pPr>
            <a:r>
              <a:rPr lang="en-US" altLang="en-US" sz="1200">
                <a:latin typeface="Arial" charset="0"/>
              </a:rPr>
              <a:t>Page </a:t>
            </a:r>
            <a:fld id="{20A6B240-94C8-4830-9844-CDE03022FA1B}" type="slidenum">
              <a:rPr lang="en-US" altLang="en-US" sz="1200">
                <a:latin typeface="Arial" charset="0"/>
              </a:rPr>
              <a:pPr algn="ctr" eaLnBrk="0" hangingPunct="0">
                <a:lnSpc>
                  <a:spcPct val="90000"/>
                </a:lnSpc>
              </a:pPr>
              <a:t>‹#›</a:t>
            </a:fld>
            <a:endParaRPr lang="en-US" altLang="en-US" sz="1200">
              <a:latin typeface="Arial" charset="0"/>
            </a:endParaRPr>
          </a:p>
        </p:txBody>
      </p:sp>
      <p:sp>
        <p:nvSpPr>
          <p:cNvPr id="2051" name="Rectangle 3"/>
          <p:cNvSpPr>
            <a:spLocks noGrp="1" noRot="1" noChangeAspect="1" noChangeArrowheads="1" noTextEdit="1"/>
          </p:cNvSpPr>
          <p:nvPr>
            <p:ph type="sldImg" idx="2"/>
          </p:nvPr>
        </p:nvSpPr>
        <p:spPr bwMode="auto">
          <a:xfrm>
            <a:off x="-750888" y="-758825"/>
            <a:ext cx="4568826" cy="3425825"/>
          </a:xfrm>
          <a:prstGeom prst="rect">
            <a:avLst/>
          </a:prstGeom>
          <a:noFill/>
          <a:ln w="12700">
            <a:solidFill>
              <a:schemeClr val="tx1"/>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2052" name="Rectangle 4"/>
          <p:cNvSpPr>
            <a:spLocks noGrp="1" noChangeArrowheads="1"/>
          </p:cNvSpPr>
          <p:nvPr>
            <p:ph type="body" sz="quarter" idx="3"/>
          </p:nvPr>
        </p:nvSpPr>
        <p:spPr bwMode="auto">
          <a:xfrm>
            <a:off x="914400" y="2286000"/>
            <a:ext cx="5486400" cy="6172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0488" tIns="44450" rIns="90488" bIns="44450" numCol="1" anchor="t" anchorCtr="0" compatLnSpc="1">
            <a:prstTxWarp prst="textNoShape">
              <a:avLst/>
            </a:prstTxWarp>
          </a:bodyPr>
          <a:lstStyle/>
          <a:p>
            <a:pPr lvl="0"/>
            <a:r>
              <a:rPr lang="en-US" altLang="en-US" smtClean="0"/>
              <a:t>Body Text</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Tree>
    <p:extLst>
      <p:ext uri="{BB962C8B-B14F-4D97-AF65-F5344CB8AC3E}">
        <p14:creationId xmlns:p14="http://schemas.microsoft.com/office/powerpoint/2010/main" val="3502221983"/>
      </p:ext>
    </p:extLst>
  </p:cSld>
  <p:clrMap bg1="lt1" tx1="dk1" bg2="lt2" tx2="dk2" accent1="accent1" accent2="accent2" accent3="accent3" accent4="accent4" accent5="accent5" accent6="accent6" hlink="hlink" folHlink="folHlink"/>
  <p:hf hdr="0" ftr="0" dt="0"/>
  <p:notesStyle>
    <a:lvl1pPr algn="l" rtl="0" eaLnBrk="0" fontAlgn="base" hangingPunct="0">
      <a:lnSpc>
        <a:spcPct val="90000"/>
      </a:lnSpc>
      <a:spcBef>
        <a:spcPct val="40000"/>
      </a:spcBef>
      <a:spcAft>
        <a:spcPct val="0"/>
      </a:spcAft>
      <a:defRPr sz="1200" kern="1200">
        <a:solidFill>
          <a:schemeClr val="tx1"/>
        </a:solidFill>
        <a:latin typeface="Arial" charset="0"/>
        <a:ea typeface="+mn-ea"/>
        <a:cs typeface="+mn-cs"/>
      </a:defRPr>
    </a:lvl1pPr>
    <a:lvl2pPr marL="457200" algn="l" rtl="0" eaLnBrk="0" fontAlgn="base" hangingPunct="0">
      <a:lnSpc>
        <a:spcPct val="90000"/>
      </a:lnSpc>
      <a:spcBef>
        <a:spcPct val="40000"/>
      </a:spcBef>
      <a:spcAft>
        <a:spcPct val="0"/>
      </a:spcAft>
      <a:defRPr sz="1200" kern="1200">
        <a:solidFill>
          <a:schemeClr val="tx1"/>
        </a:solidFill>
        <a:latin typeface="Arial" charset="0"/>
        <a:ea typeface="+mn-ea"/>
        <a:cs typeface="+mn-cs"/>
      </a:defRPr>
    </a:lvl2pPr>
    <a:lvl3pPr marL="914400" algn="l" rtl="0" eaLnBrk="0" fontAlgn="base" hangingPunct="0">
      <a:lnSpc>
        <a:spcPct val="90000"/>
      </a:lnSpc>
      <a:spcBef>
        <a:spcPct val="40000"/>
      </a:spcBef>
      <a:spcAft>
        <a:spcPct val="0"/>
      </a:spcAft>
      <a:defRPr sz="1200" kern="1200">
        <a:solidFill>
          <a:schemeClr val="tx1"/>
        </a:solidFill>
        <a:latin typeface="Arial" charset="0"/>
        <a:ea typeface="+mn-ea"/>
        <a:cs typeface="+mn-cs"/>
      </a:defRPr>
    </a:lvl3pPr>
    <a:lvl4pPr marL="1371600" algn="l" rtl="0" eaLnBrk="0" fontAlgn="base" hangingPunct="0">
      <a:lnSpc>
        <a:spcPct val="90000"/>
      </a:lnSpc>
      <a:spcBef>
        <a:spcPct val="40000"/>
      </a:spcBef>
      <a:spcAft>
        <a:spcPct val="0"/>
      </a:spcAft>
      <a:defRPr sz="1200" kern="1200">
        <a:solidFill>
          <a:schemeClr val="tx1"/>
        </a:solidFill>
        <a:latin typeface="Arial" charset="0"/>
        <a:ea typeface="+mn-ea"/>
        <a:cs typeface="+mn-cs"/>
      </a:defRPr>
    </a:lvl4pPr>
    <a:lvl5pPr marL="1828800" algn="l" rtl="0" eaLnBrk="0" fontAlgn="base" hangingPunct="0">
      <a:lnSpc>
        <a:spcPct val="90000"/>
      </a:lnSpc>
      <a:spcBef>
        <a:spcPct val="4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8658" name="Rectangle 2"/>
          <p:cNvSpPr>
            <a:spLocks noGrp="1" noChangeArrowheads="1"/>
          </p:cNvSpPr>
          <p:nvPr>
            <p:ph type="body" idx="1"/>
          </p:nvPr>
        </p:nvSpPr>
        <p:spPr>
          <a:xfrm>
            <a:off x="671513" y="1571625"/>
            <a:ext cx="5486400" cy="6172200"/>
          </a:xfrm>
          <a:ln/>
        </p:spPr>
        <p:txBody>
          <a:bodyPr/>
          <a:lstStyle/>
          <a:p>
            <a:pPr marL="285750" indent="-285750">
              <a:buFontTx/>
              <a:buChar char="•"/>
            </a:pPr>
            <a:endParaRPr lang="en-US" altLang="en-US" sz="1400"/>
          </a:p>
        </p:txBody>
      </p:sp>
      <p:sp>
        <p:nvSpPr>
          <p:cNvPr id="838659" name="Rectangle 3"/>
          <p:cNvSpPr>
            <a:spLocks noGrp="1" noRot="1" noChangeAspect="1" noChangeArrowheads="1" noTextEdit="1"/>
          </p:cNvSpPr>
          <p:nvPr>
            <p:ph type="sldImg"/>
          </p:nvPr>
        </p:nvSpPr>
        <p:spPr>
          <a:xfrm>
            <a:off x="-1350963" y="-1087438"/>
            <a:ext cx="4568826" cy="3425826"/>
          </a:xfrm>
          <a:ln cap="flat"/>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57090" name="Rectangle 2"/>
          <p:cNvSpPr>
            <a:spLocks noGrp="1" noChangeArrowheads="1"/>
          </p:cNvSpPr>
          <p:nvPr>
            <p:ph type="body" idx="1"/>
          </p:nvPr>
        </p:nvSpPr>
        <p:spPr>
          <a:xfrm>
            <a:off x="671513" y="1571625"/>
            <a:ext cx="5486400" cy="6172200"/>
          </a:xfrm>
          <a:ln/>
        </p:spPr>
        <p:txBody>
          <a:bodyPr/>
          <a:lstStyle/>
          <a:p>
            <a:pPr marL="285750" indent="-285750">
              <a:buFontTx/>
              <a:buChar char="•"/>
            </a:pPr>
            <a:endParaRPr lang="en-US" altLang="en-US" sz="1400"/>
          </a:p>
        </p:txBody>
      </p:sp>
      <p:sp>
        <p:nvSpPr>
          <p:cNvPr id="857091" name="Rectangle 3"/>
          <p:cNvSpPr>
            <a:spLocks noGrp="1" noRot="1" noChangeAspect="1" noChangeArrowheads="1" noTextEdit="1"/>
          </p:cNvSpPr>
          <p:nvPr>
            <p:ph type="sldImg"/>
          </p:nvPr>
        </p:nvSpPr>
        <p:spPr>
          <a:xfrm>
            <a:off x="-1350963" y="-1087438"/>
            <a:ext cx="4568826" cy="3425826"/>
          </a:xfrm>
          <a:ln cap="flat"/>
        </p:spPr>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59138" name="Rectangle 2"/>
          <p:cNvSpPr>
            <a:spLocks noGrp="1" noChangeArrowheads="1"/>
          </p:cNvSpPr>
          <p:nvPr>
            <p:ph type="body" idx="1"/>
          </p:nvPr>
        </p:nvSpPr>
        <p:spPr>
          <a:xfrm>
            <a:off x="671513" y="1571625"/>
            <a:ext cx="5486400" cy="6172200"/>
          </a:xfrm>
          <a:ln/>
        </p:spPr>
        <p:txBody>
          <a:bodyPr/>
          <a:lstStyle/>
          <a:p>
            <a:pPr marL="285750" indent="-285750">
              <a:buFontTx/>
              <a:buChar char="•"/>
            </a:pPr>
            <a:endParaRPr lang="en-US" altLang="en-US" sz="1400"/>
          </a:p>
        </p:txBody>
      </p:sp>
      <p:sp>
        <p:nvSpPr>
          <p:cNvPr id="859139" name="Rectangle 3"/>
          <p:cNvSpPr>
            <a:spLocks noGrp="1" noRot="1" noChangeAspect="1" noChangeArrowheads="1" noTextEdit="1"/>
          </p:cNvSpPr>
          <p:nvPr>
            <p:ph type="sldImg"/>
          </p:nvPr>
        </p:nvSpPr>
        <p:spPr>
          <a:xfrm>
            <a:off x="-1350963" y="-1087438"/>
            <a:ext cx="4568826" cy="3425826"/>
          </a:xfrm>
          <a:ln cap="flat"/>
        </p:spPr>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1186" name="Rectangle 2"/>
          <p:cNvSpPr>
            <a:spLocks noGrp="1" noChangeArrowheads="1"/>
          </p:cNvSpPr>
          <p:nvPr>
            <p:ph type="body" idx="1"/>
          </p:nvPr>
        </p:nvSpPr>
        <p:spPr>
          <a:xfrm>
            <a:off x="671513" y="1571625"/>
            <a:ext cx="5486400" cy="6172200"/>
          </a:xfrm>
          <a:ln/>
        </p:spPr>
        <p:txBody>
          <a:bodyPr/>
          <a:lstStyle/>
          <a:p>
            <a:pPr marL="285750" indent="-285750">
              <a:buFontTx/>
              <a:buChar char="•"/>
            </a:pPr>
            <a:endParaRPr lang="en-US" altLang="en-US" sz="1400"/>
          </a:p>
        </p:txBody>
      </p:sp>
      <p:sp>
        <p:nvSpPr>
          <p:cNvPr id="861187" name="Rectangle 3"/>
          <p:cNvSpPr>
            <a:spLocks noGrp="1" noRot="1" noChangeAspect="1" noChangeArrowheads="1" noTextEdit="1"/>
          </p:cNvSpPr>
          <p:nvPr>
            <p:ph type="sldImg"/>
          </p:nvPr>
        </p:nvSpPr>
        <p:spPr>
          <a:xfrm>
            <a:off x="-1350963" y="-1087438"/>
            <a:ext cx="4568826" cy="3425826"/>
          </a:xfrm>
          <a:ln cap="flat"/>
        </p:spPr>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3234" name="Rectangle 2"/>
          <p:cNvSpPr>
            <a:spLocks noGrp="1" noChangeArrowheads="1"/>
          </p:cNvSpPr>
          <p:nvPr>
            <p:ph type="body" idx="1"/>
          </p:nvPr>
        </p:nvSpPr>
        <p:spPr>
          <a:xfrm>
            <a:off x="671513" y="1571625"/>
            <a:ext cx="5486400" cy="6172200"/>
          </a:xfrm>
          <a:ln/>
        </p:spPr>
        <p:txBody>
          <a:bodyPr/>
          <a:lstStyle/>
          <a:p>
            <a:pPr marL="285750" indent="-285750">
              <a:buFontTx/>
              <a:buChar char="•"/>
            </a:pPr>
            <a:endParaRPr lang="en-US" altLang="en-US" sz="1400"/>
          </a:p>
        </p:txBody>
      </p:sp>
      <p:sp>
        <p:nvSpPr>
          <p:cNvPr id="863235" name="Rectangle 3"/>
          <p:cNvSpPr>
            <a:spLocks noGrp="1" noRot="1" noChangeAspect="1" noChangeArrowheads="1" noTextEdit="1"/>
          </p:cNvSpPr>
          <p:nvPr>
            <p:ph type="sldImg"/>
          </p:nvPr>
        </p:nvSpPr>
        <p:spPr>
          <a:xfrm>
            <a:off x="-1350963" y="-1087438"/>
            <a:ext cx="4568826" cy="3425826"/>
          </a:xfrm>
          <a:ln cap="flat"/>
        </p:spPr>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5282" name="Rectangle 2"/>
          <p:cNvSpPr>
            <a:spLocks noGrp="1" noChangeArrowheads="1"/>
          </p:cNvSpPr>
          <p:nvPr>
            <p:ph type="body" idx="1"/>
          </p:nvPr>
        </p:nvSpPr>
        <p:spPr>
          <a:xfrm>
            <a:off x="671513" y="1571625"/>
            <a:ext cx="5486400" cy="6172200"/>
          </a:xfrm>
          <a:ln/>
        </p:spPr>
        <p:txBody>
          <a:bodyPr/>
          <a:lstStyle/>
          <a:p>
            <a:pPr marL="285750" indent="-285750">
              <a:buFontTx/>
              <a:buChar char="•"/>
            </a:pPr>
            <a:endParaRPr lang="en-US" altLang="en-US" sz="1400"/>
          </a:p>
        </p:txBody>
      </p:sp>
      <p:sp>
        <p:nvSpPr>
          <p:cNvPr id="865283" name="Rectangle 3"/>
          <p:cNvSpPr>
            <a:spLocks noGrp="1" noRot="1" noChangeAspect="1" noChangeArrowheads="1" noTextEdit="1"/>
          </p:cNvSpPr>
          <p:nvPr>
            <p:ph type="sldImg"/>
          </p:nvPr>
        </p:nvSpPr>
        <p:spPr>
          <a:xfrm>
            <a:off x="-1350963" y="-1087438"/>
            <a:ext cx="4568826" cy="3425826"/>
          </a:xfrm>
          <a:ln cap="flat"/>
        </p:spPr>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7330" name="Rectangle 2"/>
          <p:cNvSpPr>
            <a:spLocks noGrp="1" noChangeArrowheads="1"/>
          </p:cNvSpPr>
          <p:nvPr>
            <p:ph type="body" idx="1"/>
          </p:nvPr>
        </p:nvSpPr>
        <p:spPr>
          <a:xfrm>
            <a:off x="671513" y="1571625"/>
            <a:ext cx="5486400" cy="6172200"/>
          </a:xfrm>
          <a:ln/>
        </p:spPr>
        <p:txBody>
          <a:bodyPr/>
          <a:lstStyle/>
          <a:p>
            <a:pPr marL="285750" indent="-285750">
              <a:buFontTx/>
              <a:buChar char="•"/>
            </a:pPr>
            <a:endParaRPr lang="en-US" altLang="en-US" sz="1400"/>
          </a:p>
        </p:txBody>
      </p:sp>
      <p:sp>
        <p:nvSpPr>
          <p:cNvPr id="867331" name="Rectangle 3"/>
          <p:cNvSpPr>
            <a:spLocks noGrp="1" noRot="1" noChangeAspect="1" noChangeArrowheads="1" noTextEdit="1"/>
          </p:cNvSpPr>
          <p:nvPr>
            <p:ph type="sldImg"/>
          </p:nvPr>
        </p:nvSpPr>
        <p:spPr>
          <a:xfrm>
            <a:off x="-1350963" y="-1087438"/>
            <a:ext cx="4568826" cy="3425826"/>
          </a:xfrm>
          <a:ln cap="flat"/>
        </p:spPr>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9378" name="Rectangle 2"/>
          <p:cNvSpPr>
            <a:spLocks noGrp="1" noChangeArrowheads="1"/>
          </p:cNvSpPr>
          <p:nvPr>
            <p:ph type="body" idx="1"/>
          </p:nvPr>
        </p:nvSpPr>
        <p:spPr>
          <a:xfrm>
            <a:off x="671513" y="1571625"/>
            <a:ext cx="5486400" cy="6172200"/>
          </a:xfrm>
          <a:ln/>
        </p:spPr>
        <p:txBody>
          <a:bodyPr/>
          <a:lstStyle/>
          <a:p>
            <a:pPr marL="285750" indent="-285750">
              <a:buFontTx/>
              <a:buChar char="•"/>
            </a:pPr>
            <a:endParaRPr lang="en-US" altLang="en-US" sz="1400"/>
          </a:p>
        </p:txBody>
      </p:sp>
      <p:sp>
        <p:nvSpPr>
          <p:cNvPr id="869379" name="Rectangle 3"/>
          <p:cNvSpPr>
            <a:spLocks noGrp="1" noRot="1" noChangeAspect="1" noChangeArrowheads="1" noTextEdit="1"/>
          </p:cNvSpPr>
          <p:nvPr>
            <p:ph type="sldImg"/>
          </p:nvPr>
        </p:nvSpPr>
        <p:spPr>
          <a:xfrm>
            <a:off x="-1350963" y="-1087438"/>
            <a:ext cx="4568826" cy="3425826"/>
          </a:xfrm>
          <a:ln cap="flat"/>
        </p:spPr>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3474" name="Rectangle 2"/>
          <p:cNvSpPr>
            <a:spLocks noGrp="1" noChangeArrowheads="1"/>
          </p:cNvSpPr>
          <p:nvPr>
            <p:ph type="body" idx="1"/>
          </p:nvPr>
        </p:nvSpPr>
        <p:spPr>
          <a:xfrm>
            <a:off x="671513" y="1571625"/>
            <a:ext cx="5486400" cy="6172200"/>
          </a:xfrm>
          <a:ln/>
        </p:spPr>
        <p:txBody>
          <a:bodyPr/>
          <a:lstStyle/>
          <a:p>
            <a:pPr marL="285750" indent="-285750">
              <a:buFontTx/>
              <a:buChar char="•"/>
            </a:pPr>
            <a:endParaRPr lang="en-US" altLang="en-US" sz="1400"/>
          </a:p>
        </p:txBody>
      </p:sp>
      <p:sp>
        <p:nvSpPr>
          <p:cNvPr id="873475" name="Rectangle 3"/>
          <p:cNvSpPr>
            <a:spLocks noGrp="1" noRot="1" noChangeAspect="1" noChangeArrowheads="1" noTextEdit="1"/>
          </p:cNvSpPr>
          <p:nvPr>
            <p:ph type="sldImg"/>
          </p:nvPr>
        </p:nvSpPr>
        <p:spPr>
          <a:xfrm>
            <a:off x="-1350963" y="-1087438"/>
            <a:ext cx="4568826" cy="3425826"/>
          </a:xfrm>
          <a:ln cap="flat"/>
        </p:spPr>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5522" name="Rectangle 2"/>
          <p:cNvSpPr>
            <a:spLocks noGrp="1" noChangeArrowheads="1"/>
          </p:cNvSpPr>
          <p:nvPr>
            <p:ph type="body" idx="1"/>
          </p:nvPr>
        </p:nvSpPr>
        <p:spPr>
          <a:xfrm>
            <a:off x="671513" y="1571625"/>
            <a:ext cx="5486400" cy="6172200"/>
          </a:xfrm>
          <a:ln/>
        </p:spPr>
        <p:txBody>
          <a:bodyPr/>
          <a:lstStyle/>
          <a:p>
            <a:pPr marL="285750" indent="-285750">
              <a:buFontTx/>
              <a:buChar char="•"/>
            </a:pPr>
            <a:endParaRPr lang="en-US" altLang="en-US" sz="1400"/>
          </a:p>
        </p:txBody>
      </p:sp>
      <p:sp>
        <p:nvSpPr>
          <p:cNvPr id="875523" name="Rectangle 3"/>
          <p:cNvSpPr>
            <a:spLocks noGrp="1" noRot="1" noChangeAspect="1" noChangeArrowheads="1" noTextEdit="1"/>
          </p:cNvSpPr>
          <p:nvPr>
            <p:ph type="sldImg"/>
          </p:nvPr>
        </p:nvSpPr>
        <p:spPr>
          <a:xfrm>
            <a:off x="-1350963" y="-1087438"/>
            <a:ext cx="4568826" cy="3425826"/>
          </a:xfrm>
          <a:ln cap="flat"/>
        </p:spPr>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7570" name="Rectangle 2"/>
          <p:cNvSpPr>
            <a:spLocks noGrp="1" noChangeArrowheads="1"/>
          </p:cNvSpPr>
          <p:nvPr>
            <p:ph type="body" idx="1"/>
          </p:nvPr>
        </p:nvSpPr>
        <p:spPr>
          <a:xfrm>
            <a:off x="671513" y="1571625"/>
            <a:ext cx="5486400" cy="6172200"/>
          </a:xfrm>
          <a:ln/>
        </p:spPr>
        <p:txBody>
          <a:bodyPr/>
          <a:lstStyle/>
          <a:p>
            <a:pPr marL="285750" indent="-285750">
              <a:buFontTx/>
              <a:buChar char="•"/>
            </a:pPr>
            <a:endParaRPr lang="en-US" altLang="en-US" sz="1400"/>
          </a:p>
        </p:txBody>
      </p:sp>
      <p:sp>
        <p:nvSpPr>
          <p:cNvPr id="877571" name="Rectangle 3"/>
          <p:cNvSpPr>
            <a:spLocks noGrp="1" noRot="1" noChangeAspect="1" noChangeArrowheads="1" noTextEdit="1"/>
          </p:cNvSpPr>
          <p:nvPr>
            <p:ph type="sldImg"/>
          </p:nvPr>
        </p:nvSpPr>
        <p:spPr>
          <a:xfrm>
            <a:off x="-1350963" y="-1087438"/>
            <a:ext cx="4568826" cy="3425826"/>
          </a:xfrm>
          <a:ln cap="flat"/>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0706" name="Rectangle 2"/>
          <p:cNvSpPr>
            <a:spLocks noGrp="1" noChangeArrowheads="1"/>
          </p:cNvSpPr>
          <p:nvPr>
            <p:ph type="body" idx="1"/>
          </p:nvPr>
        </p:nvSpPr>
        <p:spPr>
          <a:xfrm>
            <a:off x="671513" y="1571625"/>
            <a:ext cx="5486400" cy="6172200"/>
          </a:xfrm>
          <a:ln/>
        </p:spPr>
        <p:txBody>
          <a:bodyPr/>
          <a:lstStyle/>
          <a:p>
            <a:pPr marL="285750" indent="-285750">
              <a:buFontTx/>
              <a:buChar char="•"/>
            </a:pPr>
            <a:endParaRPr lang="en-US" altLang="en-US" sz="1400"/>
          </a:p>
        </p:txBody>
      </p:sp>
      <p:sp>
        <p:nvSpPr>
          <p:cNvPr id="840707" name="Rectangle 3"/>
          <p:cNvSpPr>
            <a:spLocks noGrp="1" noRot="1" noChangeAspect="1" noChangeArrowheads="1" noTextEdit="1"/>
          </p:cNvSpPr>
          <p:nvPr>
            <p:ph type="sldImg"/>
          </p:nvPr>
        </p:nvSpPr>
        <p:spPr>
          <a:xfrm>
            <a:off x="-1350963" y="-1087438"/>
            <a:ext cx="4568826" cy="3425826"/>
          </a:xfrm>
          <a:ln cap="flat"/>
        </p:spPr>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9618" name="Rectangle 2"/>
          <p:cNvSpPr>
            <a:spLocks noGrp="1" noChangeArrowheads="1"/>
          </p:cNvSpPr>
          <p:nvPr>
            <p:ph type="body" idx="1"/>
          </p:nvPr>
        </p:nvSpPr>
        <p:spPr>
          <a:xfrm>
            <a:off x="671513" y="1571625"/>
            <a:ext cx="5486400" cy="6172200"/>
          </a:xfrm>
          <a:ln/>
        </p:spPr>
        <p:txBody>
          <a:bodyPr/>
          <a:lstStyle/>
          <a:p>
            <a:pPr marL="285750" indent="-285750">
              <a:buFontTx/>
              <a:buChar char="•"/>
            </a:pPr>
            <a:endParaRPr lang="en-US" altLang="en-US" sz="1400"/>
          </a:p>
        </p:txBody>
      </p:sp>
      <p:sp>
        <p:nvSpPr>
          <p:cNvPr id="879619" name="Rectangle 3"/>
          <p:cNvSpPr>
            <a:spLocks noGrp="1" noRot="1" noChangeAspect="1" noChangeArrowheads="1" noTextEdit="1"/>
          </p:cNvSpPr>
          <p:nvPr>
            <p:ph type="sldImg"/>
          </p:nvPr>
        </p:nvSpPr>
        <p:spPr>
          <a:xfrm>
            <a:off x="-1350963" y="-1087438"/>
            <a:ext cx="4568826" cy="3425826"/>
          </a:xfrm>
          <a:ln cap="flat"/>
        </p:spPr>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1666" name="Rectangle 2"/>
          <p:cNvSpPr>
            <a:spLocks noGrp="1" noChangeArrowheads="1"/>
          </p:cNvSpPr>
          <p:nvPr>
            <p:ph type="body" idx="1"/>
          </p:nvPr>
        </p:nvSpPr>
        <p:spPr>
          <a:xfrm>
            <a:off x="671513" y="1571625"/>
            <a:ext cx="5486400" cy="6172200"/>
          </a:xfrm>
          <a:ln/>
        </p:spPr>
        <p:txBody>
          <a:bodyPr/>
          <a:lstStyle/>
          <a:p>
            <a:pPr marL="285750" indent="-285750">
              <a:buFontTx/>
              <a:buChar char="•"/>
            </a:pPr>
            <a:endParaRPr lang="en-US" altLang="en-US" sz="1400"/>
          </a:p>
        </p:txBody>
      </p:sp>
      <p:sp>
        <p:nvSpPr>
          <p:cNvPr id="881667" name="Rectangle 3"/>
          <p:cNvSpPr>
            <a:spLocks noGrp="1" noRot="1" noChangeAspect="1" noChangeArrowheads="1" noTextEdit="1"/>
          </p:cNvSpPr>
          <p:nvPr>
            <p:ph type="sldImg"/>
          </p:nvPr>
        </p:nvSpPr>
        <p:spPr>
          <a:xfrm>
            <a:off x="-1350963" y="-1087438"/>
            <a:ext cx="4568826" cy="3425826"/>
          </a:xfrm>
          <a:ln cap="flat"/>
        </p:spPr>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3714" name="Rectangle 2"/>
          <p:cNvSpPr>
            <a:spLocks noGrp="1" noChangeArrowheads="1"/>
          </p:cNvSpPr>
          <p:nvPr>
            <p:ph type="body" idx="1"/>
          </p:nvPr>
        </p:nvSpPr>
        <p:spPr>
          <a:xfrm>
            <a:off x="671513" y="1571625"/>
            <a:ext cx="5486400" cy="6172200"/>
          </a:xfrm>
          <a:ln/>
        </p:spPr>
        <p:txBody>
          <a:bodyPr/>
          <a:lstStyle/>
          <a:p>
            <a:pPr marL="285750" indent="-285750">
              <a:buFontTx/>
              <a:buChar char="•"/>
            </a:pPr>
            <a:endParaRPr lang="en-US" altLang="en-US" sz="1400"/>
          </a:p>
        </p:txBody>
      </p:sp>
      <p:sp>
        <p:nvSpPr>
          <p:cNvPr id="883715" name="Rectangle 3"/>
          <p:cNvSpPr>
            <a:spLocks noGrp="1" noRot="1" noChangeAspect="1" noChangeArrowheads="1" noTextEdit="1"/>
          </p:cNvSpPr>
          <p:nvPr>
            <p:ph type="sldImg"/>
          </p:nvPr>
        </p:nvSpPr>
        <p:spPr>
          <a:xfrm>
            <a:off x="-1350963" y="-1087438"/>
            <a:ext cx="4568826" cy="3425826"/>
          </a:xfrm>
          <a:ln cap="flat"/>
        </p:spPr>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5762" name="Rectangle 2"/>
          <p:cNvSpPr>
            <a:spLocks noGrp="1" noChangeArrowheads="1"/>
          </p:cNvSpPr>
          <p:nvPr>
            <p:ph type="body" idx="1"/>
          </p:nvPr>
        </p:nvSpPr>
        <p:spPr>
          <a:xfrm>
            <a:off x="671513" y="1571625"/>
            <a:ext cx="5486400" cy="6172200"/>
          </a:xfrm>
          <a:ln/>
        </p:spPr>
        <p:txBody>
          <a:bodyPr/>
          <a:lstStyle/>
          <a:p>
            <a:pPr marL="285750" indent="-285750">
              <a:buFontTx/>
              <a:buChar char="•"/>
            </a:pPr>
            <a:endParaRPr lang="en-US" altLang="en-US" sz="1400"/>
          </a:p>
        </p:txBody>
      </p:sp>
      <p:sp>
        <p:nvSpPr>
          <p:cNvPr id="885763" name="Rectangle 3"/>
          <p:cNvSpPr>
            <a:spLocks noGrp="1" noRot="1" noChangeAspect="1" noChangeArrowheads="1" noTextEdit="1"/>
          </p:cNvSpPr>
          <p:nvPr>
            <p:ph type="sldImg"/>
          </p:nvPr>
        </p:nvSpPr>
        <p:spPr>
          <a:xfrm>
            <a:off x="-1350963" y="-1087438"/>
            <a:ext cx="4568826" cy="3425826"/>
          </a:xfrm>
          <a:ln cap="flat"/>
        </p:spPr>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1906" name="Rectangle 2"/>
          <p:cNvSpPr>
            <a:spLocks noGrp="1" noChangeArrowheads="1"/>
          </p:cNvSpPr>
          <p:nvPr>
            <p:ph type="body" idx="1"/>
          </p:nvPr>
        </p:nvSpPr>
        <p:spPr>
          <a:xfrm>
            <a:off x="671513" y="1571625"/>
            <a:ext cx="5486400" cy="6172200"/>
          </a:xfrm>
          <a:ln/>
        </p:spPr>
        <p:txBody>
          <a:bodyPr/>
          <a:lstStyle/>
          <a:p>
            <a:pPr marL="285750" indent="-285750">
              <a:buFontTx/>
              <a:buChar char="•"/>
            </a:pPr>
            <a:endParaRPr lang="en-US" altLang="en-US" sz="1400"/>
          </a:p>
        </p:txBody>
      </p:sp>
      <p:sp>
        <p:nvSpPr>
          <p:cNvPr id="891907" name="Rectangle 3"/>
          <p:cNvSpPr>
            <a:spLocks noGrp="1" noRot="1" noChangeAspect="1" noChangeArrowheads="1" noTextEdit="1"/>
          </p:cNvSpPr>
          <p:nvPr>
            <p:ph type="sldImg"/>
          </p:nvPr>
        </p:nvSpPr>
        <p:spPr>
          <a:xfrm>
            <a:off x="-1350963" y="-1087438"/>
            <a:ext cx="4568826" cy="3425826"/>
          </a:xfrm>
          <a:ln cap="flat"/>
        </p:spPr>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3954" name="Rectangle 2"/>
          <p:cNvSpPr>
            <a:spLocks noGrp="1" noChangeArrowheads="1"/>
          </p:cNvSpPr>
          <p:nvPr>
            <p:ph type="body" idx="1"/>
          </p:nvPr>
        </p:nvSpPr>
        <p:spPr>
          <a:xfrm>
            <a:off x="671513" y="1571625"/>
            <a:ext cx="5486400" cy="6172200"/>
          </a:xfrm>
          <a:ln/>
        </p:spPr>
        <p:txBody>
          <a:bodyPr/>
          <a:lstStyle/>
          <a:p>
            <a:pPr marL="285750" indent="-285750">
              <a:buFontTx/>
              <a:buChar char="•"/>
            </a:pPr>
            <a:endParaRPr lang="en-US" altLang="en-US" sz="1400"/>
          </a:p>
        </p:txBody>
      </p:sp>
      <p:sp>
        <p:nvSpPr>
          <p:cNvPr id="893955" name="Rectangle 3"/>
          <p:cNvSpPr>
            <a:spLocks noGrp="1" noRot="1" noChangeAspect="1" noChangeArrowheads="1" noTextEdit="1"/>
          </p:cNvSpPr>
          <p:nvPr>
            <p:ph type="sldImg"/>
          </p:nvPr>
        </p:nvSpPr>
        <p:spPr>
          <a:xfrm>
            <a:off x="-1350963" y="-1087438"/>
            <a:ext cx="4568826" cy="3425826"/>
          </a:xfrm>
          <a:ln cap="flat"/>
        </p:spPr>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6002" name="Rectangle 2"/>
          <p:cNvSpPr>
            <a:spLocks noGrp="1" noChangeArrowheads="1"/>
          </p:cNvSpPr>
          <p:nvPr>
            <p:ph type="body" idx="1"/>
          </p:nvPr>
        </p:nvSpPr>
        <p:spPr>
          <a:xfrm>
            <a:off x="671513" y="1571625"/>
            <a:ext cx="5486400" cy="6172200"/>
          </a:xfrm>
          <a:ln/>
        </p:spPr>
        <p:txBody>
          <a:bodyPr/>
          <a:lstStyle/>
          <a:p>
            <a:pPr marL="285750" indent="-285750">
              <a:buFontTx/>
              <a:buChar char="•"/>
            </a:pPr>
            <a:endParaRPr lang="en-US" altLang="en-US" sz="1400"/>
          </a:p>
        </p:txBody>
      </p:sp>
      <p:sp>
        <p:nvSpPr>
          <p:cNvPr id="896003" name="Rectangle 3"/>
          <p:cNvSpPr>
            <a:spLocks noGrp="1" noRot="1" noChangeAspect="1" noChangeArrowheads="1" noTextEdit="1"/>
          </p:cNvSpPr>
          <p:nvPr>
            <p:ph type="sldImg"/>
          </p:nvPr>
        </p:nvSpPr>
        <p:spPr>
          <a:xfrm>
            <a:off x="-1350963" y="-1087438"/>
            <a:ext cx="4568826" cy="3425826"/>
          </a:xfrm>
          <a:ln cap="flat"/>
        </p:spPr>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8050" name="Rectangle 2"/>
          <p:cNvSpPr>
            <a:spLocks noGrp="1" noChangeArrowheads="1"/>
          </p:cNvSpPr>
          <p:nvPr>
            <p:ph type="body" idx="1"/>
          </p:nvPr>
        </p:nvSpPr>
        <p:spPr>
          <a:xfrm>
            <a:off x="671513" y="1571625"/>
            <a:ext cx="5486400" cy="6172200"/>
          </a:xfrm>
          <a:ln/>
        </p:spPr>
        <p:txBody>
          <a:bodyPr/>
          <a:lstStyle/>
          <a:p>
            <a:pPr marL="285750" indent="-285750">
              <a:buFontTx/>
              <a:buChar char="•"/>
            </a:pPr>
            <a:endParaRPr lang="en-US" altLang="en-US" sz="1400"/>
          </a:p>
        </p:txBody>
      </p:sp>
      <p:sp>
        <p:nvSpPr>
          <p:cNvPr id="898051" name="Rectangle 3"/>
          <p:cNvSpPr>
            <a:spLocks noGrp="1" noRot="1" noChangeAspect="1" noChangeArrowheads="1" noTextEdit="1"/>
          </p:cNvSpPr>
          <p:nvPr>
            <p:ph type="sldImg"/>
          </p:nvPr>
        </p:nvSpPr>
        <p:spPr>
          <a:xfrm>
            <a:off x="-1350963" y="-1087438"/>
            <a:ext cx="4568826" cy="3425826"/>
          </a:xfrm>
          <a:ln cap="flat"/>
        </p:spPr>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0098" name="Rectangle 2"/>
          <p:cNvSpPr>
            <a:spLocks noGrp="1" noChangeArrowheads="1"/>
          </p:cNvSpPr>
          <p:nvPr>
            <p:ph type="body" idx="1"/>
          </p:nvPr>
        </p:nvSpPr>
        <p:spPr>
          <a:xfrm>
            <a:off x="671513" y="1571625"/>
            <a:ext cx="5486400" cy="6172200"/>
          </a:xfrm>
          <a:ln/>
        </p:spPr>
        <p:txBody>
          <a:bodyPr/>
          <a:lstStyle/>
          <a:p>
            <a:pPr marL="285750" indent="-285750">
              <a:buFontTx/>
              <a:buChar char="•"/>
            </a:pPr>
            <a:endParaRPr lang="en-US" altLang="en-US" sz="1400"/>
          </a:p>
        </p:txBody>
      </p:sp>
      <p:sp>
        <p:nvSpPr>
          <p:cNvPr id="900099" name="Rectangle 3"/>
          <p:cNvSpPr>
            <a:spLocks noGrp="1" noRot="1" noChangeAspect="1" noChangeArrowheads="1" noTextEdit="1"/>
          </p:cNvSpPr>
          <p:nvPr>
            <p:ph type="sldImg"/>
          </p:nvPr>
        </p:nvSpPr>
        <p:spPr>
          <a:xfrm>
            <a:off x="-1350963" y="-1087438"/>
            <a:ext cx="4568826" cy="3425826"/>
          </a:xfrm>
          <a:ln cap="flat"/>
        </p:spPr>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2146" name="Rectangle 2"/>
          <p:cNvSpPr>
            <a:spLocks noGrp="1" noChangeArrowheads="1"/>
          </p:cNvSpPr>
          <p:nvPr>
            <p:ph type="body" idx="1"/>
          </p:nvPr>
        </p:nvSpPr>
        <p:spPr>
          <a:xfrm>
            <a:off x="671513" y="1571625"/>
            <a:ext cx="5486400" cy="6172200"/>
          </a:xfrm>
          <a:ln/>
        </p:spPr>
        <p:txBody>
          <a:bodyPr/>
          <a:lstStyle/>
          <a:p>
            <a:pPr marL="285750" indent="-285750">
              <a:buFontTx/>
              <a:buChar char="•"/>
            </a:pPr>
            <a:endParaRPr lang="en-US" altLang="en-US" sz="1400"/>
          </a:p>
        </p:txBody>
      </p:sp>
      <p:sp>
        <p:nvSpPr>
          <p:cNvPr id="902147" name="Rectangle 3"/>
          <p:cNvSpPr>
            <a:spLocks noGrp="1" noRot="1" noChangeAspect="1" noChangeArrowheads="1" noTextEdit="1"/>
          </p:cNvSpPr>
          <p:nvPr>
            <p:ph type="sldImg"/>
          </p:nvPr>
        </p:nvSpPr>
        <p:spPr>
          <a:xfrm>
            <a:off x="-1350963" y="-1087438"/>
            <a:ext cx="4568826" cy="3425826"/>
          </a:xfrm>
          <a:ln cap="flat"/>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2754" name="Rectangle 2"/>
          <p:cNvSpPr>
            <a:spLocks noGrp="1" noChangeArrowheads="1"/>
          </p:cNvSpPr>
          <p:nvPr>
            <p:ph type="body" idx="1"/>
          </p:nvPr>
        </p:nvSpPr>
        <p:spPr>
          <a:xfrm>
            <a:off x="671513" y="1571625"/>
            <a:ext cx="5486400" cy="6172200"/>
          </a:xfrm>
          <a:ln/>
        </p:spPr>
        <p:txBody>
          <a:bodyPr/>
          <a:lstStyle/>
          <a:p>
            <a:pPr marL="285750" indent="-285750">
              <a:buFontTx/>
              <a:buChar char="•"/>
            </a:pPr>
            <a:endParaRPr lang="en-US" altLang="en-US" sz="1400"/>
          </a:p>
        </p:txBody>
      </p:sp>
      <p:sp>
        <p:nvSpPr>
          <p:cNvPr id="842755" name="Rectangle 3"/>
          <p:cNvSpPr>
            <a:spLocks noGrp="1" noRot="1" noChangeAspect="1" noChangeArrowheads="1" noTextEdit="1"/>
          </p:cNvSpPr>
          <p:nvPr>
            <p:ph type="sldImg"/>
          </p:nvPr>
        </p:nvSpPr>
        <p:spPr>
          <a:xfrm>
            <a:off x="-1350963" y="-1087438"/>
            <a:ext cx="4568826" cy="3425826"/>
          </a:xfrm>
          <a:ln cap="flat"/>
        </p:spPr>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4194" name="Rectangle 2"/>
          <p:cNvSpPr>
            <a:spLocks noGrp="1" noChangeArrowheads="1"/>
          </p:cNvSpPr>
          <p:nvPr>
            <p:ph type="body" idx="1"/>
          </p:nvPr>
        </p:nvSpPr>
        <p:spPr>
          <a:xfrm>
            <a:off x="671513" y="1571625"/>
            <a:ext cx="5486400" cy="6172200"/>
          </a:xfrm>
          <a:ln/>
        </p:spPr>
        <p:txBody>
          <a:bodyPr/>
          <a:lstStyle/>
          <a:p>
            <a:pPr marL="285750" indent="-285750">
              <a:buFontTx/>
              <a:buChar char="•"/>
            </a:pPr>
            <a:endParaRPr lang="en-US" altLang="en-US" sz="1400"/>
          </a:p>
        </p:txBody>
      </p:sp>
      <p:sp>
        <p:nvSpPr>
          <p:cNvPr id="904195" name="Rectangle 3"/>
          <p:cNvSpPr>
            <a:spLocks noGrp="1" noRot="1" noChangeAspect="1" noChangeArrowheads="1" noTextEdit="1"/>
          </p:cNvSpPr>
          <p:nvPr>
            <p:ph type="sldImg"/>
          </p:nvPr>
        </p:nvSpPr>
        <p:spPr>
          <a:xfrm>
            <a:off x="-1350963" y="-1087438"/>
            <a:ext cx="4568826" cy="3425826"/>
          </a:xfrm>
          <a:ln cap="flat"/>
        </p:spPr>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6242" name="Rectangle 2"/>
          <p:cNvSpPr>
            <a:spLocks noGrp="1" noChangeArrowheads="1"/>
          </p:cNvSpPr>
          <p:nvPr>
            <p:ph type="body" idx="1"/>
          </p:nvPr>
        </p:nvSpPr>
        <p:spPr>
          <a:xfrm>
            <a:off x="671513" y="1571625"/>
            <a:ext cx="5486400" cy="6172200"/>
          </a:xfrm>
          <a:ln/>
        </p:spPr>
        <p:txBody>
          <a:bodyPr/>
          <a:lstStyle/>
          <a:p>
            <a:pPr marL="285750" indent="-285750">
              <a:buFontTx/>
              <a:buChar char="•"/>
            </a:pPr>
            <a:endParaRPr lang="en-US" altLang="en-US" sz="1400"/>
          </a:p>
        </p:txBody>
      </p:sp>
      <p:sp>
        <p:nvSpPr>
          <p:cNvPr id="906243" name="Rectangle 3"/>
          <p:cNvSpPr>
            <a:spLocks noGrp="1" noRot="1" noChangeAspect="1" noChangeArrowheads="1" noTextEdit="1"/>
          </p:cNvSpPr>
          <p:nvPr>
            <p:ph type="sldImg"/>
          </p:nvPr>
        </p:nvSpPr>
        <p:spPr>
          <a:xfrm>
            <a:off x="-1350963" y="-1087438"/>
            <a:ext cx="4568826" cy="3425826"/>
          </a:xfrm>
          <a:ln cap="flat"/>
        </p:spPr>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8290" name="Rectangle 2"/>
          <p:cNvSpPr>
            <a:spLocks noGrp="1" noChangeArrowheads="1"/>
          </p:cNvSpPr>
          <p:nvPr>
            <p:ph type="body" idx="1"/>
          </p:nvPr>
        </p:nvSpPr>
        <p:spPr>
          <a:xfrm>
            <a:off x="671513" y="1571625"/>
            <a:ext cx="5486400" cy="6172200"/>
          </a:xfrm>
          <a:ln/>
        </p:spPr>
        <p:txBody>
          <a:bodyPr/>
          <a:lstStyle/>
          <a:p>
            <a:pPr marL="285750" indent="-285750">
              <a:buFontTx/>
              <a:buChar char="•"/>
            </a:pPr>
            <a:endParaRPr lang="en-US" altLang="en-US" sz="1400"/>
          </a:p>
        </p:txBody>
      </p:sp>
      <p:sp>
        <p:nvSpPr>
          <p:cNvPr id="908291" name="Rectangle 3"/>
          <p:cNvSpPr>
            <a:spLocks noGrp="1" noRot="1" noChangeAspect="1" noChangeArrowheads="1" noTextEdit="1"/>
          </p:cNvSpPr>
          <p:nvPr>
            <p:ph type="sldImg"/>
          </p:nvPr>
        </p:nvSpPr>
        <p:spPr>
          <a:xfrm>
            <a:off x="-1350963" y="-1087438"/>
            <a:ext cx="4568826" cy="3425826"/>
          </a:xfrm>
          <a:ln cap="flat"/>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4802" name="Rectangle 2"/>
          <p:cNvSpPr>
            <a:spLocks noGrp="1" noChangeArrowheads="1"/>
          </p:cNvSpPr>
          <p:nvPr>
            <p:ph type="body" idx="1"/>
          </p:nvPr>
        </p:nvSpPr>
        <p:spPr>
          <a:xfrm>
            <a:off x="671513" y="1571625"/>
            <a:ext cx="5486400" cy="6172200"/>
          </a:xfrm>
          <a:ln/>
        </p:spPr>
        <p:txBody>
          <a:bodyPr/>
          <a:lstStyle/>
          <a:p>
            <a:pPr marL="285750" indent="-285750">
              <a:buFontTx/>
              <a:buChar char="•"/>
            </a:pPr>
            <a:endParaRPr lang="en-US" altLang="en-US" sz="1400"/>
          </a:p>
        </p:txBody>
      </p:sp>
      <p:sp>
        <p:nvSpPr>
          <p:cNvPr id="844803" name="Rectangle 3"/>
          <p:cNvSpPr>
            <a:spLocks noGrp="1" noRot="1" noChangeAspect="1" noChangeArrowheads="1" noTextEdit="1"/>
          </p:cNvSpPr>
          <p:nvPr>
            <p:ph type="sldImg"/>
          </p:nvPr>
        </p:nvSpPr>
        <p:spPr>
          <a:xfrm>
            <a:off x="-1350963" y="-1087438"/>
            <a:ext cx="4568826" cy="3425826"/>
          </a:xfrm>
          <a:ln cap="flat"/>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6850" name="Rectangle 2"/>
          <p:cNvSpPr>
            <a:spLocks noGrp="1" noChangeArrowheads="1"/>
          </p:cNvSpPr>
          <p:nvPr>
            <p:ph type="body" idx="1"/>
          </p:nvPr>
        </p:nvSpPr>
        <p:spPr>
          <a:xfrm>
            <a:off x="671513" y="1571625"/>
            <a:ext cx="5486400" cy="6172200"/>
          </a:xfrm>
          <a:ln/>
        </p:spPr>
        <p:txBody>
          <a:bodyPr/>
          <a:lstStyle/>
          <a:p>
            <a:pPr marL="285750" indent="-285750">
              <a:buFontTx/>
              <a:buChar char="•"/>
            </a:pPr>
            <a:endParaRPr lang="en-US" altLang="en-US" sz="1400"/>
          </a:p>
        </p:txBody>
      </p:sp>
      <p:sp>
        <p:nvSpPr>
          <p:cNvPr id="846851" name="Rectangle 3"/>
          <p:cNvSpPr>
            <a:spLocks noGrp="1" noRot="1" noChangeAspect="1" noChangeArrowheads="1" noTextEdit="1"/>
          </p:cNvSpPr>
          <p:nvPr>
            <p:ph type="sldImg"/>
          </p:nvPr>
        </p:nvSpPr>
        <p:spPr>
          <a:xfrm>
            <a:off x="-1350963" y="-1087438"/>
            <a:ext cx="4568826" cy="3425826"/>
          </a:xfrm>
          <a:ln cap="flat"/>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8898" name="Rectangle 2"/>
          <p:cNvSpPr>
            <a:spLocks noGrp="1" noChangeArrowheads="1"/>
          </p:cNvSpPr>
          <p:nvPr>
            <p:ph type="body" idx="1"/>
          </p:nvPr>
        </p:nvSpPr>
        <p:spPr>
          <a:xfrm>
            <a:off x="671513" y="1571625"/>
            <a:ext cx="5486400" cy="6172200"/>
          </a:xfrm>
          <a:ln/>
        </p:spPr>
        <p:txBody>
          <a:bodyPr/>
          <a:lstStyle/>
          <a:p>
            <a:pPr marL="285750" indent="-285750">
              <a:buFontTx/>
              <a:buChar char="•"/>
            </a:pPr>
            <a:endParaRPr lang="en-US" altLang="en-US" sz="1400"/>
          </a:p>
        </p:txBody>
      </p:sp>
      <p:sp>
        <p:nvSpPr>
          <p:cNvPr id="848899" name="Rectangle 3"/>
          <p:cNvSpPr>
            <a:spLocks noGrp="1" noRot="1" noChangeAspect="1" noChangeArrowheads="1" noTextEdit="1"/>
          </p:cNvSpPr>
          <p:nvPr>
            <p:ph type="sldImg"/>
          </p:nvPr>
        </p:nvSpPr>
        <p:spPr>
          <a:xfrm>
            <a:off x="-1350963" y="-1087438"/>
            <a:ext cx="4568826" cy="3425826"/>
          </a:xfrm>
          <a:ln cap="flat"/>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50946" name="Rectangle 2"/>
          <p:cNvSpPr>
            <a:spLocks noGrp="1" noChangeArrowheads="1"/>
          </p:cNvSpPr>
          <p:nvPr>
            <p:ph type="body" idx="1"/>
          </p:nvPr>
        </p:nvSpPr>
        <p:spPr>
          <a:xfrm>
            <a:off x="671513" y="1571625"/>
            <a:ext cx="5486400" cy="6172200"/>
          </a:xfrm>
          <a:ln/>
        </p:spPr>
        <p:txBody>
          <a:bodyPr/>
          <a:lstStyle/>
          <a:p>
            <a:pPr marL="285750" indent="-285750">
              <a:buFontTx/>
              <a:buChar char="•"/>
            </a:pPr>
            <a:endParaRPr lang="en-US" altLang="en-US" sz="1400"/>
          </a:p>
        </p:txBody>
      </p:sp>
      <p:sp>
        <p:nvSpPr>
          <p:cNvPr id="850947" name="Rectangle 3"/>
          <p:cNvSpPr>
            <a:spLocks noGrp="1" noRot="1" noChangeAspect="1" noChangeArrowheads="1" noTextEdit="1"/>
          </p:cNvSpPr>
          <p:nvPr>
            <p:ph type="sldImg"/>
          </p:nvPr>
        </p:nvSpPr>
        <p:spPr>
          <a:xfrm>
            <a:off x="-1350963" y="-1087438"/>
            <a:ext cx="4568826" cy="3425826"/>
          </a:xfrm>
          <a:ln cap="flat"/>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52994" name="Rectangle 2"/>
          <p:cNvSpPr>
            <a:spLocks noGrp="1" noChangeArrowheads="1"/>
          </p:cNvSpPr>
          <p:nvPr>
            <p:ph type="body" idx="1"/>
          </p:nvPr>
        </p:nvSpPr>
        <p:spPr>
          <a:xfrm>
            <a:off x="671513" y="1571625"/>
            <a:ext cx="5486400" cy="6172200"/>
          </a:xfrm>
          <a:ln/>
        </p:spPr>
        <p:txBody>
          <a:bodyPr/>
          <a:lstStyle/>
          <a:p>
            <a:pPr marL="285750" indent="-285750">
              <a:buFontTx/>
              <a:buChar char="•"/>
            </a:pPr>
            <a:endParaRPr lang="en-US" altLang="en-US" sz="1400"/>
          </a:p>
        </p:txBody>
      </p:sp>
      <p:sp>
        <p:nvSpPr>
          <p:cNvPr id="852995" name="Rectangle 3"/>
          <p:cNvSpPr>
            <a:spLocks noGrp="1" noRot="1" noChangeAspect="1" noChangeArrowheads="1" noTextEdit="1"/>
          </p:cNvSpPr>
          <p:nvPr>
            <p:ph type="sldImg"/>
          </p:nvPr>
        </p:nvSpPr>
        <p:spPr>
          <a:xfrm>
            <a:off x="-1350963" y="-1087438"/>
            <a:ext cx="4568826" cy="3425826"/>
          </a:xfrm>
          <a:ln cap="flat"/>
        </p:spPr>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55042" name="Rectangle 2"/>
          <p:cNvSpPr>
            <a:spLocks noGrp="1" noChangeArrowheads="1"/>
          </p:cNvSpPr>
          <p:nvPr>
            <p:ph type="body" idx="1"/>
          </p:nvPr>
        </p:nvSpPr>
        <p:spPr>
          <a:xfrm>
            <a:off x="671513" y="1571625"/>
            <a:ext cx="5486400" cy="6172200"/>
          </a:xfrm>
          <a:ln/>
        </p:spPr>
        <p:txBody>
          <a:bodyPr/>
          <a:lstStyle/>
          <a:p>
            <a:pPr marL="285750" indent="-285750">
              <a:buFontTx/>
              <a:buChar char="•"/>
            </a:pPr>
            <a:endParaRPr lang="en-US" altLang="en-US" sz="1400"/>
          </a:p>
        </p:txBody>
      </p:sp>
      <p:sp>
        <p:nvSpPr>
          <p:cNvPr id="855043" name="Rectangle 3"/>
          <p:cNvSpPr>
            <a:spLocks noGrp="1" noRot="1" noChangeAspect="1" noChangeArrowheads="1" noTextEdit="1"/>
          </p:cNvSpPr>
          <p:nvPr>
            <p:ph type="sldImg"/>
          </p:nvPr>
        </p:nvSpPr>
        <p:spPr>
          <a:xfrm>
            <a:off x="-1350963" y="-1087438"/>
            <a:ext cx="4568826" cy="3425826"/>
          </a:xfrm>
          <a:ln cap="flat"/>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r>
              <a:rPr lang="en-US" altLang="en-US" smtClean="0"/>
              <a:t>Scientific Writing, HRP 214</a:t>
            </a:r>
            <a:endParaRPr lang="en-US" altLang="en-US"/>
          </a:p>
        </p:txBody>
      </p:sp>
      <p:sp>
        <p:nvSpPr>
          <p:cNvPr id="5" name="Footer Placeholder 4"/>
          <p:cNvSpPr>
            <a:spLocks noGrp="1"/>
          </p:cNvSpPr>
          <p:nvPr>
            <p:ph type="ftr" sz="quarter" idx="11"/>
          </p:nvPr>
        </p:nvSpPr>
        <p:spPr/>
        <p:txBody>
          <a:bodyPr/>
          <a:lstStyle/>
          <a:p>
            <a:endParaRPr lang="en-US" altLang="en-US"/>
          </a:p>
        </p:txBody>
      </p:sp>
      <p:sp>
        <p:nvSpPr>
          <p:cNvPr id="6" name="Slide Number Placeholder 5"/>
          <p:cNvSpPr>
            <a:spLocks noGrp="1"/>
          </p:cNvSpPr>
          <p:nvPr>
            <p:ph type="sldNum" sz="quarter" idx="12"/>
          </p:nvPr>
        </p:nvSpPr>
        <p:spPr/>
        <p:txBody>
          <a:bodyPr/>
          <a:lstStyle/>
          <a:p>
            <a:fld id="{F77DE63E-289D-425A-9C96-C26EBF12D8A7}" type="slidenum">
              <a:rPr lang="en-US" altLang="en-US" smtClean="0"/>
              <a:pPr/>
              <a:t>‹#›</a:t>
            </a:fld>
            <a:endParaRPr lang="en-US" altLang="en-US"/>
          </a:p>
        </p:txBody>
      </p:sp>
    </p:spTree>
    <p:extLst>
      <p:ext uri="{BB962C8B-B14F-4D97-AF65-F5344CB8AC3E}">
        <p14:creationId xmlns:p14="http://schemas.microsoft.com/office/powerpoint/2010/main" val="200062931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r>
              <a:rPr lang="en-US" altLang="en-US" smtClean="0"/>
              <a:t>Scientific Writing, HRP 214</a:t>
            </a:r>
            <a:endParaRPr lang="en-US" altLang="en-US"/>
          </a:p>
        </p:txBody>
      </p:sp>
      <p:sp>
        <p:nvSpPr>
          <p:cNvPr id="5" name="Footer Placeholder 4"/>
          <p:cNvSpPr>
            <a:spLocks noGrp="1"/>
          </p:cNvSpPr>
          <p:nvPr>
            <p:ph type="ftr" sz="quarter" idx="11"/>
          </p:nvPr>
        </p:nvSpPr>
        <p:spPr/>
        <p:txBody>
          <a:bodyPr/>
          <a:lstStyle/>
          <a:p>
            <a:endParaRPr lang="en-US" altLang="en-US"/>
          </a:p>
        </p:txBody>
      </p:sp>
      <p:sp>
        <p:nvSpPr>
          <p:cNvPr id="6" name="Slide Number Placeholder 5"/>
          <p:cNvSpPr>
            <a:spLocks noGrp="1"/>
          </p:cNvSpPr>
          <p:nvPr>
            <p:ph type="sldNum" sz="quarter" idx="12"/>
          </p:nvPr>
        </p:nvSpPr>
        <p:spPr/>
        <p:txBody>
          <a:bodyPr/>
          <a:lstStyle/>
          <a:p>
            <a:fld id="{64CBCBC0-34BF-4AE1-B179-2DCA2931A09D}" type="slidenum">
              <a:rPr lang="en-US" altLang="en-US" smtClean="0"/>
              <a:pPr/>
              <a:t>‹#›</a:t>
            </a:fld>
            <a:endParaRPr lang="en-US" altLang="en-US"/>
          </a:p>
        </p:txBody>
      </p:sp>
    </p:spTree>
    <p:extLst>
      <p:ext uri="{BB962C8B-B14F-4D97-AF65-F5344CB8AC3E}">
        <p14:creationId xmlns:p14="http://schemas.microsoft.com/office/powerpoint/2010/main" val="212174946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r>
              <a:rPr lang="en-US" altLang="en-US" smtClean="0"/>
              <a:t>Scientific Writing, HRP 214</a:t>
            </a:r>
            <a:endParaRPr lang="en-US" altLang="en-US"/>
          </a:p>
        </p:txBody>
      </p:sp>
      <p:sp>
        <p:nvSpPr>
          <p:cNvPr id="5" name="Footer Placeholder 4"/>
          <p:cNvSpPr>
            <a:spLocks noGrp="1"/>
          </p:cNvSpPr>
          <p:nvPr>
            <p:ph type="ftr" sz="quarter" idx="11"/>
          </p:nvPr>
        </p:nvSpPr>
        <p:spPr/>
        <p:txBody>
          <a:bodyPr/>
          <a:lstStyle/>
          <a:p>
            <a:endParaRPr lang="en-US" altLang="en-US"/>
          </a:p>
        </p:txBody>
      </p:sp>
      <p:sp>
        <p:nvSpPr>
          <p:cNvPr id="6" name="Slide Number Placeholder 5"/>
          <p:cNvSpPr>
            <a:spLocks noGrp="1"/>
          </p:cNvSpPr>
          <p:nvPr>
            <p:ph type="sldNum" sz="quarter" idx="12"/>
          </p:nvPr>
        </p:nvSpPr>
        <p:spPr/>
        <p:txBody>
          <a:bodyPr/>
          <a:lstStyle/>
          <a:p>
            <a:fld id="{F7EFE2D6-988D-4FBA-8F3E-CBFAF91A7940}" type="slidenum">
              <a:rPr lang="en-US" altLang="en-US" smtClean="0"/>
              <a:pPr/>
              <a:t>‹#›</a:t>
            </a:fld>
            <a:endParaRPr lang="en-US" altLang="en-US"/>
          </a:p>
        </p:txBody>
      </p:sp>
    </p:spTree>
    <p:extLst>
      <p:ext uri="{BB962C8B-B14F-4D97-AF65-F5344CB8AC3E}">
        <p14:creationId xmlns:p14="http://schemas.microsoft.com/office/powerpoint/2010/main" val="3206022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r>
              <a:rPr lang="en-US" altLang="en-US" smtClean="0"/>
              <a:t>Scientific Writing, HRP 214</a:t>
            </a:r>
            <a:endParaRPr lang="en-US" altLang="en-US"/>
          </a:p>
        </p:txBody>
      </p:sp>
      <p:sp>
        <p:nvSpPr>
          <p:cNvPr id="5" name="Footer Placeholder 4"/>
          <p:cNvSpPr>
            <a:spLocks noGrp="1"/>
          </p:cNvSpPr>
          <p:nvPr>
            <p:ph type="ftr" sz="quarter" idx="11"/>
          </p:nvPr>
        </p:nvSpPr>
        <p:spPr/>
        <p:txBody>
          <a:bodyPr/>
          <a:lstStyle/>
          <a:p>
            <a:endParaRPr lang="en-US" altLang="en-US"/>
          </a:p>
        </p:txBody>
      </p:sp>
      <p:sp>
        <p:nvSpPr>
          <p:cNvPr id="6" name="Slide Number Placeholder 5"/>
          <p:cNvSpPr>
            <a:spLocks noGrp="1"/>
          </p:cNvSpPr>
          <p:nvPr>
            <p:ph type="sldNum" sz="quarter" idx="12"/>
          </p:nvPr>
        </p:nvSpPr>
        <p:spPr/>
        <p:txBody>
          <a:bodyPr/>
          <a:lstStyle/>
          <a:p>
            <a:fld id="{F27CF52B-5D6F-4094-928C-91E65A06703B}" type="slidenum">
              <a:rPr lang="en-US" altLang="en-US" smtClean="0"/>
              <a:pPr/>
              <a:t>‹#›</a:t>
            </a:fld>
            <a:endParaRPr lang="en-US" altLang="en-US"/>
          </a:p>
        </p:txBody>
      </p:sp>
    </p:spTree>
    <p:extLst>
      <p:ext uri="{BB962C8B-B14F-4D97-AF65-F5344CB8AC3E}">
        <p14:creationId xmlns:p14="http://schemas.microsoft.com/office/powerpoint/2010/main" val="20409366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r>
              <a:rPr lang="en-US" altLang="en-US" smtClean="0"/>
              <a:t>Scientific Writing, HRP 214</a:t>
            </a:r>
            <a:endParaRPr lang="en-US" altLang="en-US"/>
          </a:p>
        </p:txBody>
      </p:sp>
      <p:sp>
        <p:nvSpPr>
          <p:cNvPr id="5" name="Footer Placeholder 4"/>
          <p:cNvSpPr>
            <a:spLocks noGrp="1"/>
          </p:cNvSpPr>
          <p:nvPr>
            <p:ph type="ftr" sz="quarter" idx="11"/>
          </p:nvPr>
        </p:nvSpPr>
        <p:spPr/>
        <p:txBody>
          <a:bodyPr/>
          <a:lstStyle/>
          <a:p>
            <a:endParaRPr lang="en-US" altLang="en-US"/>
          </a:p>
        </p:txBody>
      </p:sp>
      <p:sp>
        <p:nvSpPr>
          <p:cNvPr id="6" name="Slide Number Placeholder 5"/>
          <p:cNvSpPr>
            <a:spLocks noGrp="1"/>
          </p:cNvSpPr>
          <p:nvPr>
            <p:ph type="sldNum" sz="quarter" idx="12"/>
          </p:nvPr>
        </p:nvSpPr>
        <p:spPr/>
        <p:txBody>
          <a:bodyPr/>
          <a:lstStyle/>
          <a:p>
            <a:fld id="{F223BD15-830F-4611-B5E9-257AF2B3AA48}" type="slidenum">
              <a:rPr lang="en-US" altLang="en-US" smtClean="0"/>
              <a:pPr/>
              <a:t>‹#›</a:t>
            </a:fld>
            <a:endParaRPr lang="en-US" altLang="en-US"/>
          </a:p>
        </p:txBody>
      </p:sp>
    </p:spTree>
    <p:extLst>
      <p:ext uri="{BB962C8B-B14F-4D97-AF65-F5344CB8AC3E}">
        <p14:creationId xmlns:p14="http://schemas.microsoft.com/office/powerpoint/2010/main" val="27216087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r>
              <a:rPr lang="en-US" altLang="en-US" smtClean="0"/>
              <a:t>Scientific Writing, HRP 214</a:t>
            </a:r>
            <a:endParaRPr lang="en-US" altLang="en-US"/>
          </a:p>
        </p:txBody>
      </p:sp>
      <p:sp>
        <p:nvSpPr>
          <p:cNvPr id="6" name="Footer Placeholder 5"/>
          <p:cNvSpPr>
            <a:spLocks noGrp="1"/>
          </p:cNvSpPr>
          <p:nvPr>
            <p:ph type="ftr" sz="quarter" idx="11"/>
          </p:nvPr>
        </p:nvSpPr>
        <p:spPr/>
        <p:txBody>
          <a:bodyPr/>
          <a:lstStyle/>
          <a:p>
            <a:endParaRPr lang="en-US" altLang="en-US"/>
          </a:p>
        </p:txBody>
      </p:sp>
      <p:sp>
        <p:nvSpPr>
          <p:cNvPr id="7" name="Slide Number Placeholder 6"/>
          <p:cNvSpPr>
            <a:spLocks noGrp="1"/>
          </p:cNvSpPr>
          <p:nvPr>
            <p:ph type="sldNum" sz="quarter" idx="12"/>
          </p:nvPr>
        </p:nvSpPr>
        <p:spPr/>
        <p:txBody>
          <a:bodyPr/>
          <a:lstStyle/>
          <a:p>
            <a:fld id="{55278FD8-44CD-4991-80C4-4768E21C9F0B}" type="slidenum">
              <a:rPr lang="en-US" altLang="en-US" smtClean="0"/>
              <a:pPr/>
              <a:t>‹#›</a:t>
            </a:fld>
            <a:endParaRPr lang="en-US" altLang="en-US"/>
          </a:p>
        </p:txBody>
      </p:sp>
    </p:spTree>
    <p:extLst>
      <p:ext uri="{BB962C8B-B14F-4D97-AF65-F5344CB8AC3E}">
        <p14:creationId xmlns:p14="http://schemas.microsoft.com/office/powerpoint/2010/main" val="4357714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r>
              <a:rPr lang="en-US" altLang="en-US" smtClean="0"/>
              <a:t>Scientific Writing, HRP 214</a:t>
            </a:r>
            <a:endParaRPr lang="en-US" altLang="en-US"/>
          </a:p>
        </p:txBody>
      </p:sp>
      <p:sp>
        <p:nvSpPr>
          <p:cNvPr id="8" name="Footer Placeholder 7"/>
          <p:cNvSpPr>
            <a:spLocks noGrp="1"/>
          </p:cNvSpPr>
          <p:nvPr>
            <p:ph type="ftr" sz="quarter" idx="11"/>
          </p:nvPr>
        </p:nvSpPr>
        <p:spPr/>
        <p:txBody>
          <a:bodyPr/>
          <a:lstStyle/>
          <a:p>
            <a:endParaRPr lang="en-US" altLang="en-US"/>
          </a:p>
        </p:txBody>
      </p:sp>
      <p:sp>
        <p:nvSpPr>
          <p:cNvPr id="9" name="Slide Number Placeholder 8"/>
          <p:cNvSpPr>
            <a:spLocks noGrp="1"/>
          </p:cNvSpPr>
          <p:nvPr>
            <p:ph type="sldNum" sz="quarter" idx="12"/>
          </p:nvPr>
        </p:nvSpPr>
        <p:spPr/>
        <p:txBody>
          <a:bodyPr/>
          <a:lstStyle/>
          <a:p>
            <a:fld id="{CE632E26-A960-4F2F-8F5A-A126F050331F}" type="slidenum">
              <a:rPr lang="en-US" altLang="en-US" smtClean="0"/>
              <a:pPr/>
              <a:t>‹#›</a:t>
            </a:fld>
            <a:endParaRPr lang="en-US" altLang="en-US"/>
          </a:p>
        </p:txBody>
      </p:sp>
    </p:spTree>
    <p:extLst>
      <p:ext uri="{BB962C8B-B14F-4D97-AF65-F5344CB8AC3E}">
        <p14:creationId xmlns:p14="http://schemas.microsoft.com/office/powerpoint/2010/main" val="167524688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r>
              <a:rPr lang="en-US" altLang="en-US" smtClean="0"/>
              <a:t>Scientific Writing, HRP 214</a:t>
            </a:r>
            <a:endParaRPr lang="en-US" altLang="en-US"/>
          </a:p>
        </p:txBody>
      </p:sp>
      <p:sp>
        <p:nvSpPr>
          <p:cNvPr id="4" name="Footer Placeholder 3"/>
          <p:cNvSpPr>
            <a:spLocks noGrp="1"/>
          </p:cNvSpPr>
          <p:nvPr>
            <p:ph type="ftr" sz="quarter" idx="11"/>
          </p:nvPr>
        </p:nvSpPr>
        <p:spPr/>
        <p:txBody>
          <a:bodyPr/>
          <a:lstStyle/>
          <a:p>
            <a:endParaRPr lang="en-US" altLang="en-US"/>
          </a:p>
        </p:txBody>
      </p:sp>
      <p:sp>
        <p:nvSpPr>
          <p:cNvPr id="5" name="Slide Number Placeholder 4"/>
          <p:cNvSpPr>
            <a:spLocks noGrp="1"/>
          </p:cNvSpPr>
          <p:nvPr>
            <p:ph type="sldNum" sz="quarter" idx="12"/>
          </p:nvPr>
        </p:nvSpPr>
        <p:spPr/>
        <p:txBody>
          <a:bodyPr/>
          <a:lstStyle/>
          <a:p>
            <a:fld id="{285645FE-3E9B-4CA9-98C2-4D660EA5CCC1}" type="slidenum">
              <a:rPr lang="en-US" altLang="en-US" smtClean="0"/>
              <a:pPr/>
              <a:t>‹#›</a:t>
            </a:fld>
            <a:endParaRPr lang="en-US" altLang="en-US"/>
          </a:p>
        </p:txBody>
      </p:sp>
    </p:spTree>
    <p:extLst>
      <p:ext uri="{BB962C8B-B14F-4D97-AF65-F5344CB8AC3E}">
        <p14:creationId xmlns:p14="http://schemas.microsoft.com/office/powerpoint/2010/main" val="39454301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altLang="en-US" smtClean="0"/>
              <a:t>Scientific Writing, HRP 214</a:t>
            </a:r>
            <a:endParaRPr lang="en-US" altLang="en-US"/>
          </a:p>
        </p:txBody>
      </p:sp>
      <p:sp>
        <p:nvSpPr>
          <p:cNvPr id="3" name="Footer Placeholder 2"/>
          <p:cNvSpPr>
            <a:spLocks noGrp="1"/>
          </p:cNvSpPr>
          <p:nvPr>
            <p:ph type="ftr" sz="quarter" idx="11"/>
          </p:nvPr>
        </p:nvSpPr>
        <p:spPr/>
        <p:txBody>
          <a:bodyPr/>
          <a:lstStyle/>
          <a:p>
            <a:endParaRPr lang="en-US" altLang="en-US"/>
          </a:p>
        </p:txBody>
      </p:sp>
      <p:sp>
        <p:nvSpPr>
          <p:cNvPr id="4" name="Slide Number Placeholder 3"/>
          <p:cNvSpPr>
            <a:spLocks noGrp="1"/>
          </p:cNvSpPr>
          <p:nvPr>
            <p:ph type="sldNum" sz="quarter" idx="12"/>
          </p:nvPr>
        </p:nvSpPr>
        <p:spPr/>
        <p:txBody>
          <a:bodyPr/>
          <a:lstStyle/>
          <a:p>
            <a:fld id="{CBB6A42E-F3FD-473B-B703-1F0B8C42C5B7}" type="slidenum">
              <a:rPr lang="en-US" altLang="en-US" smtClean="0"/>
              <a:pPr/>
              <a:t>‹#›</a:t>
            </a:fld>
            <a:endParaRPr lang="en-US" altLang="en-US"/>
          </a:p>
        </p:txBody>
      </p:sp>
    </p:spTree>
    <p:extLst>
      <p:ext uri="{BB962C8B-B14F-4D97-AF65-F5344CB8AC3E}">
        <p14:creationId xmlns:p14="http://schemas.microsoft.com/office/powerpoint/2010/main" val="6882689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r>
              <a:rPr lang="en-US" altLang="en-US" smtClean="0"/>
              <a:t>Scientific Writing, HRP 214</a:t>
            </a:r>
            <a:endParaRPr lang="en-US" altLang="en-US"/>
          </a:p>
        </p:txBody>
      </p:sp>
      <p:sp>
        <p:nvSpPr>
          <p:cNvPr id="6" name="Footer Placeholder 5"/>
          <p:cNvSpPr>
            <a:spLocks noGrp="1"/>
          </p:cNvSpPr>
          <p:nvPr>
            <p:ph type="ftr" sz="quarter" idx="11"/>
          </p:nvPr>
        </p:nvSpPr>
        <p:spPr/>
        <p:txBody>
          <a:bodyPr/>
          <a:lstStyle/>
          <a:p>
            <a:endParaRPr lang="en-US" altLang="en-US"/>
          </a:p>
        </p:txBody>
      </p:sp>
      <p:sp>
        <p:nvSpPr>
          <p:cNvPr id="7" name="Slide Number Placeholder 6"/>
          <p:cNvSpPr>
            <a:spLocks noGrp="1"/>
          </p:cNvSpPr>
          <p:nvPr>
            <p:ph type="sldNum" sz="quarter" idx="12"/>
          </p:nvPr>
        </p:nvSpPr>
        <p:spPr/>
        <p:txBody>
          <a:bodyPr/>
          <a:lstStyle/>
          <a:p>
            <a:fld id="{8466A562-59C5-4B83-93E7-0DCE66391980}" type="slidenum">
              <a:rPr lang="en-US" altLang="en-US" smtClean="0"/>
              <a:pPr/>
              <a:t>‹#›</a:t>
            </a:fld>
            <a:endParaRPr lang="en-US" altLang="en-US"/>
          </a:p>
        </p:txBody>
      </p:sp>
    </p:spTree>
    <p:extLst>
      <p:ext uri="{BB962C8B-B14F-4D97-AF65-F5344CB8AC3E}">
        <p14:creationId xmlns:p14="http://schemas.microsoft.com/office/powerpoint/2010/main" val="30885042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r>
              <a:rPr lang="en-US" altLang="en-US" smtClean="0"/>
              <a:t>Scientific Writing, HRP 214</a:t>
            </a:r>
            <a:endParaRPr lang="en-US" altLang="en-US"/>
          </a:p>
        </p:txBody>
      </p:sp>
      <p:sp>
        <p:nvSpPr>
          <p:cNvPr id="6" name="Footer Placeholder 5"/>
          <p:cNvSpPr>
            <a:spLocks noGrp="1"/>
          </p:cNvSpPr>
          <p:nvPr>
            <p:ph type="ftr" sz="quarter" idx="11"/>
          </p:nvPr>
        </p:nvSpPr>
        <p:spPr/>
        <p:txBody>
          <a:bodyPr/>
          <a:lstStyle/>
          <a:p>
            <a:endParaRPr lang="en-US" altLang="en-US"/>
          </a:p>
        </p:txBody>
      </p:sp>
      <p:sp>
        <p:nvSpPr>
          <p:cNvPr id="7" name="Slide Number Placeholder 6"/>
          <p:cNvSpPr>
            <a:spLocks noGrp="1"/>
          </p:cNvSpPr>
          <p:nvPr>
            <p:ph type="sldNum" sz="quarter" idx="12"/>
          </p:nvPr>
        </p:nvSpPr>
        <p:spPr/>
        <p:txBody>
          <a:bodyPr/>
          <a:lstStyle/>
          <a:p>
            <a:fld id="{12913CB1-06CE-456A-ABCE-13502FB93A2D}" type="slidenum">
              <a:rPr lang="en-US" altLang="en-US" smtClean="0"/>
              <a:pPr/>
              <a:t>‹#›</a:t>
            </a:fld>
            <a:endParaRPr lang="en-US" altLang="en-US"/>
          </a:p>
        </p:txBody>
      </p:sp>
    </p:spTree>
    <p:extLst>
      <p:ext uri="{BB962C8B-B14F-4D97-AF65-F5344CB8AC3E}">
        <p14:creationId xmlns:p14="http://schemas.microsoft.com/office/powerpoint/2010/main" val="38066682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en-US" altLang="en-US" smtClean="0"/>
              <a:t>Scientific Writing, HRP 214</a:t>
            </a:r>
            <a:endParaRPr lang="en-US" alt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lt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15D4FB8-9587-44D2-978B-3DBE7B54557C}" type="slidenum">
              <a:rPr lang="en-US" altLang="en-US" smtClean="0"/>
              <a:pPr/>
              <a:t>‹#›</a:t>
            </a:fld>
            <a:endParaRPr lang="en-US" altLang="en-US"/>
          </a:p>
        </p:txBody>
      </p:sp>
    </p:spTree>
    <p:extLst>
      <p:ext uri="{BB962C8B-B14F-4D97-AF65-F5344CB8AC3E}">
        <p14:creationId xmlns:p14="http://schemas.microsoft.com/office/powerpoint/2010/main" val="3964384647"/>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hyperlink" Target="http://www.google.co.il/url?sa=i&amp;rct=j&amp;q=&amp;esrc=s&amp;frm=1&amp;source=images&amp;cd=&amp;cad=rja&amp;docid=KxcL9AXRPGgYWM&amp;tbnid=4jvwBcxeukNlIM:&amp;ved=0CAUQjRw&amp;url=http://www.benitaepstein.com/science%20cartoons%202/science2.html&amp;ei=-KfJUsfnFcWR0QXikYCYBg&amp;psig=AFQjCNFnUAHPBRDwaPPPoq_lNfAk7OmOjg&amp;ust=1389032952652160" TargetMode="Externa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grants1.nih.gov/grants/oer.htm" TargetMode="External"/><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hyperlink" Target="http://www.niaid.nih.gov/ncn/grants/default.htm" TargetMode="Externa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905000"/>
            <a:ext cx="7772400" cy="1470025"/>
          </a:xfrm>
        </p:spPr>
        <p:txBody>
          <a:bodyPr/>
          <a:lstStyle/>
          <a:p>
            <a:r>
              <a:rPr lang="en-US" b="1" dirty="0" smtClean="0"/>
              <a:t>Scientific writing</a:t>
            </a:r>
            <a:r>
              <a:rPr lang="en-US" dirty="0" smtClean="0"/>
              <a:t> (81-933)</a:t>
            </a:r>
            <a:br>
              <a:rPr lang="en-US" dirty="0" smtClean="0"/>
            </a:br>
            <a:r>
              <a:rPr lang="en-US" dirty="0" smtClean="0"/>
              <a:t>Lecture 11: Grants</a:t>
            </a:r>
            <a:endParaRPr lang="en-US" dirty="0"/>
          </a:p>
        </p:txBody>
      </p:sp>
      <p:sp>
        <p:nvSpPr>
          <p:cNvPr id="3" name="Subtitle 2"/>
          <p:cNvSpPr>
            <a:spLocks noGrp="1"/>
          </p:cNvSpPr>
          <p:nvPr>
            <p:ph type="subTitle" idx="1"/>
          </p:nvPr>
        </p:nvSpPr>
        <p:spPr>
          <a:xfrm>
            <a:off x="1371600" y="3375025"/>
            <a:ext cx="6400800" cy="1752600"/>
          </a:xfrm>
        </p:spPr>
        <p:txBody>
          <a:bodyPr/>
          <a:lstStyle/>
          <a:p>
            <a:r>
              <a:rPr lang="en-US" dirty="0" smtClean="0"/>
              <a:t>Dr. Avraham Samson</a:t>
            </a:r>
          </a:p>
          <a:p>
            <a:r>
              <a:rPr lang="en-US" dirty="0" smtClean="0"/>
              <a:t>Faculty of Medicine in the Galilee</a:t>
            </a:r>
          </a:p>
          <a:p>
            <a:endParaRPr lang="en-US" dirty="0" smtClean="0"/>
          </a:p>
          <a:p>
            <a:endParaRPr lang="en-US" dirty="0" smtClean="0"/>
          </a:p>
          <a:p>
            <a:endParaRPr lang="en-US" dirty="0" smtClean="0"/>
          </a:p>
          <a:p>
            <a:endParaRPr lang="en-US" dirty="0"/>
          </a:p>
        </p:txBody>
      </p:sp>
      <p:pic>
        <p:nvPicPr>
          <p:cNvPr id="1026" name="Picture 2" descr="C:\Users\Avraham\Documents\programming course\logo_biu.png"/>
          <p:cNvPicPr>
            <a:picLocks noChangeAspect="1" noChangeArrowheads="1"/>
          </p:cNvPicPr>
          <p:nvPr/>
        </p:nvPicPr>
        <p:blipFill>
          <a:blip r:embed="rId2">
            <a:extLst>
              <a:ext uri="{28A0092B-C50C-407E-A947-70E740481C1C}">
                <a14:useLocalDpi xmlns:a14="http://schemas.microsoft.com/office/drawing/2010/main"/>
              </a:ext>
            </a:extLst>
          </a:blip>
          <a:srcRect/>
          <a:stretch>
            <a:fillRect/>
          </a:stretch>
        </p:blipFill>
        <p:spPr bwMode="auto">
          <a:xfrm>
            <a:off x="3171825" y="4518025"/>
            <a:ext cx="2771775" cy="2295525"/>
          </a:xfrm>
          <a:prstGeom prst="rect">
            <a:avLst/>
          </a:prstGeom>
          <a:noFill/>
          <a:extLst>
            <a:ext uri="{909E8E84-426E-40DD-AFC4-6F175D3DCCD1}">
              <a14:hiddenFill xmlns:a14="http://schemas.microsoft.com/office/drawing/2010/main">
                <a:solidFill>
                  <a:srgbClr val="FFFFFF"/>
                </a:solidFill>
              </a14:hiddenFill>
            </a:ext>
          </a:extLst>
        </p:spPr>
      </p:pic>
      <p:sp>
        <p:nvSpPr>
          <p:cNvPr id="4" name="Slide Number Placeholder 3"/>
          <p:cNvSpPr>
            <a:spLocks noGrp="1"/>
          </p:cNvSpPr>
          <p:nvPr>
            <p:ph type="sldNum" sz="quarter" idx="12"/>
          </p:nvPr>
        </p:nvSpPr>
        <p:spPr/>
        <p:txBody>
          <a:bodyPr/>
          <a:lstStyle/>
          <a:p>
            <a:fld id="{F77DE63E-289D-425A-9C96-C26EBF12D8A7}" type="slidenum">
              <a:rPr lang="en-US" altLang="en-US" smtClean="0"/>
              <a:pPr/>
              <a:t>1</a:t>
            </a:fld>
            <a:endParaRPr lang="en-US" altLang="en-US"/>
          </a:p>
        </p:txBody>
      </p:sp>
    </p:spTree>
    <p:extLst>
      <p:ext uri="{BB962C8B-B14F-4D97-AF65-F5344CB8AC3E}">
        <p14:creationId xmlns:p14="http://schemas.microsoft.com/office/powerpoint/2010/main" val="82724999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22" name="Rectangle 2"/>
          <p:cNvSpPr>
            <a:spLocks noGrp="1" noChangeArrowheads="1"/>
          </p:cNvSpPr>
          <p:nvPr>
            <p:ph type="title"/>
          </p:nvPr>
        </p:nvSpPr>
        <p:spPr>
          <a:xfrm>
            <a:off x="506413" y="381000"/>
            <a:ext cx="8637587" cy="1431925"/>
          </a:xfrm>
        </p:spPr>
        <p:txBody>
          <a:bodyPr>
            <a:normAutofit/>
          </a:bodyPr>
          <a:lstStyle/>
          <a:p>
            <a:r>
              <a:rPr lang="en-US" altLang="en-US" u="sng" dirty="0" smtClean="0"/>
              <a:t>grant-writing </a:t>
            </a:r>
            <a:r>
              <a:rPr lang="en-US" altLang="en-US" u="sng" dirty="0"/>
              <a:t>tips</a:t>
            </a:r>
            <a:endParaRPr lang="en-US" altLang="en-US" sz="3600" u="sng" dirty="0"/>
          </a:p>
        </p:txBody>
      </p:sp>
      <p:sp>
        <p:nvSpPr>
          <p:cNvPr id="849923" name="Rectangle 3"/>
          <p:cNvSpPr>
            <a:spLocks noGrp="1" noChangeArrowheads="1"/>
          </p:cNvSpPr>
          <p:nvPr>
            <p:ph type="body" idx="1"/>
          </p:nvPr>
        </p:nvSpPr>
        <p:spPr>
          <a:xfrm>
            <a:off x="533400" y="2057400"/>
            <a:ext cx="8208963" cy="4114800"/>
          </a:xfrm>
        </p:spPr>
        <p:txBody>
          <a:bodyPr/>
          <a:lstStyle/>
          <a:p>
            <a:r>
              <a:rPr lang="en-US" altLang="en-US" sz="2800">
                <a:latin typeface="Times New Roman" charset="0"/>
              </a:rPr>
              <a:t>Caveat: “Be very careful with your highly technical material. Some of the reviewers may be better informed about your field than you. To succeed, you will have to be at least as savvy as the savviest reviewer in the group. Leave out anything that's not critical. The more you put in, the more information there is for reviewers to find fault or disagree with.”</a:t>
            </a:r>
          </a:p>
          <a:p>
            <a:endParaRPr lang="en-US" altLang="en-US" sz="2800">
              <a:latin typeface="Times New Roman" charset="0"/>
            </a:endParaRPr>
          </a:p>
          <a:p>
            <a:endParaRPr lang="en-US" altLang="en-US" sz="2800">
              <a:latin typeface="Times New Roman" charset="0"/>
            </a:endParaRPr>
          </a:p>
          <a:p>
            <a:endParaRPr lang="en-US" altLang="en-US" sz="2800">
              <a:latin typeface="Times New Roman" charset="0"/>
            </a:endParaRPr>
          </a:p>
          <a:p>
            <a:endParaRPr lang="en-US" altLang="en-US" sz="2400">
              <a:latin typeface="Times New Roman" charset="0"/>
            </a:endParaRPr>
          </a:p>
          <a:p>
            <a:pPr eaLnBrk="0" hangingPunct="0">
              <a:spcBef>
                <a:spcPct val="0"/>
              </a:spcBef>
              <a:buClrTx/>
              <a:buSzTx/>
              <a:buFontTx/>
              <a:buNone/>
            </a:pPr>
            <a:endParaRPr lang="en-US" altLang="en-US" sz="2400" u="sng">
              <a:latin typeface="Times New Roman" charset="0"/>
            </a:endParaRPr>
          </a:p>
          <a:p>
            <a:endParaRPr lang="en-US" altLang="en-US" sz="2400">
              <a:latin typeface="Times New Roman" charset="0"/>
            </a:endParaRPr>
          </a:p>
        </p:txBody>
      </p:sp>
    </p:spTree>
    <p:extLst>
      <p:ext uri="{BB962C8B-B14F-4D97-AF65-F5344CB8AC3E}">
        <p14:creationId xmlns:p14="http://schemas.microsoft.com/office/powerpoint/2010/main" val="3461111797"/>
      </p:ext>
    </p:extLst>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51970" name="Rectangle 2"/>
          <p:cNvSpPr>
            <a:spLocks noGrp="1" noChangeArrowheads="1"/>
          </p:cNvSpPr>
          <p:nvPr>
            <p:ph type="title"/>
          </p:nvPr>
        </p:nvSpPr>
        <p:spPr>
          <a:xfrm>
            <a:off x="506413" y="381000"/>
            <a:ext cx="8637587" cy="1431925"/>
          </a:xfrm>
        </p:spPr>
        <p:txBody>
          <a:bodyPr>
            <a:normAutofit/>
          </a:bodyPr>
          <a:lstStyle/>
          <a:p>
            <a:r>
              <a:rPr lang="en-US" altLang="en-US" u="sng" dirty="0" smtClean="0"/>
              <a:t>grant-writing </a:t>
            </a:r>
            <a:r>
              <a:rPr lang="en-US" altLang="en-US" u="sng" dirty="0"/>
              <a:t>tips</a:t>
            </a:r>
          </a:p>
        </p:txBody>
      </p:sp>
      <p:sp>
        <p:nvSpPr>
          <p:cNvPr id="851971" name="Rectangle 3"/>
          <p:cNvSpPr>
            <a:spLocks noGrp="1" noChangeArrowheads="1"/>
          </p:cNvSpPr>
          <p:nvPr>
            <p:ph type="body" idx="1"/>
          </p:nvPr>
        </p:nvSpPr>
        <p:spPr>
          <a:xfrm>
            <a:off x="685800" y="2514600"/>
            <a:ext cx="8208963" cy="4114800"/>
          </a:xfrm>
        </p:spPr>
        <p:txBody>
          <a:bodyPr/>
          <a:lstStyle/>
          <a:p>
            <a:pPr>
              <a:lnSpc>
                <a:spcPct val="90000"/>
              </a:lnSpc>
              <a:buFont typeface="Wingdings" pitchFamily="2" charset="2"/>
              <a:buNone/>
            </a:pPr>
            <a:r>
              <a:rPr lang="en-US" altLang="en-US" sz="2400" u="sng" dirty="0">
                <a:latin typeface="Times New Roman" charset="0"/>
              </a:rPr>
              <a:t>Tell the reviewers:</a:t>
            </a:r>
          </a:p>
          <a:p>
            <a:pPr>
              <a:lnSpc>
                <a:spcPct val="90000"/>
              </a:lnSpc>
            </a:pPr>
            <a:r>
              <a:rPr lang="en-US" altLang="en-US" sz="2400" dirty="0">
                <a:latin typeface="Times New Roman" charset="0"/>
              </a:rPr>
              <a:t>why testing your hypothesis is worth funding</a:t>
            </a:r>
          </a:p>
          <a:p>
            <a:pPr>
              <a:lnSpc>
                <a:spcPct val="90000"/>
              </a:lnSpc>
            </a:pPr>
            <a:r>
              <a:rPr lang="en-US" altLang="en-US" sz="2400" dirty="0">
                <a:latin typeface="Times New Roman" charset="0"/>
              </a:rPr>
              <a:t>why you are the person to do it </a:t>
            </a:r>
          </a:p>
          <a:p>
            <a:pPr>
              <a:lnSpc>
                <a:spcPct val="90000"/>
              </a:lnSpc>
            </a:pPr>
            <a:r>
              <a:rPr lang="en-US" altLang="en-US" sz="2400" dirty="0">
                <a:latin typeface="Times New Roman" charset="0"/>
              </a:rPr>
              <a:t>how your institution can give you the support you'll need</a:t>
            </a:r>
          </a:p>
          <a:p>
            <a:pPr>
              <a:lnSpc>
                <a:spcPct val="90000"/>
              </a:lnSpc>
            </a:pPr>
            <a:endParaRPr lang="en-US" altLang="en-US" sz="2400" dirty="0">
              <a:latin typeface="Times New Roman" charset="0"/>
            </a:endParaRPr>
          </a:p>
          <a:p>
            <a:pPr>
              <a:lnSpc>
                <a:spcPct val="90000"/>
              </a:lnSpc>
              <a:buFont typeface="Wingdings" pitchFamily="2" charset="2"/>
              <a:buNone/>
            </a:pPr>
            <a:r>
              <a:rPr lang="en-US" altLang="en-US" sz="2400" u="sng" dirty="0">
                <a:latin typeface="Times New Roman" charset="0"/>
              </a:rPr>
              <a:t>The </a:t>
            </a:r>
            <a:r>
              <a:rPr lang="en-US" altLang="en-US" sz="2400" b="1" u="sng" dirty="0">
                <a:latin typeface="Times New Roman" charset="0"/>
              </a:rPr>
              <a:t>innovation</a:t>
            </a:r>
            <a:r>
              <a:rPr lang="en-US" altLang="en-US" sz="2400" u="sng" dirty="0">
                <a:latin typeface="Times New Roman" charset="0"/>
              </a:rPr>
              <a:t> criterion can be tricky: </a:t>
            </a:r>
          </a:p>
          <a:p>
            <a:pPr>
              <a:lnSpc>
                <a:spcPct val="90000"/>
              </a:lnSpc>
            </a:pPr>
            <a:r>
              <a:rPr lang="en-US" altLang="en-US" sz="2400" dirty="0">
                <a:latin typeface="Times New Roman" charset="0"/>
              </a:rPr>
              <a:t>Beware of being far outside the mainstream of thought.</a:t>
            </a:r>
          </a:p>
          <a:p>
            <a:pPr>
              <a:lnSpc>
                <a:spcPct val="90000"/>
              </a:lnSpc>
            </a:pPr>
            <a:r>
              <a:rPr lang="en-US" altLang="en-US" sz="2400" dirty="0">
                <a:latin typeface="Times New Roman" charset="0"/>
              </a:rPr>
              <a:t>If your proposal is highly innovative, you'll need to make a very strong case for why you are challenging the existing paradigm and have data to support your innovative approach.</a:t>
            </a:r>
          </a:p>
          <a:p>
            <a:pPr>
              <a:lnSpc>
                <a:spcPct val="90000"/>
              </a:lnSpc>
            </a:pPr>
            <a:endParaRPr lang="en-US" altLang="en-US" sz="2400" dirty="0">
              <a:latin typeface="Times New Roman" charset="0"/>
            </a:endParaRPr>
          </a:p>
          <a:p>
            <a:pPr>
              <a:lnSpc>
                <a:spcPct val="90000"/>
              </a:lnSpc>
            </a:pPr>
            <a:endParaRPr lang="en-US" altLang="en-US" sz="2000" dirty="0">
              <a:latin typeface="Times New Roman" charset="0"/>
            </a:endParaRPr>
          </a:p>
          <a:p>
            <a:pPr eaLnBrk="0" hangingPunct="0">
              <a:lnSpc>
                <a:spcPct val="90000"/>
              </a:lnSpc>
              <a:spcBef>
                <a:spcPct val="0"/>
              </a:spcBef>
              <a:buClrTx/>
              <a:buSzTx/>
              <a:buFontTx/>
              <a:buNone/>
            </a:pPr>
            <a:endParaRPr lang="en-US" altLang="en-US" sz="2000" u="sng" dirty="0">
              <a:latin typeface="Times New Roman" charset="0"/>
            </a:endParaRPr>
          </a:p>
          <a:p>
            <a:pPr>
              <a:lnSpc>
                <a:spcPct val="90000"/>
              </a:lnSpc>
            </a:pPr>
            <a:endParaRPr lang="en-US" altLang="en-US" sz="2000" dirty="0">
              <a:latin typeface="Times New Roman" charset="0"/>
            </a:endParaRPr>
          </a:p>
        </p:txBody>
      </p:sp>
      <p:sp>
        <p:nvSpPr>
          <p:cNvPr id="851972" name="Text Box 4"/>
          <p:cNvSpPr txBox="1">
            <a:spLocks noChangeArrowheads="1"/>
          </p:cNvSpPr>
          <p:nvPr/>
        </p:nvSpPr>
        <p:spPr bwMode="auto">
          <a:xfrm>
            <a:off x="304800" y="1981200"/>
            <a:ext cx="8458200" cy="9683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hangingPunct="0">
              <a:lnSpc>
                <a:spcPct val="90000"/>
              </a:lnSpc>
            </a:pPr>
            <a:r>
              <a:rPr lang="en-US" altLang="en-US"/>
              <a:t>2. “</a:t>
            </a:r>
            <a:r>
              <a:rPr lang="en-US" altLang="en-US" b="1"/>
              <a:t>Be Persuasive, But Be Careful of Being Too Innovative”</a:t>
            </a:r>
          </a:p>
          <a:p>
            <a:pPr>
              <a:spcBef>
                <a:spcPct val="50000"/>
              </a:spcBef>
            </a:pPr>
            <a:endParaRPr lang="en-US" altLang="en-US"/>
          </a:p>
        </p:txBody>
      </p:sp>
    </p:spTree>
    <p:extLst>
      <p:ext uri="{BB962C8B-B14F-4D97-AF65-F5344CB8AC3E}">
        <p14:creationId xmlns:p14="http://schemas.microsoft.com/office/powerpoint/2010/main" val="106508136"/>
      </p:ext>
    </p:extLst>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54018" name="Rectangle 2"/>
          <p:cNvSpPr>
            <a:spLocks noGrp="1" noChangeArrowheads="1"/>
          </p:cNvSpPr>
          <p:nvPr>
            <p:ph type="title"/>
          </p:nvPr>
        </p:nvSpPr>
        <p:spPr>
          <a:xfrm>
            <a:off x="506413" y="381000"/>
            <a:ext cx="8637587" cy="1431925"/>
          </a:xfrm>
        </p:spPr>
        <p:txBody>
          <a:bodyPr>
            <a:normAutofit/>
          </a:bodyPr>
          <a:lstStyle/>
          <a:p>
            <a:r>
              <a:rPr lang="en-US" altLang="en-US" u="sng" dirty="0" smtClean="0"/>
              <a:t>grant-writing </a:t>
            </a:r>
            <a:r>
              <a:rPr lang="en-US" altLang="en-US" u="sng" dirty="0"/>
              <a:t>tips</a:t>
            </a:r>
          </a:p>
        </p:txBody>
      </p:sp>
      <p:sp>
        <p:nvSpPr>
          <p:cNvPr id="854019" name="Rectangle 3"/>
          <p:cNvSpPr>
            <a:spLocks noGrp="1" noChangeArrowheads="1"/>
          </p:cNvSpPr>
          <p:nvPr>
            <p:ph type="body" idx="1"/>
          </p:nvPr>
        </p:nvSpPr>
        <p:spPr>
          <a:xfrm>
            <a:off x="533400" y="2438400"/>
            <a:ext cx="8208963" cy="4114800"/>
          </a:xfrm>
        </p:spPr>
        <p:txBody>
          <a:bodyPr/>
          <a:lstStyle/>
          <a:p>
            <a:pPr lvl="1">
              <a:buFont typeface="Wingdings" pitchFamily="2" charset="2"/>
              <a:buNone/>
            </a:pPr>
            <a:r>
              <a:rPr lang="en-US" altLang="en-US" dirty="0">
                <a:latin typeface="Times New Roman" charset="0"/>
              </a:rPr>
              <a:t>~Make your application </a:t>
            </a:r>
            <a:r>
              <a:rPr lang="en-US" altLang="en-US" b="1" dirty="0">
                <a:latin typeface="Times New Roman" charset="0"/>
              </a:rPr>
              <a:t>user friendly </a:t>
            </a:r>
            <a:r>
              <a:rPr lang="en-US" altLang="en-US" dirty="0">
                <a:latin typeface="Times New Roman" charset="0"/>
              </a:rPr>
              <a:t>(reviewers get worn out having to read 10 to 15 applications!):</a:t>
            </a:r>
          </a:p>
          <a:p>
            <a:pPr lvl="1"/>
            <a:r>
              <a:rPr lang="en-US" altLang="en-US" dirty="0">
                <a:latin typeface="Times New Roman" charset="0"/>
              </a:rPr>
              <a:t>Label all materials clearly</a:t>
            </a:r>
          </a:p>
          <a:p>
            <a:pPr lvl="1"/>
            <a:r>
              <a:rPr lang="en-US" altLang="en-US" dirty="0">
                <a:latin typeface="Times New Roman" charset="0"/>
              </a:rPr>
              <a:t>Keep it short and simple</a:t>
            </a:r>
          </a:p>
          <a:p>
            <a:pPr lvl="1"/>
            <a:r>
              <a:rPr lang="en-US" altLang="en-US" dirty="0">
                <a:latin typeface="Times New Roman" charset="0"/>
              </a:rPr>
              <a:t>Start with basic ideas and move progressively to more complex ones (recall inverted pyramid!) </a:t>
            </a:r>
          </a:p>
          <a:p>
            <a:pPr lvl="1"/>
            <a:r>
              <a:rPr lang="en-US" altLang="en-US" dirty="0">
                <a:latin typeface="Times New Roman" charset="0"/>
              </a:rPr>
              <a:t>Guide reviewers with graphics (visually appealing)</a:t>
            </a:r>
          </a:p>
          <a:p>
            <a:pPr lvl="1"/>
            <a:r>
              <a:rPr lang="en-US" altLang="en-US" dirty="0">
                <a:latin typeface="Times New Roman" charset="0"/>
              </a:rPr>
              <a:t>Edit and proofread</a:t>
            </a:r>
          </a:p>
          <a:p>
            <a:endParaRPr lang="en-US" altLang="en-US" sz="2800" dirty="0">
              <a:latin typeface="Times New Roman" charset="0"/>
            </a:endParaRPr>
          </a:p>
          <a:p>
            <a:endParaRPr lang="en-US" altLang="en-US" sz="2800" dirty="0">
              <a:latin typeface="Times New Roman" charset="0"/>
            </a:endParaRPr>
          </a:p>
          <a:p>
            <a:pPr eaLnBrk="0" hangingPunct="0">
              <a:spcBef>
                <a:spcPct val="0"/>
              </a:spcBef>
              <a:buClrTx/>
              <a:buSzTx/>
              <a:buFontTx/>
              <a:buNone/>
            </a:pPr>
            <a:endParaRPr lang="en-US" altLang="en-US" sz="2800" u="sng" dirty="0">
              <a:latin typeface="Times New Roman" charset="0"/>
            </a:endParaRPr>
          </a:p>
          <a:p>
            <a:endParaRPr lang="en-US" altLang="en-US" sz="2800" dirty="0">
              <a:latin typeface="Times New Roman" charset="0"/>
            </a:endParaRPr>
          </a:p>
        </p:txBody>
      </p:sp>
      <p:sp>
        <p:nvSpPr>
          <p:cNvPr id="854020" name="Text Box 4"/>
          <p:cNvSpPr txBox="1">
            <a:spLocks noChangeArrowheads="1"/>
          </p:cNvSpPr>
          <p:nvPr/>
        </p:nvSpPr>
        <p:spPr bwMode="auto">
          <a:xfrm>
            <a:off x="228600" y="1905000"/>
            <a:ext cx="8077200" cy="4206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hangingPunct="0">
              <a:lnSpc>
                <a:spcPct val="90000"/>
              </a:lnSpc>
            </a:pPr>
            <a:r>
              <a:rPr lang="en-US" altLang="en-US"/>
              <a:t>3. </a:t>
            </a:r>
            <a:r>
              <a:rPr lang="en-US" altLang="en-US" b="1"/>
              <a:t>Make Life Easy for Reviewers</a:t>
            </a:r>
            <a:endParaRPr lang="en-US" altLang="en-US"/>
          </a:p>
        </p:txBody>
      </p:sp>
    </p:spTree>
    <p:extLst>
      <p:ext uri="{BB962C8B-B14F-4D97-AF65-F5344CB8AC3E}">
        <p14:creationId xmlns:p14="http://schemas.microsoft.com/office/powerpoint/2010/main" val="1068215812"/>
      </p:ext>
    </p:extLst>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56066" name="Rectangle 2"/>
          <p:cNvSpPr>
            <a:spLocks noGrp="1" noChangeArrowheads="1"/>
          </p:cNvSpPr>
          <p:nvPr>
            <p:ph type="title"/>
          </p:nvPr>
        </p:nvSpPr>
        <p:spPr>
          <a:xfrm>
            <a:off x="506413" y="381000"/>
            <a:ext cx="8637587" cy="1431925"/>
          </a:xfrm>
        </p:spPr>
        <p:txBody>
          <a:bodyPr>
            <a:normAutofit/>
          </a:bodyPr>
          <a:lstStyle/>
          <a:p>
            <a:r>
              <a:rPr lang="en-US" altLang="en-US" u="sng" dirty="0" smtClean="0"/>
              <a:t>grant-writing </a:t>
            </a:r>
            <a:r>
              <a:rPr lang="en-US" altLang="en-US" u="sng" dirty="0"/>
              <a:t>tips</a:t>
            </a:r>
          </a:p>
        </p:txBody>
      </p:sp>
      <p:sp>
        <p:nvSpPr>
          <p:cNvPr id="856067" name="Rectangle 3"/>
          <p:cNvSpPr>
            <a:spLocks noGrp="1" noChangeArrowheads="1"/>
          </p:cNvSpPr>
          <p:nvPr>
            <p:ph type="body" idx="1"/>
          </p:nvPr>
        </p:nvSpPr>
        <p:spPr>
          <a:xfrm>
            <a:off x="533400" y="2743200"/>
            <a:ext cx="8208963" cy="4114800"/>
          </a:xfrm>
        </p:spPr>
        <p:txBody>
          <a:bodyPr/>
          <a:lstStyle/>
          <a:p>
            <a:pPr lvl="1">
              <a:lnSpc>
                <a:spcPct val="90000"/>
              </a:lnSpc>
              <a:buClr>
                <a:srgbClr val="CCFF33"/>
              </a:buClr>
              <a:buSzPct val="70000"/>
            </a:pPr>
            <a:r>
              <a:rPr lang="en-US" altLang="en-US" sz="2400" dirty="0">
                <a:latin typeface="Times New Roman" charset="0"/>
              </a:rPr>
              <a:t>Problem not important enough.</a:t>
            </a:r>
          </a:p>
          <a:p>
            <a:pPr lvl="1">
              <a:lnSpc>
                <a:spcPct val="90000"/>
              </a:lnSpc>
              <a:buClr>
                <a:srgbClr val="CCFF33"/>
              </a:buClr>
              <a:buSzPct val="70000"/>
            </a:pPr>
            <a:r>
              <a:rPr lang="en-US" altLang="en-US" sz="2400" dirty="0">
                <a:latin typeface="Times New Roman" charset="0"/>
              </a:rPr>
              <a:t>Study not likely to produce useful information.</a:t>
            </a:r>
          </a:p>
          <a:p>
            <a:pPr lvl="1">
              <a:lnSpc>
                <a:spcPct val="90000"/>
              </a:lnSpc>
              <a:buClr>
                <a:srgbClr val="CCFF33"/>
              </a:buClr>
              <a:buSzPct val="70000"/>
            </a:pPr>
            <a:r>
              <a:rPr lang="en-US" altLang="en-US" sz="2400" dirty="0">
                <a:latin typeface="Times New Roman" charset="0"/>
              </a:rPr>
              <a:t>Studies based on a shaky hypothesis or data.</a:t>
            </a:r>
          </a:p>
          <a:p>
            <a:pPr lvl="1">
              <a:lnSpc>
                <a:spcPct val="90000"/>
              </a:lnSpc>
              <a:buClr>
                <a:srgbClr val="CCFF33"/>
              </a:buClr>
              <a:buSzPct val="70000"/>
            </a:pPr>
            <a:r>
              <a:rPr lang="en-US" altLang="en-US" sz="2400" dirty="0">
                <a:latin typeface="Times New Roman" charset="0"/>
              </a:rPr>
              <a:t>Alternative hypotheses not considered.</a:t>
            </a:r>
          </a:p>
          <a:p>
            <a:pPr lvl="1">
              <a:lnSpc>
                <a:spcPct val="90000"/>
              </a:lnSpc>
              <a:buClr>
                <a:srgbClr val="CCFF33"/>
              </a:buClr>
              <a:buSzPct val="70000"/>
            </a:pPr>
            <a:r>
              <a:rPr lang="en-US" altLang="en-US" sz="2400" dirty="0">
                <a:latin typeface="Times New Roman" charset="0"/>
              </a:rPr>
              <a:t>Methods unsuited to the objective.</a:t>
            </a:r>
          </a:p>
          <a:p>
            <a:pPr lvl="1">
              <a:lnSpc>
                <a:spcPct val="90000"/>
              </a:lnSpc>
              <a:buClr>
                <a:srgbClr val="CCFF33"/>
              </a:buClr>
              <a:buSzPct val="70000"/>
            </a:pPr>
            <a:r>
              <a:rPr lang="en-US" altLang="en-US" sz="2400" dirty="0">
                <a:latin typeface="Times New Roman" charset="0"/>
              </a:rPr>
              <a:t>Problem more complex than investigator appears to realize. </a:t>
            </a:r>
          </a:p>
          <a:p>
            <a:pPr lvl="1">
              <a:lnSpc>
                <a:spcPct val="90000"/>
              </a:lnSpc>
              <a:buClr>
                <a:srgbClr val="CCFF33"/>
              </a:buClr>
              <a:buSzPct val="70000"/>
            </a:pPr>
            <a:r>
              <a:rPr lang="en-US" altLang="en-US" sz="2400" dirty="0">
                <a:latin typeface="Times New Roman" charset="0"/>
              </a:rPr>
              <a:t>Not significant to health-related </a:t>
            </a:r>
            <a:r>
              <a:rPr lang="en-US" altLang="en-US" sz="2400" dirty="0" smtClean="0">
                <a:latin typeface="Times New Roman" charset="0"/>
              </a:rPr>
              <a:t>research.</a:t>
            </a:r>
            <a:endParaRPr lang="en-US" altLang="en-US" sz="2400" dirty="0">
              <a:latin typeface="Times New Roman" charset="0"/>
            </a:endParaRPr>
          </a:p>
          <a:p>
            <a:pPr lvl="1">
              <a:lnSpc>
                <a:spcPct val="90000"/>
              </a:lnSpc>
              <a:buClr>
                <a:srgbClr val="CCFF33"/>
              </a:buClr>
              <a:buSzPct val="70000"/>
            </a:pPr>
            <a:r>
              <a:rPr lang="en-US" altLang="en-US" sz="2400" dirty="0">
                <a:latin typeface="Times New Roman" charset="0"/>
              </a:rPr>
              <a:t>Too little detail in the research plan to convince reviewers the investigator knows what he or she is doing (no recognition of potential problems and pitfalls).</a:t>
            </a:r>
          </a:p>
        </p:txBody>
      </p:sp>
      <p:sp>
        <p:nvSpPr>
          <p:cNvPr id="856068" name="Text Box 4"/>
          <p:cNvSpPr txBox="1">
            <a:spLocks noChangeArrowheads="1"/>
          </p:cNvSpPr>
          <p:nvPr/>
        </p:nvSpPr>
        <p:spPr bwMode="auto">
          <a:xfrm>
            <a:off x="381000" y="1828800"/>
            <a:ext cx="8458200" cy="12969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hangingPunct="0">
              <a:lnSpc>
                <a:spcPct val="90000"/>
              </a:lnSpc>
            </a:pPr>
            <a:r>
              <a:rPr lang="en-US" altLang="en-US" dirty="0"/>
              <a:t>4.  </a:t>
            </a:r>
            <a:r>
              <a:rPr lang="en-US" altLang="en-US" b="1" dirty="0"/>
              <a:t>Familiarize yourself with the primary reasons projects don’t get funded: </a:t>
            </a:r>
          </a:p>
          <a:p>
            <a:pPr>
              <a:spcBef>
                <a:spcPct val="50000"/>
              </a:spcBef>
            </a:pPr>
            <a:endParaRPr lang="en-US" altLang="en-US" dirty="0"/>
          </a:p>
        </p:txBody>
      </p:sp>
    </p:spTree>
    <p:extLst>
      <p:ext uri="{BB962C8B-B14F-4D97-AF65-F5344CB8AC3E}">
        <p14:creationId xmlns:p14="http://schemas.microsoft.com/office/powerpoint/2010/main" val="497268145"/>
      </p:ext>
    </p:extLst>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58114" name="Rectangle 2"/>
          <p:cNvSpPr>
            <a:spLocks noGrp="1" noChangeArrowheads="1"/>
          </p:cNvSpPr>
          <p:nvPr>
            <p:ph type="title"/>
          </p:nvPr>
        </p:nvSpPr>
        <p:spPr>
          <a:xfrm>
            <a:off x="506413" y="381000"/>
            <a:ext cx="8637587" cy="1431925"/>
          </a:xfrm>
        </p:spPr>
        <p:txBody>
          <a:bodyPr>
            <a:normAutofit/>
          </a:bodyPr>
          <a:lstStyle/>
          <a:p>
            <a:r>
              <a:rPr lang="en-US" altLang="en-US" u="sng" dirty="0" smtClean="0"/>
              <a:t>grant-writing </a:t>
            </a:r>
            <a:r>
              <a:rPr lang="en-US" altLang="en-US" u="sng" dirty="0"/>
              <a:t>tips</a:t>
            </a:r>
          </a:p>
        </p:txBody>
      </p:sp>
      <p:sp>
        <p:nvSpPr>
          <p:cNvPr id="858115" name="Rectangle 3"/>
          <p:cNvSpPr>
            <a:spLocks noGrp="1" noChangeArrowheads="1"/>
          </p:cNvSpPr>
          <p:nvPr>
            <p:ph type="body" idx="1"/>
          </p:nvPr>
        </p:nvSpPr>
        <p:spPr>
          <a:xfrm>
            <a:off x="304800" y="2057400"/>
            <a:ext cx="8437563" cy="4114800"/>
          </a:xfrm>
        </p:spPr>
        <p:txBody>
          <a:bodyPr>
            <a:normAutofit lnSpcReduction="10000"/>
          </a:bodyPr>
          <a:lstStyle/>
          <a:p>
            <a:pPr lvl="1">
              <a:lnSpc>
                <a:spcPct val="90000"/>
              </a:lnSpc>
              <a:buClr>
                <a:srgbClr val="CCFF33"/>
              </a:buClr>
              <a:buSzPct val="70000"/>
            </a:pPr>
            <a:r>
              <a:rPr lang="en-US" altLang="en-US" sz="2400" dirty="0">
                <a:latin typeface="Times New Roman" charset="0"/>
              </a:rPr>
              <a:t>Proposal driven by technology (i.e., a method in search of a problem).</a:t>
            </a:r>
          </a:p>
          <a:p>
            <a:pPr lvl="1">
              <a:lnSpc>
                <a:spcPct val="90000"/>
              </a:lnSpc>
              <a:buClr>
                <a:srgbClr val="CCFF33"/>
              </a:buClr>
              <a:buSzPct val="70000"/>
            </a:pPr>
            <a:r>
              <a:rPr lang="en-US" altLang="en-US" sz="2400" dirty="0">
                <a:latin typeface="Times New Roman" charset="0"/>
              </a:rPr>
              <a:t>Issue is scientifically premature.</a:t>
            </a:r>
          </a:p>
          <a:p>
            <a:pPr lvl="1">
              <a:lnSpc>
                <a:spcPct val="90000"/>
              </a:lnSpc>
              <a:buClr>
                <a:srgbClr val="CCFF33"/>
              </a:buClr>
              <a:buSzPct val="70000"/>
            </a:pPr>
            <a:r>
              <a:rPr lang="en-US" altLang="en-US" sz="2400" dirty="0">
                <a:latin typeface="Times New Roman" charset="0"/>
              </a:rPr>
              <a:t>Over-ambitious research plan with an unrealistically large amount of work.</a:t>
            </a:r>
          </a:p>
          <a:p>
            <a:pPr lvl="1">
              <a:lnSpc>
                <a:spcPct val="90000"/>
              </a:lnSpc>
              <a:buClr>
                <a:srgbClr val="CCFF33"/>
              </a:buClr>
              <a:buSzPct val="70000"/>
            </a:pPr>
            <a:r>
              <a:rPr lang="en-US" altLang="en-US" sz="2400" dirty="0">
                <a:latin typeface="Times New Roman" charset="0"/>
              </a:rPr>
              <a:t>Direction or sense of priority not clearly defined (i.e., the experiments do not follow from one another), lack a clear starting or finishing point.</a:t>
            </a:r>
          </a:p>
          <a:p>
            <a:pPr lvl="1">
              <a:lnSpc>
                <a:spcPct val="90000"/>
              </a:lnSpc>
              <a:buClr>
                <a:srgbClr val="CCFF33"/>
              </a:buClr>
              <a:buSzPct val="70000"/>
            </a:pPr>
            <a:r>
              <a:rPr lang="en-US" altLang="en-US" sz="2400" dirty="0">
                <a:latin typeface="Times New Roman" charset="0"/>
              </a:rPr>
              <a:t>Lack of original or new ideas.</a:t>
            </a:r>
          </a:p>
          <a:p>
            <a:pPr lvl="1">
              <a:lnSpc>
                <a:spcPct val="90000"/>
              </a:lnSpc>
              <a:buClr>
                <a:srgbClr val="CCFF33"/>
              </a:buClr>
              <a:buSzPct val="70000"/>
            </a:pPr>
            <a:r>
              <a:rPr lang="en-US" altLang="en-US" sz="2400" dirty="0">
                <a:latin typeface="Times New Roman" charset="0"/>
              </a:rPr>
              <a:t>Investigator too inexperienced with the proposed techniques.</a:t>
            </a:r>
          </a:p>
          <a:p>
            <a:pPr lvl="1">
              <a:lnSpc>
                <a:spcPct val="90000"/>
              </a:lnSpc>
              <a:buClr>
                <a:srgbClr val="CCFF33"/>
              </a:buClr>
              <a:buSzPct val="70000"/>
            </a:pPr>
            <a:r>
              <a:rPr lang="en-US" altLang="en-US" sz="2400" dirty="0">
                <a:latin typeface="Times New Roman" charset="0"/>
              </a:rPr>
              <a:t>Proposed project a fishing expedition lacking solid scientific basis (i.e., no basic scientific question being addressed).</a:t>
            </a:r>
          </a:p>
        </p:txBody>
      </p:sp>
    </p:spTree>
    <p:extLst>
      <p:ext uri="{BB962C8B-B14F-4D97-AF65-F5344CB8AC3E}">
        <p14:creationId xmlns:p14="http://schemas.microsoft.com/office/powerpoint/2010/main" val="3213652860"/>
      </p:ext>
    </p:extLst>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60162" name="Rectangle 2"/>
          <p:cNvSpPr>
            <a:spLocks noGrp="1" noChangeArrowheads="1"/>
          </p:cNvSpPr>
          <p:nvPr>
            <p:ph type="title"/>
          </p:nvPr>
        </p:nvSpPr>
        <p:spPr>
          <a:xfrm>
            <a:off x="506413" y="381000"/>
            <a:ext cx="8637587" cy="1431925"/>
          </a:xfrm>
        </p:spPr>
        <p:txBody>
          <a:bodyPr>
            <a:normAutofit/>
          </a:bodyPr>
          <a:lstStyle/>
          <a:p>
            <a:r>
              <a:rPr lang="en-US" altLang="en-US" u="sng" dirty="0" smtClean="0"/>
              <a:t>grant-writing </a:t>
            </a:r>
            <a:r>
              <a:rPr lang="en-US" altLang="en-US" u="sng" dirty="0"/>
              <a:t>tips</a:t>
            </a:r>
          </a:p>
        </p:txBody>
      </p:sp>
      <p:sp>
        <p:nvSpPr>
          <p:cNvPr id="860163" name="Rectangle 3"/>
          <p:cNvSpPr>
            <a:spLocks noGrp="1" noChangeArrowheads="1"/>
          </p:cNvSpPr>
          <p:nvPr>
            <p:ph type="body" idx="1"/>
          </p:nvPr>
        </p:nvSpPr>
        <p:spPr>
          <a:xfrm>
            <a:off x="533400" y="2057400"/>
            <a:ext cx="8208963" cy="4114800"/>
          </a:xfrm>
        </p:spPr>
        <p:txBody>
          <a:bodyPr>
            <a:noAutofit/>
          </a:bodyPr>
          <a:lstStyle/>
          <a:p>
            <a:pPr lvl="1">
              <a:lnSpc>
                <a:spcPct val="90000"/>
              </a:lnSpc>
              <a:buClr>
                <a:srgbClr val="CCFF33"/>
              </a:buClr>
              <a:buSzPct val="70000"/>
            </a:pPr>
            <a:r>
              <a:rPr lang="en-US" altLang="en-US" sz="2400" dirty="0">
                <a:latin typeface="Times New Roman" charset="0"/>
              </a:rPr>
              <a:t>Rationale for experiments not provided (why important, or how relevant to the hypothesis).</a:t>
            </a:r>
          </a:p>
          <a:p>
            <a:pPr lvl="1">
              <a:lnSpc>
                <a:spcPct val="90000"/>
              </a:lnSpc>
              <a:buClr>
                <a:srgbClr val="CCFF33"/>
              </a:buClr>
              <a:buSzPct val="70000"/>
            </a:pPr>
            <a:r>
              <a:rPr lang="en-US" altLang="en-US" sz="2400" dirty="0">
                <a:latin typeface="Times New Roman" charset="0"/>
              </a:rPr>
              <a:t>Experiments too dependent on success of an initial proposed experiment. Lack of alternative methods in case the primary approach does not work out.</a:t>
            </a:r>
          </a:p>
          <a:p>
            <a:pPr lvl="1">
              <a:lnSpc>
                <a:spcPct val="90000"/>
              </a:lnSpc>
              <a:buClr>
                <a:srgbClr val="CCFF33"/>
              </a:buClr>
              <a:buSzPct val="70000"/>
            </a:pPr>
            <a:r>
              <a:rPr lang="en-US" altLang="en-US" sz="2400" dirty="0">
                <a:latin typeface="Times New Roman" charset="0"/>
              </a:rPr>
              <a:t>Proposed model system not appropriate to address the proposed questions.</a:t>
            </a:r>
          </a:p>
          <a:p>
            <a:pPr lvl="1">
              <a:lnSpc>
                <a:spcPct val="90000"/>
              </a:lnSpc>
              <a:buClr>
                <a:srgbClr val="CCFF33"/>
              </a:buClr>
              <a:buSzPct val="70000"/>
            </a:pPr>
            <a:r>
              <a:rPr lang="en-US" altLang="en-US" sz="2400" dirty="0">
                <a:latin typeface="Times New Roman" charset="0"/>
              </a:rPr>
              <a:t>Relevant controls not included.</a:t>
            </a:r>
          </a:p>
          <a:p>
            <a:pPr lvl="1">
              <a:lnSpc>
                <a:spcPct val="90000"/>
              </a:lnSpc>
              <a:buClr>
                <a:srgbClr val="CCFF33"/>
              </a:buClr>
              <a:buSzPct val="70000"/>
            </a:pPr>
            <a:r>
              <a:rPr lang="en-US" altLang="en-US" sz="2400" dirty="0">
                <a:latin typeface="Times New Roman" charset="0"/>
              </a:rPr>
              <a:t>Proposal lacking enough preliminary data or preliminary data do not support project's feasibility. </a:t>
            </a:r>
          </a:p>
          <a:p>
            <a:pPr lvl="1">
              <a:lnSpc>
                <a:spcPct val="90000"/>
              </a:lnSpc>
              <a:buClr>
                <a:srgbClr val="CCFF33"/>
              </a:buClr>
              <a:buSzPct val="70000"/>
            </a:pPr>
            <a:r>
              <a:rPr lang="en-US" altLang="en-US" sz="2400" dirty="0">
                <a:latin typeface="Times New Roman" charset="0"/>
              </a:rPr>
              <a:t>Insufficient consideration of statistical needs.</a:t>
            </a:r>
          </a:p>
          <a:p>
            <a:pPr lvl="1">
              <a:lnSpc>
                <a:spcPct val="90000"/>
              </a:lnSpc>
              <a:buClr>
                <a:srgbClr val="CCFF33"/>
              </a:buClr>
              <a:buSzPct val="70000"/>
            </a:pPr>
            <a:r>
              <a:rPr lang="en-US" altLang="en-US" sz="2400" dirty="0">
                <a:latin typeface="Times New Roman" charset="0"/>
              </a:rPr>
              <a:t>Not clear which data were obtained by the investigator and which reported by others.</a:t>
            </a:r>
          </a:p>
          <a:p>
            <a:pPr>
              <a:lnSpc>
                <a:spcPct val="90000"/>
              </a:lnSpc>
            </a:pPr>
            <a:endParaRPr lang="en-US" altLang="en-US" sz="2400" dirty="0">
              <a:latin typeface="Times New Roman" charset="0"/>
            </a:endParaRPr>
          </a:p>
          <a:p>
            <a:pPr>
              <a:lnSpc>
                <a:spcPct val="90000"/>
              </a:lnSpc>
              <a:buFont typeface="Wingdings" pitchFamily="2" charset="2"/>
              <a:buNone/>
            </a:pPr>
            <a:r>
              <a:rPr lang="en-US" altLang="en-US" sz="2400" dirty="0">
                <a:latin typeface="Times New Roman" charset="0"/>
              </a:rPr>
              <a:t>	</a:t>
            </a:r>
          </a:p>
          <a:p>
            <a:pPr eaLnBrk="0" hangingPunct="0">
              <a:lnSpc>
                <a:spcPct val="90000"/>
              </a:lnSpc>
              <a:spcBef>
                <a:spcPct val="0"/>
              </a:spcBef>
              <a:buClrTx/>
              <a:buSzTx/>
              <a:buFontTx/>
              <a:buNone/>
            </a:pPr>
            <a:endParaRPr lang="en-US" altLang="en-US" sz="2400" u="sng" dirty="0">
              <a:latin typeface="Times New Roman" charset="0"/>
            </a:endParaRPr>
          </a:p>
          <a:p>
            <a:pPr>
              <a:lnSpc>
                <a:spcPct val="90000"/>
              </a:lnSpc>
            </a:pPr>
            <a:endParaRPr lang="en-US" altLang="en-US" sz="2400" dirty="0">
              <a:latin typeface="Times New Roman" charset="0"/>
            </a:endParaRPr>
          </a:p>
        </p:txBody>
      </p:sp>
    </p:spTree>
    <p:extLst>
      <p:ext uri="{BB962C8B-B14F-4D97-AF65-F5344CB8AC3E}">
        <p14:creationId xmlns:p14="http://schemas.microsoft.com/office/powerpoint/2010/main" val="2481956778"/>
      </p:ext>
    </p:extLst>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2210" name="Rectangle 2"/>
          <p:cNvSpPr>
            <a:spLocks noGrp="1" noChangeArrowheads="1"/>
          </p:cNvSpPr>
          <p:nvPr>
            <p:ph type="title"/>
          </p:nvPr>
        </p:nvSpPr>
        <p:spPr>
          <a:xfrm>
            <a:off x="506413" y="381000"/>
            <a:ext cx="8637587" cy="1431925"/>
          </a:xfrm>
        </p:spPr>
        <p:txBody>
          <a:bodyPr>
            <a:normAutofit/>
          </a:bodyPr>
          <a:lstStyle/>
          <a:p>
            <a:r>
              <a:rPr lang="en-US" altLang="en-US" u="sng" dirty="0" smtClean="0"/>
              <a:t>grant-writing </a:t>
            </a:r>
            <a:r>
              <a:rPr lang="en-US" altLang="en-US" u="sng" dirty="0"/>
              <a:t>tips</a:t>
            </a:r>
          </a:p>
        </p:txBody>
      </p:sp>
      <p:sp>
        <p:nvSpPr>
          <p:cNvPr id="862211" name="Rectangle 3"/>
          <p:cNvSpPr>
            <a:spLocks noGrp="1" noChangeArrowheads="1"/>
          </p:cNvSpPr>
          <p:nvPr>
            <p:ph type="body" idx="1"/>
          </p:nvPr>
        </p:nvSpPr>
        <p:spPr>
          <a:xfrm>
            <a:off x="533400" y="2057400"/>
            <a:ext cx="8208963" cy="4114800"/>
          </a:xfrm>
        </p:spPr>
        <p:txBody>
          <a:bodyPr/>
          <a:lstStyle/>
          <a:p>
            <a:pPr lvl="1">
              <a:buClr>
                <a:srgbClr val="CCFF33"/>
              </a:buClr>
              <a:buSzPct val="70000"/>
              <a:buFont typeface="Wingdings" pitchFamily="2" charset="2"/>
              <a:buNone/>
            </a:pPr>
            <a:r>
              <a:rPr lang="en-US" altLang="en-US" dirty="0">
                <a:latin typeface="Times New Roman" charset="0"/>
              </a:rPr>
              <a:t>	Write with these pitfalls in mind!  Convince the reviewers that your project doesn’t have one of these fatal flaws (cover all your bases). </a:t>
            </a:r>
            <a:endParaRPr lang="en-US" altLang="en-US" sz="2400" dirty="0">
              <a:latin typeface="Times New Roman" charset="0"/>
            </a:endParaRPr>
          </a:p>
        </p:txBody>
      </p:sp>
    </p:spTree>
    <p:extLst>
      <p:ext uri="{BB962C8B-B14F-4D97-AF65-F5344CB8AC3E}">
        <p14:creationId xmlns:p14="http://schemas.microsoft.com/office/powerpoint/2010/main" val="3103484515"/>
      </p:ext>
    </p:extLst>
  </p:cSld>
  <p:clrMapOvr>
    <a:masterClrMapping/>
  </p:clrMapOv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64258" name="Rectangle 2"/>
          <p:cNvSpPr>
            <a:spLocks noGrp="1" noChangeArrowheads="1"/>
          </p:cNvSpPr>
          <p:nvPr>
            <p:ph type="title"/>
          </p:nvPr>
        </p:nvSpPr>
        <p:spPr>
          <a:xfrm>
            <a:off x="0" y="0"/>
            <a:ext cx="8637588" cy="1431925"/>
          </a:xfrm>
        </p:spPr>
        <p:txBody>
          <a:bodyPr>
            <a:normAutofit/>
          </a:bodyPr>
          <a:lstStyle/>
          <a:p>
            <a:r>
              <a:rPr lang="en-US" altLang="en-US" u="sng" dirty="0" smtClean="0"/>
              <a:t>grant-writing </a:t>
            </a:r>
            <a:r>
              <a:rPr lang="en-US" altLang="en-US" u="sng" dirty="0"/>
              <a:t>tips</a:t>
            </a:r>
          </a:p>
        </p:txBody>
      </p:sp>
      <p:sp>
        <p:nvSpPr>
          <p:cNvPr id="864259" name="Rectangle 3"/>
          <p:cNvSpPr>
            <a:spLocks noGrp="1" noChangeArrowheads="1"/>
          </p:cNvSpPr>
          <p:nvPr>
            <p:ph type="body" idx="1"/>
          </p:nvPr>
        </p:nvSpPr>
        <p:spPr>
          <a:xfrm>
            <a:off x="0" y="2514600"/>
            <a:ext cx="9144000" cy="4343400"/>
          </a:xfrm>
        </p:spPr>
        <p:txBody>
          <a:bodyPr>
            <a:noAutofit/>
          </a:bodyPr>
          <a:lstStyle/>
          <a:p>
            <a:pPr marL="914400" lvl="1" indent="-457200">
              <a:lnSpc>
                <a:spcPct val="90000"/>
              </a:lnSpc>
              <a:buClr>
                <a:srgbClr val="CCFF33"/>
              </a:buClr>
              <a:buSzPct val="70000"/>
            </a:pPr>
            <a:r>
              <a:rPr lang="en-US" altLang="en-US" sz="2400" b="1" dirty="0">
                <a:latin typeface="Times New Roman" charset="0"/>
              </a:rPr>
              <a:t>Start with an outline.</a:t>
            </a:r>
            <a:r>
              <a:rPr lang="en-US" altLang="en-US" sz="2400" dirty="0">
                <a:latin typeface="Times New Roman" charset="0"/>
              </a:rPr>
              <a:t> </a:t>
            </a:r>
          </a:p>
          <a:p>
            <a:pPr marL="914400" lvl="1" indent="-457200">
              <a:lnSpc>
                <a:spcPct val="90000"/>
              </a:lnSpc>
              <a:buClr>
                <a:srgbClr val="CCFF33"/>
              </a:buClr>
              <a:buSzPct val="70000"/>
            </a:pPr>
            <a:r>
              <a:rPr lang="en-US" altLang="en-US" sz="2400" b="1" dirty="0">
                <a:latin typeface="Times New Roman" charset="0"/>
              </a:rPr>
              <a:t>Write a topic sentence for each main topic.</a:t>
            </a:r>
            <a:r>
              <a:rPr lang="en-US" altLang="en-US" sz="2400" dirty="0">
                <a:latin typeface="Times New Roman" charset="0"/>
              </a:rPr>
              <a:t> </a:t>
            </a:r>
          </a:p>
          <a:p>
            <a:pPr marL="914400" lvl="1" indent="-457200">
              <a:lnSpc>
                <a:spcPct val="90000"/>
              </a:lnSpc>
              <a:buClr>
                <a:srgbClr val="CCFF33"/>
              </a:buClr>
              <a:buSzPct val="70000"/>
            </a:pPr>
            <a:r>
              <a:rPr lang="en-US" altLang="en-US" sz="2400" b="1" dirty="0">
                <a:latin typeface="Times New Roman" charset="0"/>
              </a:rPr>
              <a:t>Make one point in each paragraph.</a:t>
            </a:r>
            <a:r>
              <a:rPr lang="en-US" altLang="en-US" sz="2400" dirty="0">
                <a:latin typeface="Times New Roman" charset="0"/>
              </a:rPr>
              <a:t> </a:t>
            </a:r>
          </a:p>
          <a:p>
            <a:pPr marL="2171700" lvl="4" indent="-342900">
              <a:lnSpc>
                <a:spcPct val="90000"/>
              </a:lnSpc>
              <a:buClr>
                <a:srgbClr val="CCFF33"/>
              </a:buClr>
              <a:buSzPct val="70000"/>
              <a:buFont typeface="Wingdings" pitchFamily="2" charset="2"/>
              <a:buNone/>
            </a:pPr>
            <a:r>
              <a:rPr lang="en-US" altLang="en-US" sz="1800" dirty="0">
                <a:latin typeface="Times New Roman" charset="0"/>
              </a:rPr>
              <a:t>	Paragraphs have two functions: they aggregate information point by point and they break up the page, creating much-needed white space. Keep them short.</a:t>
            </a:r>
          </a:p>
          <a:p>
            <a:pPr marL="914400" lvl="1" indent="-457200">
              <a:lnSpc>
                <a:spcPct val="90000"/>
              </a:lnSpc>
              <a:buClr>
                <a:srgbClr val="CCFF33"/>
              </a:buClr>
              <a:buSzPct val="70000"/>
            </a:pPr>
            <a:r>
              <a:rPr lang="en-US" altLang="en-US" sz="2400" b="1" dirty="0">
                <a:latin typeface="Times New Roman" charset="0"/>
              </a:rPr>
              <a:t>Divide the document into sections and subsections.</a:t>
            </a:r>
            <a:r>
              <a:rPr lang="en-US" altLang="en-US" sz="2400" dirty="0">
                <a:latin typeface="Times New Roman" charset="0"/>
              </a:rPr>
              <a:t> </a:t>
            </a:r>
          </a:p>
          <a:p>
            <a:pPr marL="914400" lvl="1" indent="-457200">
              <a:lnSpc>
                <a:spcPct val="90000"/>
              </a:lnSpc>
              <a:buClr>
                <a:srgbClr val="CCFF33"/>
              </a:buClr>
              <a:buSzPct val="70000"/>
            </a:pPr>
            <a:r>
              <a:rPr lang="en-US" altLang="en-US" sz="2400" b="1" dirty="0">
                <a:latin typeface="Times New Roman" charset="0"/>
              </a:rPr>
              <a:t>Include bullets and lists.</a:t>
            </a:r>
            <a:r>
              <a:rPr lang="en-US" altLang="en-US" sz="2400" dirty="0">
                <a:latin typeface="Times New Roman" charset="0"/>
              </a:rPr>
              <a:t> </a:t>
            </a:r>
          </a:p>
          <a:p>
            <a:pPr marL="914400" lvl="1" indent="-457200">
              <a:lnSpc>
                <a:spcPct val="90000"/>
              </a:lnSpc>
              <a:buClr>
                <a:srgbClr val="CCFF33"/>
              </a:buClr>
              <a:buSzPct val="70000"/>
            </a:pPr>
            <a:r>
              <a:rPr lang="en-US" altLang="en-US" sz="2400" b="1" dirty="0">
                <a:latin typeface="Times New Roman" charset="0"/>
              </a:rPr>
              <a:t>Use short sentences with a basic structure:</a:t>
            </a:r>
            <a:r>
              <a:rPr lang="en-US" altLang="en-US" sz="2400" dirty="0">
                <a:latin typeface="Times New Roman" charset="0"/>
              </a:rPr>
              <a:t> subject, verb, object. </a:t>
            </a:r>
          </a:p>
          <a:p>
            <a:pPr marL="1295400" lvl="2" indent="-381000">
              <a:lnSpc>
                <a:spcPct val="90000"/>
              </a:lnSpc>
              <a:buClr>
                <a:srgbClr val="CCFF33"/>
              </a:buClr>
              <a:buSzPct val="70000"/>
              <a:buFont typeface="Wingdings" pitchFamily="2" charset="2"/>
              <a:buNone/>
            </a:pPr>
            <a:r>
              <a:rPr lang="en-US" altLang="en-US" sz="2000" dirty="0">
                <a:latin typeface="Times New Roman" charset="0"/>
              </a:rPr>
              <a:t>	 Keep sentence average to 20 words or less. Keep subject, verb, and object together at the beginning of the sentence.</a:t>
            </a:r>
          </a:p>
          <a:p>
            <a:pPr marL="533400" indent="-533400">
              <a:lnSpc>
                <a:spcPct val="90000"/>
              </a:lnSpc>
              <a:buFont typeface="Wingdings" pitchFamily="2" charset="2"/>
              <a:buNone/>
            </a:pPr>
            <a:endParaRPr lang="en-US" altLang="en-US" sz="2800" dirty="0">
              <a:latin typeface="Times New Roman" charset="0"/>
            </a:endParaRPr>
          </a:p>
          <a:p>
            <a:pPr marL="533400" indent="-533400">
              <a:lnSpc>
                <a:spcPct val="90000"/>
              </a:lnSpc>
            </a:pPr>
            <a:endParaRPr lang="en-US" altLang="en-US" sz="2800" dirty="0">
              <a:latin typeface="Times New Roman" charset="0"/>
            </a:endParaRPr>
          </a:p>
          <a:p>
            <a:pPr marL="533400" indent="-533400">
              <a:lnSpc>
                <a:spcPct val="90000"/>
              </a:lnSpc>
            </a:pPr>
            <a:endParaRPr lang="en-US" altLang="en-US" sz="2400" dirty="0">
              <a:latin typeface="Times New Roman" charset="0"/>
            </a:endParaRPr>
          </a:p>
          <a:p>
            <a:pPr marL="533400" indent="-533400">
              <a:lnSpc>
                <a:spcPct val="90000"/>
              </a:lnSpc>
              <a:buFont typeface="Wingdings" pitchFamily="2" charset="2"/>
              <a:buNone/>
            </a:pPr>
            <a:r>
              <a:rPr lang="en-US" altLang="en-US" sz="2400" dirty="0">
                <a:latin typeface="Times New Roman" charset="0"/>
              </a:rPr>
              <a:t>	</a:t>
            </a:r>
          </a:p>
          <a:p>
            <a:pPr marL="533400" indent="-533400" eaLnBrk="0" hangingPunct="0">
              <a:lnSpc>
                <a:spcPct val="90000"/>
              </a:lnSpc>
              <a:spcBef>
                <a:spcPct val="0"/>
              </a:spcBef>
              <a:buClrTx/>
              <a:buSzTx/>
              <a:buFontTx/>
              <a:buNone/>
            </a:pPr>
            <a:endParaRPr lang="en-US" altLang="en-US" sz="2400" u="sng" dirty="0">
              <a:latin typeface="Times New Roman" charset="0"/>
            </a:endParaRPr>
          </a:p>
          <a:p>
            <a:pPr marL="533400" indent="-533400">
              <a:lnSpc>
                <a:spcPct val="90000"/>
              </a:lnSpc>
            </a:pPr>
            <a:endParaRPr lang="en-US" altLang="en-US" sz="2400" dirty="0">
              <a:latin typeface="Times New Roman" charset="0"/>
            </a:endParaRPr>
          </a:p>
        </p:txBody>
      </p:sp>
      <p:sp>
        <p:nvSpPr>
          <p:cNvPr id="864260" name="Text Box 4"/>
          <p:cNvSpPr txBox="1">
            <a:spLocks noChangeArrowheads="1"/>
          </p:cNvSpPr>
          <p:nvPr/>
        </p:nvSpPr>
        <p:spPr bwMode="auto">
          <a:xfrm>
            <a:off x="304800" y="1295400"/>
            <a:ext cx="8153400" cy="116339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457200" indent="-457200">
              <a:defRPr sz="2400">
                <a:solidFill>
                  <a:schemeClr val="tx1"/>
                </a:solidFill>
                <a:latin typeface="Times New Roman" charset="0"/>
              </a:defRPr>
            </a:lvl1pPr>
            <a:lvl2pPr marL="914400" indent="-457200">
              <a:defRPr sz="2400">
                <a:solidFill>
                  <a:schemeClr val="tx1"/>
                </a:solidFill>
                <a:latin typeface="Times New Roman" charset="0"/>
              </a:defRPr>
            </a:lvl2pPr>
            <a:lvl3pPr marL="1371600" indent="-457200">
              <a:defRPr sz="2400">
                <a:solidFill>
                  <a:schemeClr val="tx1"/>
                </a:solidFill>
                <a:latin typeface="Times New Roman" charset="0"/>
              </a:defRPr>
            </a:lvl3pPr>
            <a:lvl4pPr marL="1828800" indent="-457200">
              <a:defRPr sz="2400">
                <a:solidFill>
                  <a:schemeClr val="tx1"/>
                </a:solidFill>
                <a:latin typeface="Times New Roman" charset="0"/>
              </a:defRPr>
            </a:lvl4pPr>
            <a:lvl5pPr marL="2286000" indent="-457200">
              <a:defRPr sz="2400">
                <a:solidFill>
                  <a:schemeClr val="tx1"/>
                </a:solidFill>
                <a:latin typeface="Times New Roman" charset="0"/>
              </a:defRPr>
            </a:lvl5pPr>
            <a:lvl6pPr marL="2743200" indent="-457200" fontAlgn="base">
              <a:spcBef>
                <a:spcPct val="0"/>
              </a:spcBef>
              <a:spcAft>
                <a:spcPct val="0"/>
              </a:spcAft>
              <a:defRPr sz="2400">
                <a:solidFill>
                  <a:schemeClr val="tx1"/>
                </a:solidFill>
                <a:latin typeface="Times New Roman" charset="0"/>
              </a:defRPr>
            </a:lvl6pPr>
            <a:lvl7pPr marL="3200400" indent="-457200" fontAlgn="base">
              <a:spcBef>
                <a:spcPct val="0"/>
              </a:spcBef>
              <a:spcAft>
                <a:spcPct val="0"/>
              </a:spcAft>
              <a:defRPr sz="2400">
                <a:solidFill>
                  <a:schemeClr val="tx1"/>
                </a:solidFill>
                <a:latin typeface="Times New Roman" charset="0"/>
              </a:defRPr>
            </a:lvl7pPr>
            <a:lvl8pPr marL="3657600" indent="-457200" fontAlgn="base">
              <a:spcBef>
                <a:spcPct val="0"/>
              </a:spcBef>
              <a:spcAft>
                <a:spcPct val="0"/>
              </a:spcAft>
              <a:defRPr sz="2400">
                <a:solidFill>
                  <a:schemeClr val="tx1"/>
                </a:solidFill>
                <a:latin typeface="Times New Roman" charset="0"/>
              </a:defRPr>
            </a:lvl8pPr>
            <a:lvl9pPr marL="4114800" indent="-457200" fontAlgn="base">
              <a:spcBef>
                <a:spcPct val="0"/>
              </a:spcBef>
              <a:spcAft>
                <a:spcPct val="0"/>
              </a:spcAft>
              <a:defRPr sz="2400">
                <a:solidFill>
                  <a:schemeClr val="tx1"/>
                </a:solidFill>
                <a:latin typeface="Times New Roman" charset="0"/>
              </a:defRPr>
            </a:lvl9pPr>
          </a:lstStyle>
          <a:p>
            <a:pPr lvl="1">
              <a:lnSpc>
                <a:spcPct val="90000"/>
              </a:lnSpc>
              <a:spcBef>
                <a:spcPct val="20000"/>
              </a:spcBef>
              <a:buClr>
                <a:srgbClr val="CCFF33"/>
              </a:buClr>
              <a:buFont typeface="Wingdings" pitchFamily="2" charset="2"/>
              <a:buAutoNum type="arabicPeriod" startAt="5"/>
            </a:pPr>
            <a:r>
              <a:rPr lang="en-US" altLang="en-US" b="1" dirty="0"/>
              <a:t>Write, Edit, and Proof Like a Pro (apply what you’ve learned in </a:t>
            </a:r>
            <a:r>
              <a:rPr lang="en-US" altLang="en-US" b="1" dirty="0" smtClean="0"/>
              <a:t>this course)</a:t>
            </a:r>
            <a:endParaRPr lang="en-US" altLang="en-US" b="1" dirty="0"/>
          </a:p>
          <a:p>
            <a:pPr lvl="1">
              <a:lnSpc>
                <a:spcPct val="90000"/>
              </a:lnSpc>
              <a:spcBef>
                <a:spcPct val="20000"/>
              </a:spcBef>
              <a:buClr>
                <a:srgbClr val="CCFF33"/>
              </a:buClr>
              <a:buSzPct val="70000"/>
              <a:buFont typeface="Wingdings" pitchFamily="2" charset="2"/>
              <a:buNone/>
            </a:pPr>
            <a:r>
              <a:rPr lang="en-US" altLang="en-US" b="1" u="sng" dirty="0"/>
              <a:t>Straight from the NIH website:</a:t>
            </a:r>
          </a:p>
        </p:txBody>
      </p:sp>
    </p:spTree>
    <p:extLst>
      <p:ext uri="{BB962C8B-B14F-4D97-AF65-F5344CB8AC3E}">
        <p14:creationId xmlns:p14="http://schemas.microsoft.com/office/powerpoint/2010/main" val="544706606"/>
      </p:ext>
    </p:extLst>
  </p:cSld>
  <p:clrMapOvr>
    <a:masterClrMapping/>
  </p:clrMapOv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66306" name="Rectangle 2"/>
          <p:cNvSpPr>
            <a:spLocks noGrp="1" noChangeArrowheads="1"/>
          </p:cNvSpPr>
          <p:nvPr>
            <p:ph type="title"/>
          </p:nvPr>
        </p:nvSpPr>
        <p:spPr>
          <a:xfrm>
            <a:off x="506413" y="381000"/>
            <a:ext cx="8637587" cy="1431925"/>
          </a:xfrm>
        </p:spPr>
        <p:txBody>
          <a:bodyPr>
            <a:normAutofit/>
          </a:bodyPr>
          <a:lstStyle/>
          <a:p>
            <a:r>
              <a:rPr lang="en-US" altLang="en-US" u="sng" dirty="0" smtClean="0"/>
              <a:t>grant-writing </a:t>
            </a:r>
            <a:r>
              <a:rPr lang="en-US" altLang="en-US" u="sng" dirty="0"/>
              <a:t>tips</a:t>
            </a:r>
          </a:p>
        </p:txBody>
      </p:sp>
      <p:sp>
        <p:nvSpPr>
          <p:cNvPr id="866307" name="Rectangle 3"/>
          <p:cNvSpPr>
            <a:spLocks noGrp="1" noChangeArrowheads="1"/>
          </p:cNvSpPr>
          <p:nvPr>
            <p:ph type="body" idx="1"/>
          </p:nvPr>
        </p:nvSpPr>
        <p:spPr>
          <a:xfrm>
            <a:off x="401638" y="1905000"/>
            <a:ext cx="8742362" cy="4267200"/>
          </a:xfrm>
        </p:spPr>
        <p:txBody>
          <a:bodyPr>
            <a:noAutofit/>
          </a:bodyPr>
          <a:lstStyle/>
          <a:p>
            <a:pPr lvl="1">
              <a:lnSpc>
                <a:spcPct val="90000"/>
              </a:lnSpc>
              <a:buClr>
                <a:srgbClr val="CCFF33"/>
              </a:buClr>
              <a:buSzPct val="70000"/>
              <a:buFont typeface="Wingdings" pitchFamily="2" charset="2"/>
              <a:buNone/>
            </a:pPr>
            <a:r>
              <a:rPr lang="en-US" altLang="en-US" sz="2400" b="1" dirty="0">
                <a:latin typeface="Times New Roman" charset="0"/>
              </a:rPr>
              <a:t>More tips from the NIH…</a:t>
            </a:r>
          </a:p>
          <a:p>
            <a:pPr lvl="1">
              <a:lnSpc>
                <a:spcPct val="90000"/>
              </a:lnSpc>
              <a:buClr>
                <a:srgbClr val="CCFF33"/>
              </a:buClr>
              <a:buSzPct val="70000"/>
              <a:buFont typeface="Wingdings" pitchFamily="2" charset="2"/>
              <a:buNone/>
            </a:pPr>
            <a:endParaRPr lang="en-US" altLang="en-US" sz="2400" b="1" dirty="0">
              <a:latin typeface="Times New Roman" charset="0"/>
            </a:endParaRPr>
          </a:p>
          <a:p>
            <a:pPr lvl="1">
              <a:lnSpc>
                <a:spcPct val="90000"/>
              </a:lnSpc>
              <a:buClr>
                <a:srgbClr val="CCFF33"/>
              </a:buClr>
              <a:buSzPct val="70000"/>
            </a:pPr>
            <a:r>
              <a:rPr lang="en-US" altLang="en-US" sz="2400" b="1" dirty="0">
                <a:latin typeface="Times New Roman" charset="0"/>
              </a:rPr>
              <a:t>Keep related ideas and information together</a:t>
            </a:r>
          </a:p>
          <a:p>
            <a:pPr lvl="1">
              <a:lnSpc>
                <a:spcPct val="90000"/>
              </a:lnSpc>
              <a:buClr>
                <a:srgbClr val="CCFF33"/>
              </a:buClr>
              <a:buSzPct val="70000"/>
            </a:pPr>
            <a:r>
              <a:rPr lang="en-US" altLang="en-US" sz="2400" b="1" dirty="0">
                <a:latin typeface="Times New Roman" charset="0"/>
              </a:rPr>
              <a:t>Use strong, active verbs</a:t>
            </a:r>
            <a:r>
              <a:rPr lang="en-US" altLang="en-US" sz="2400" dirty="0">
                <a:latin typeface="Times New Roman" charset="0"/>
              </a:rPr>
              <a:t> </a:t>
            </a:r>
          </a:p>
          <a:p>
            <a:pPr lvl="1">
              <a:lnSpc>
                <a:spcPct val="90000"/>
              </a:lnSpc>
              <a:buClr>
                <a:srgbClr val="CCFF33"/>
              </a:buClr>
              <a:buSzPct val="70000"/>
            </a:pPr>
            <a:r>
              <a:rPr lang="en-US" altLang="en-US" sz="2400" b="1" dirty="0">
                <a:latin typeface="Times New Roman" charset="0"/>
              </a:rPr>
              <a:t>Use verbs instead of abstract nouns.</a:t>
            </a:r>
            <a:r>
              <a:rPr lang="en-US" altLang="en-US" sz="2400" dirty="0">
                <a:latin typeface="Times New Roman" charset="0"/>
              </a:rPr>
              <a:t> Turn abstract nouns ending in 'ion' and '</a:t>
            </a:r>
            <a:r>
              <a:rPr lang="en-US" altLang="en-US" sz="2400" dirty="0" err="1">
                <a:latin typeface="Times New Roman" charset="0"/>
              </a:rPr>
              <a:t>ment</a:t>
            </a:r>
            <a:r>
              <a:rPr lang="en-US" altLang="en-US" sz="2400" dirty="0">
                <a:latin typeface="Times New Roman" charset="0"/>
              </a:rPr>
              <a:t>' into verbs. For example, say 'creating the assay leads to...' rather than 'the creation of the assay leads to...'</a:t>
            </a:r>
          </a:p>
          <a:p>
            <a:pPr lvl="1">
              <a:lnSpc>
                <a:spcPct val="90000"/>
              </a:lnSpc>
              <a:buClr>
                <a:srgbClr val="CCFF33"/>
              </a:buClr>
              <a:buSzPct val="70000"/>
            </a:pPr>
            <a:r>
              <a:rPr lang="en-US" altLang="en-US" sz="2400" b="1" dirty="0">
                <a:latin typeface="Times New Roman" charset="0"/>
              </a:rPr>
              <a:t>If writing is not your forte, get help.</a:t>
            </a:r>
            <a:endParaRPr lang="en-US" altLang="en-US" sz="2400" dirty="0">
              <a:latin typeface="Times New Roman" charset="0"/>
            </a:endParaRPr>
          </a:p>
          <a:p>
            <a:pPr>
              <a:lnSpc>
                <a:spcPct val="90000"/>
              </a:lnSpc>
            </a:pPr>
            <a:endParaRPr lang="en-US" altLang="en-US" sz="2800" dirty="0">
              <a:latin typeface="Times New Roman" charset="0"/>
            </a:endParaRPr>
          </a:p>
          <a:p>
            <a:pPr>
              <a:lnSpc>
                <a:spcPct val="90000"/>
              </a:lnSpc>
            </a:pPr>
            <a:endParaRPr lang="en-US" altLang="en-US" sz="2400" dirty="0">
              <a:latin typeface="Times New Roman" charset="0"/>
            </a:endParaRPr>
          </a:p>
          <a:p>
            <a:pPr>
              <a:lnSpc>
                <a:spcPct val="90000"/>
              </a:lnSpc>
              <a:buFont typeface="Wingdings" pitchFamily="2" charset="2"/>
              <a:buNone/>
            </a:pPr>
            <a:r>
              <a:rPr lang="en-US" altLang="en-US" sz="2400" dirty="0">
                <a:latin typeface="Times New Roman" charset="0"/>
              </a:rPr>
              <a:t>	</a:t>
            </a:r>
          </a:p>
          <a:p>
            <a:pPr eaLnBrk="0" hangingPunct="0">
              <a:lnSpc>
                <a:spcPct val="90000"/>
              </a:lnSpc>
              <a:spcBef>
                <a:spcPct val="0"/>
              </a:spcBef>
              <a:buClrTx/>
              <a:buSzTx/>
              <a:buFontTx/>
              <a:buNone/>
            </a:pPr>
            <a:endParaRPr lang="en-US" altLang="en-US" sz="2400" u="sng" dirty="0">
              <a:latin typeface="Times New Roman" charset="0"/>
            </a:endParaRPr>
          </a:p>
          <a:p>
            <a:pPr>
              <a:lnSpc>
                <a:spcPct val="90000"/>
              </a:lnSpc>
            </a:pPr>
            <a:endParaRPr lang="en-US" altLang="en-US" sz="2400" dirty="0">
              <a:latin typeface="Times New Roman" charset="0"/>
            </a:endParaRPr>
          </a:p>
        </p:txBody>
      </p:sp>
    </p:spTree>
    <p:extLst>
      <p:ext uri="{BB962C8B-B14F-4D97-AF65-F5344CB8AC3E}">
        <p14:creationId xmlns:p14="http://schemas.microsoft.com/office/powerpoint/2010/main" val="1970522767"/>
      </p:ext>
    </p:extLst>
  </p:cSld>
  <p:clrMapOvr>
    <a:masterClrMapping/>
  </p:clrMapOv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68354" name="Rectangle 2"/>
          <p:cNvSpPr>
            <a:spLocks noGrp="1" noChangeArrowheads="1"/>
          </p:cNvSpPr>
          <p:nvPr>
            <p:ph type="title"/>
          </p:nvPr>
        </p:nvSpPr>
        <p:spPr>
          <a:xfrm>
            <a:off x="506413" y="381000"/>
            <a:ext cx="8637587" cy="1431925"/>
          </a:xfrm>
        </p:spPr>
        <p:txBody>
          <a:bodyPr>
            <a:normAutofit/>
          </a:bodyPr>
          <a:lstStyle/>
          <a:p>
            <a:r>
              <a:rPr lang="en-US" altLang="en-US" u="sng" dirty="0" smtClean="0"/>
              <a:t>grant-writing </a:t>
            </a:r>
            <a:r>
              <a:rPr lang="en-US" altLang="en-US" u="sng" dirty="0"/>
              <a:t>tips</a:t>
            </a:r>
          </a:p>
        </p:txBody>
      </p:sp>
      <p:sp>
        <p:nvSpPr>
          <p:cNvPr id="868355" name="Rectangle 3"/>
          <p:cNvSpPr>
            <a:spLocks noGrp="1" noChangeArrowheads="1"/>
          </p:cNvSpPr>
          <p:nvPr>
            <p:ph type="body" idx="1"/>
          </p:nvPr>
        </p:nvSpPr>
        <p:spPr>
          <a:xfrm>
            <a:off x="401638" y="1905000"/>
            <a:ext cx="8742362" cy="4267200"/>
          </a:xfrm>
        </p:spPr>
        <p:txBody>
          <a:bodyPr>
            <a:noAutofit/>
          </a:bodyPr>
          <a:lstStyle/>
          <a:p>
            <a:pPr>
              <a:lnSpc>
                <a:spcPct val="90000"/>
              </a:lnSpc>
              <a:buFont typeface="Wingdings" pitchFamily="2" charset="2"/>
              <a:buNone/>
            </a:pPr>
            <a:r>
              <a:rPr lang="en-US" altLang="en-US" sz="2400" b="1" dirty="0">
                <a:latin typeface="Times New Roman" charset="0"/>
              </a:rPr>
              <a:t>6.  Edit Before Sending in Your Application</a:t>
            </a:r>
            <a:endParaRPr lang="en-US" altLang="en-US" sz="2400" dirty="0">
              <a:latin typeface="Times New Roman" charset="0"/>
            </a:endParaRPr>
          </a:p>
          <a:p>
            <a:pPr>
              <a:lnSpc>
                <a:spcPct val="90000"/>
              </a:lnSpc>
            </a:pPr>
            <a:r>
              <a:rPr lang="en-US" altLang="en-US" sz="2400" dirty="0">
                <a:latin typeface="Times New Roman" charset="0"/>
              </a:rPr>
              <a:t>Edit out redundant words and phrases (cut, cut, cut!)</a:t>
            </a:r>
          </a:p>
          <a:p>
            <a:pPr>
              <a:lnSpc>
                <a:spcPct val="90000"/>
              </a:lnSpc>
            </a:pPr>
            <a:r>
              <a:rPr lang="en-US" altLang="en-US" sz="2400" dirty="0">
                <a:latin typeface="Times New Roman" charset="0"/>
              </a:rPr>
              <a:t>Get outside opinions on the writing and presentation. </a:t>
            </a:r>
          </a:p>
          <a:p>
            <a:pPr>
              <a:lnSpc>
                <a:spcPct val="90000"/>
              </a:lnSpc>
            </a:pPr>
            <a:r>
              <a:rPr lang="en-US" altLang="en-US" sz="2400" dirty="0">
                <a:latin typeface="Times New Roman" charset="0"/>
              </a:rPr>
              <a:t>Cross-check all data and information for consistency. </a:t>
            </a:r>
          </a:p>
          <a:p>
            <a:pPr>
              <a:lnSpc>
                <a:spcPct val="90000"/>
              </a:lnSpc>
            </a:pPr>
            <a:r>
              <a:rPr lang="en-US" altLang="en-US" sz="2400" dirty="0">
                <a:latin typeface="Times New Roman" charset="0"/>
              </a:rPr>
              <a:t>After you're finished, leave it for a few days, then go back and read it again. </a:t>
            </a:r>
          </a:p>
          <a:p>
            <a:pPr>
              <a:lnSpc>
                <a:spcPct val="90000"/>
              </a:lnSpc>
            </a:pPr>
            <a:r>
              <a:rPr lang="en-US" altLang="en-US" sz="2400" dirty="0">
                <a:latin typeface="Times New Roman" charset="0"/>
              </a:rPr>
              <a:t>Highlight and review your conclusions. </a:t>
            </a:r>
          </a:p>
          <a:p>
            <a:pPr lvl="1">
              <a:lnSpc>
                <a:spcPct val="90000"/>
              </a:lnSpc>
            </a:pPr>
            <a:r>
              <a:rPr lang="en-US" altLang="en-US" sz="2000" dirty="0">
                <a:latin typeface="Times New Roman" charset="0"/>
              </a:rPr>
              <a:t>Is there any way your supporting facts might lead a reader to different conclusions? </a:t>
            </a:r>
          </a:p>
          <a:p>
            <a:pPr>
              <a:lnSpc>
                <a:spcPct val="90000"/>
              </a:lnSpc>
            </a:pPr>
            <a:r>
              <a:rPr lang="en-US" altLang="en-US" sz="2400" dirty="0">
                <a:latin typeface="Times New Roman" charset="0"/>
              </a:rPr>
              <a:t>Make sure you've supported all facts with citations. </a:t>
            </a:r>
          </a:p>
          <a:p>
            <a:pPr>
              <a:lnSpc>
                <a:spcPct val="90000"/>
              </a:lnSpc>
            </a:pPr>
            <a:r>
              <a:rPr lang="en-US" altLang="en-US" sz="2400" dirty="0">
                <a:latin typeface="Times New Roman" charset="0"/>
              </a:rPr>
              <a:t>Edit and proofread thoroughly. </a:t>
            </a:r>
          </a:p>
          <a:p>
            <a:pPr>
              <a:lnSpc>
                <a:spcPct val="90000"/>
              </a:lnSpc>
            </a:pPr>
            <a:r>
              <a:rPr lang="en-US" altLang="en-US" sz="2400" dirty="0">
                <a:latin typeface="Times New Roman" charset="0"/>
              </a:rPr>
              <a:t>Have others proofread as well, including nonscientists with strong English skills (work with a good editor!)</a:t>
            </a:r>
          </a:p>
          <a:p>
            <a:pPr>
              <a:lnSpc>
                <a:spcPct val="90000"/>
              </a:lnSpc>
            </a:pPr>
            <a:endParaRPr lang="en-US" altLang="en-US" sz="2400" dirty="0">
              <a:latin typeface="Times New Roman" charset="0"/>
            </a:endParaRPr>
          </a:p>
          <a:p>
            <a:pPr>
              <a:lnSpc>
                <a:spcPct val="90000"/>
              </a:lnSpc>
            </a:pPr>
            <a:endParaRPr lang="en-US" altLang="en-US" sz="2800" dirty="0">
              <a:latin typeface="Times New Roman" charset="0"/>
            </a:endParaRPr>
          </a:p>
          <a:p>
            <a:pPr>
              <a:lnSpc>
                <a:spcPct val="90000"/>
              </a:lnSpc>
            </a:pPr>
            <a:endParaRPr lang="en-US" altLang="en-US" sz="2400" dirty="0">
              <a:latin typeface="Times New Roman" charset="0"/>
            </a:endParaRPr>
          </a:p>
          <a:p>
            <a:pPr>
              <a:lnSpc>
                <a:spcPct val="90000"/>
              </a:lnSpc>
              <a:buFont typeface="Wingdings" pitchFamily="2" charset="2"/>
              <a:buNone/>
            </a:pPr>
            <a:r>
              <a:rPr lang="en-US" altLang="en-US" sz="2400" dirty="0">
                <a:latin typeface="Times New Roman" charset="0"/>
              </a:rPr>
              <a:t>	</a:t>
            </a:r>
          </a:p>
          <a:p>
            <a:pPr eaLnBrk="0" hangingPunct="0">
              <a:lnSpc>
                <a:spcPct val="90000"/>
              </a:lnSpc>
              <a:spcBef>
                <a:spcPct val="0"/>
              </a:spcBef>
              <a:buClrTx/>
              <a:buSzTx/>
              <a:buFontTx/>
              <a:buNone/>
            </a:pPr>
            <a:endParaRPr lang="en-US" altLang="en-US" sz="2400" u="sng" dirty="0">
              <a:latin typeface="Times New Roman" charset="0"/>
            </a:endParaRPr>
          </a:p>
          <a:p>
            <a:pPr>
              <a:lnSpc>
                <a:spcPct val="90000"/>
              </a:lnSpc>
            </a:pPr>
            <a:endParaRPr lang="en-US" altLang="en-US" sz="2400" dirty="0">
              <a:latin typeface="Times New Roman" charset="0"/>
            </a:endParaRPr>
          </a:p>
        </p:txBody>
      </p:sp>
    </p:spTree>
    <p:extLst>
      <p:ext uri="{BB962C8B-B14F-4D97-AF65-F5344CB8AC3E}">
        <p14:creationId xmlns:p14="http://schemas.microsoft.com/office/powerpoint/2010/main" val="3399615652"/>
      </p:ext>
    </p:extLst>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dirty="0"/>
          </a:p>
        </p:txBody>
      </p:sp>
      <p:sp>
        <p:nvSpPr>
          <p:cNvPr id="4" name="Slide Number Placeholder 3"/>
          <p:cNvSpPr>
            <a:spLocks noGrp="1"/>
          </p:cNvSpPr>
          <p:nvPr>
            <p:ph type="sldNum" sz="quarter" idx="12"/>
          </p:nvPr>
        </p:nvSpPr>
        <p:spPr/>
        <p:txBody>
          <a:bodyPr/>
          <a:lstStyle/>
          <a:p>
            <a:fld id="{F27CF52B-5D6F-4094-928C-91E65A06703B}" type="slidenum">
              <a:rPr lang="en-US" altLang="en-US" smtClean="0"/>
              <a:pPr/>
              <a:t>2</a:t>
            </a:fld>
            <a:endParaRPr lang="en-US" altLang="en-US"/>
          </a:p>
        </p:txBody>
      </p:sp>
      <p:pic>
        <p:nvPicPr>
          <p:cNvPr id="1026" name="Picture 2" descr="http://www.phdcomics.com/comics/archive/phd050611s.g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371600" y="745486"/>
            <a:ext cx="6356577" cy="573151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87886311"/>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sp>
        <p:nvSpPr>
          <p:cNvPr id="4" name="Slide Number Placeholder 3"/>
          <p:cNvSpPr>
            <a:spLocks noGrp="1"/>
          </p:cNvSpPr>
          <p:nvPr>
            <p:ph type="sldNum" sz="quarter" idx="12"/>
          </p:nvPr>
        </p:nvSpPr>
        <p:spPr/>
        <p:txBody>
          <a:bodyPr/>
          <a:lstStyle/>
          <a:p>
            <a:fld id="{F27CF52B-5D6F-4094-928C-91E65A06703B}" type="slidenum">
              <a:rPr lang="en-US" altLang="en-US" smtClean="0"/>
              <a:pPr/>
              <a:t>20</a:t>
            </a:fld>
            <a:endParaRPr lang="en-US" altLang="en-US"/>
          </a:p>
        </p:txBody>
      </p:sp>
      <p:pic>
        <p:nvPicPr>
          <p:cNvPr id="72706" name="Picture 2" descr="http://www.benitaepstein.com/science%20cartoons%202/files/page29-1012-thumb.jpg">
            <a:hlinkClick r:id="rId2"/>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667000" y="1752600"/>
            <a:ext cx="3790507" cy="35052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82634711"/>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72450" name="Rectangle 2"/>
          <p:cNvSpPr>
            <a:spLocks noGrp="1" noChangeArrowheads="1"/>
          </p:cNvSpPr>
          <p:nvPr>
            <p:ph type="title"/>
          </p:nvPr>
        </p:nvSpPr>
        <p:spPr>
          <a:xfrm>
            <a:off x="506413" y="381000"/>
            <a:ext cx="8637587" cy="1431925"/>
          </a:xfrm>
        </p:spPr>
        <p:txBody>
          <a:bodyPr>
            <a:normAutofit/>
          </a:bodyPr>
          <a:lstStyle/>
          <a:p>
            <a:r>
              <a:rPr lang="en-US" altLang="en-US" u="sng" dirty="0" smtClean="0"/>
              <a:t>NIH </a:t>
            </a:r>
            <a:r>
              <a:rPr lang="en-US" altLang="en-US" u="sng" dirty="0"/>
              <a:t>grants overview</a:t>
            </a:r>
            <a:endParaRPr lang="en-US" altLang="en-US" sz="3600" u="sng" dirty="0"/>
          </a:p>
        </p:txBody>
      </p:sp>
      <p:sp>
        <p:nvSpPr>
          <p:cNvPr id="872451" name="Rectangle 3"/>
          <p:cNvSpPr>
            <a:spLocks noGrp="1" noChangeArrowheads="1"/>
          </p:cNvSpPr>
          <p:nvPr>
            <p:ph type="body" idx="1"/>
          </p:nvPr>
        </p:nvSpPr>
        <p:spPr>
          <a:xfrm>
            <a:off x="533400" y="1752600"/>
            <a:ext cx="8208963" cy="4114800"/>
          </a:xfrm>
        </p:spPr>
        <p:txBody>
          <a:bodyPr/>
          <a:lstStyle/>
          <a:p>
            <a:pPr eaLnBrk="0" hangingPunct="0">
              <a:spcBef>
                <a:spcPct val="0"/>
              </a:spcBef>
              <a:buClrTx/>
              <a:buSzTx/>
              <a:buFontTx/>
              <a:buNone/>
            </a:pPr>
            <a:r>
              <a:rPr lang="en-US" altLang="en-US" sz="2800" u="sng" dirty="0">
                <a:latin typeface="Times New Roman" charset="0"/>
              </a:rPr>
              <a:t>NIH Grant Proposals:</a:t>
            </a:r>
          </a:p>
          <a:p>
            <a:pPr eaLnBrk="0" hangingPunct="0">
              <a:spcBef>
                <a:spcPct val="0"/>
              </a:spcBef>
              <a:buClrTx/>
              <a:buSzTx/>
              <a:buFontTx/>
              <a:buChar char="•"/>
            </a:pPr>
            <a:r>
              <a:rPr lang="en-US" altLang="en-US" sz="2800" dirty="0">
                <a:latin typeface="Times New Roman" charset="0"/>
              </a:rPr>
              <a:t>Title</a:t>
            </a:r>
          </a:p>
          <a:p>
            <a:pPr eaLnBrk="0" hangingPunct="0">
              <a:spcBef>
                <a:spcPct val="0"/>
              </a:spcBef>
              <a:buClrTx/>
              <a:buSzTx/>
              <a:buFontTx/>
              <a:buChar char="•"/>
            </a:pPr>
            <a:r>
              <a:rPr lang="en-US" altLang="en-US" sz="2800" dirty="0">
                <a:latin typeface="Times New Roman" charset="0"/>
              </a:rPr>
              <a:t>Abstract</a:t>
            </a:r>
          </a:p>
          <a:p>
            <a:pPr eaLnBrk="0" hangingPunct="0">
              <a:spcBef>
                <a:spcPct val="0"/>
              </a:spcBef>
              <a:buClrTx/>
              <a:buSzTx/>
              <a:buFontTx/>
              <a:buChar char="•"/>
            </a:pPr>
            <a:r>
              <a:rPr lang="en-US" altLang="en-US" sz="2800" dirty="0">
                <a:latin typeface="Times New Roman" charset="0"/>
              </a:rPr>
              <a:t>Specific Aims</a:t>
            </a:r>
          </a:p>
          <a:p>
            <a:pPr eaLnBrk="0" hangingPunct="0">
              <a:spcBef>
                <a:spcPct val="0"/>
              </a:spcBef>
              <a:buClrTx/>
              <a:buSzTx/>
              <a:buFontTx/>
              <a:buChar char="•"/>
            </a:pPr>
            <a:r>
              <a:rPr lang="en-US" altLang="en-US" sz="2800" dirty="0">
                <a:latin typeface="Times New Roman" charset="0"/>
              </a:rPr>
              <a:t>Background &amp; Significance</a:t>
            </a:r>
          </a:p>
          <a:p>
            <a:pPr eaLnBrk="0" hangingPunct="0">
              <a:spcBef>
                <a:spcPct val="0"/>
              </a:spcBef>
              <a:buClrTx/>
              <a:buSzTx/>
              <a:buFontTx/>
              <a:buChar char="•"/>
            </a:pPr>
            <a:r>
              <a:rPr lang="en-US" altLang="en-US" sz="2800" dirty="0">
                <a:latin typeface="Times New Roman" charset="0"/>
              </a:rPr>
              <a:t>Preliminary Studies</a:t>
            </a:r>
          </a:p>
          <a:p>
            <a:pPr eaLnBrk="0" hangingPunct="0">
              <a:spcBef>
                <a:spcPct val="0"/>
              </a:spcBef>
              <a:buClrTx/>
              <a:buSzTx/>
              <a:buFontTx/>
              <a:buChar char="•"/>
            </a:pPr>
            <a:r>
              <a:rPr lang="en-US" altLang="en-US" sz="2800" dirty="0">
                <a:latin typeface="Times New Roman" charset="0"/>
              </a:rPr>
              <a:t>Experimental Design and Methods</a:t>
            </a:r>
          </a:p>
          <a:p>
            <a:pPr eaLnBrk="0" hangingPunct="0">
              <a:spcBef>
                <a:spcPct val="0"/>
              </a:spcBef>
              <a:buClrTx/>
              <a:buSzTx/>
              <a:buFontTx/>
              <a:buChar char="•"/>
            </a:pPr>
            <a:r>
              <a:rPr lang="en-US" altLang="en-US" sz="2800" dirty="0">
                <a:latin typeface="Times New Roman" charset="0"/>
              </a:rPr>
              <a:t>Appendix </a:t>
            </a:r>
          </a:p>
          <a:p>
            <a:endParaRPr lang="en-US" altLang="en-US" sz="2800" dirty="0">
              <a:latin typeface="Times New Roman" charset="0"/>
            </a:endParaRPr>
          </a:p>
        </p:txBody>
      </p:sp>
    </p:spTree>
    <p:extLst>
      <p:ext uri="{BB962C8B-B14F-4D97-AF65-F5344CB8AC3E}">
        <p14:creationId xmlns:p14="http://schemas.microsoft.com/office/powerpoint/2010/main" val="2349397254"/>
      </p:ext>
    </p:extLst>
  </p:cSld>
  <p:clrMapOvr>
    <a:masterClrMapping/>
  </p:clrMapOvr>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4498" name="Rectangle 2"/>
          <p:cNvSpPr>
            <a:spLocks noGrp="1" noChangeArrowheads="1"/>
          </p:cNvSpPr>
          <p:nvPr>
            <p:ph type="title"/>
          </p:nvPr>
        </p:nvSpPr>
        <p:spPr>
          <a:xfrm>
            <a:off x="506413" y="441325"/>
            <a:ext cx="8637587" cy="1371600"/>
          </a:xfrm>
        </p:spPr>
        <p:txBody>
          <a:bodyPr/>
          <a:lstStyle/>
          <a:p>
            <a:r>
              <a:rPr lang="en-US" altLang="en-US" sz="4000" u="sng" dirty="0" smtClean="0">
                <a:latin typeface="Times New Roman" charset="0"/>
              </a:rPr>
              <a:t>NIH </a:t>
            </a:r>
            <a:r>
              <a:rPr lang="en-US" altLang="en-US" sz="4000" u="sng" dirty="0">
                <a:latin typeface="Times New Roman" charset="0"/>
              </a:rPr>
              <a:t>Grant Proposals</a:t>
            </a:r>
            <a:endParaRPr lang="en-US" altLang="en-US" u="sng" dirty="0"/>
          </a:p>
        </p:txBody>
      </p:sp>
      <p:sp>
        <p:nvSpPr>
          <p:cNvPr id="874499" name="Rectangle 3"/>
          <p:cNvSpPr>
            <a:spLocks noGrp="1" noChangeArrowheads="1"/>
          </p:cNvSpPr>
          <p:nvPr>
            <p:ph type="body" idx="1"/>
          </p:nvPr>
        </p:nvSpPr>
        <p:spPr>
          <a:xfrm>
            <a:off x="533400" y="1752600"/>
            <a:ext cx="8208963" cy="4114800"/>
          </a:xfrm>
        </p:spPr>
        <p:txBody>
          <a:bodyPr/>
          <a:lstStyle/>
          <a:p>
            <a:pPr eaLnBrk="0" hangingPunct="0">
              <a:spcBef>
                <a:spcPct val="0"/>
              </a:spcBef>
              <a:buClrTx/>
              <a:buSzTx/>
              <a:buFontTx/>
              <a:buChar char="•"/>
            </a:pPr>
            <a:r>
              <a:rPr lang="en-US" altLang="en-US" sz="2800">
                <a:latin typeface="Times New Roman" charset="0"/>
              </a:rPr>
              <a:t>Title</a:t>
            </a:r>
          </a:p>
          <a:p>
            <a:endParaRPr lang="en-US" altLang="en-US" sz="2800" u="sng">
              <a:latin typeface="Times New Roman" charset="0"/>
            </a:endParaRPr>
          </a:p>
        </p:txBody>
      </p:sp>
    </p:spTree>
    <p:extLst>
      <p:ext uri="{BB962C8B-B14F-4D97-AF65-F5344CB8AC3E}">
        <p14:creationId xmlns:p14="http://schemas.microsoft.com/office/powerpoint/2010/main" val="4256295579"/>
      </p:ext>
    </p:extLst>
  </p:cSld>
  <p:clrMapOvr>
    <a:masterClrMapping/>
  </p:clrMapOvr>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6546" name="Rectangle 2"/>
          <p:cNvSpPr>
            <a:spLocks noGrp="1" noChangeArrowheads="1"/>
          </p:cNvSpPr>
          <p:nvPr>
            <p:ph type="title"/>
          </p:nvPr>
        </p:nvSpPr>
        <p:spPr>
          <a:xfrm>
            <a:off x="506413" y="441325"/>
            <a:ext cx="8637587" cy="1371600"/>
          </a:xfrm>
        </p:spPr>
        <p:txBody>
          <a:bodyPr/>
          <a:lstStyle/>
          <a:p>
            <a:r>
              <a:rPr lang="en-US" altLang="en-US" sz="4000" u="sng" dirty="0" smtClean="0">
                <a:latin typeface="Times New Roman" charset="0"/>
              </a:rPr>
              <a:t>Title</a:t>
            </a:r>
            <a:endParaRPr lang="en-US" altLang="en-US" u="sng" dirty="0"/>
          </a:p>
        </p:txBody>
      </p:sp>
      <p:sp>
        <p:nvSpPr>
          <p:cNvPr id="876547" name="Rectangle 3"/>
          <p:cNvSpPr>
            <a:spLocks noGrp="1" noChangeArrowheads="1"/>
          </p:cNvSpPr>
          <p:nvPr>
            <p:ph type="body" idx="1"/>
          </p:nvPr>
        </p:nvSpPr>
        <p:spPr>
          <a:xfrm>
            <a:off x="533400" y="1752600"/>
            <a:ext cx="8208963" cy="4114800"/>
          </a:xfrm>
        </p:spPr>
        <p:txBody>
          <a:bodyPr/>
          <a:lstStyle/>
          <a:p>
            <a:pPr eaLnBrk="0" hangingPunct="0">
              <a:spcBef>
                <a:spcPct val="0"/>
              </a:spcBef>
              <a:buClrTx/>
              <a:buSzTx/>
              <a:buFontTx/>
              <a:buNone/>
            </a:pPr>
            <a:endParaRPr lang="en-US" altLang="en-US" sz="2800">
              <a:latin typeface="Times New Roman" charset="0"/>
            </a:endParaRPr>
          </a:p>
          <a:p>
            <a:endParaRPr lang="en-US" altLang="en-US" sz="2800" u="sng">
              <a:latin typeface="Times New Roman" charset="0"/>
            </a:endParaRPr>
          </a:p>
        </p:txBody>
      </p:sp>
      <p:sp>
        <p:nvSpPr>
          <p:cNvPr id="876548" name="Text Box 4"/>
          <p:cNvSpPr txBox="1">
            <a:spLocks noChangeArrowheads="1"/>
          </p:cNvSpPr>
          <p:nvPr/>
        </p:nvSpPr>
        <p:spPr bwMode="auto">
          <a:xfrm>
            <a:off x="228600" y="1828800"/>
            <a:ext cx="8915400" cy="5568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hangingPunct="0">
              <a:buFontTx/>
              <a:buChar char="•"/>
            </a:pPr>
            <a:r>
              <a:rPr lang="en-US" altLang="en-US" dirty="0">
                <a:cs typeface="Arial" charset="0"/>
              </a:rPr>
              <a:t>Keep to word or character limit (NIH has 56-character limit, </a:t>
            </a:r>
            <a:r>
              <a:rPr lang="en-US" altLang="en-US" dirty="0">
                <a:cs typeface="Times New Roman" charset="0"/>
              </a:rPr>
              <a:t>including the spaces between words and punctuation). </a:t>
            </a:r>
            <a:endParaRPr lang="en-US" altLang="en-US" dirty="0">
              <a:cs typeface="Arial" charset="0"/>
            </a:endParaRPr>
          </a:p>
          <a:p>
            <a:pPr eaLnBrk="0" hangingPunct="0">
              <a:buFontTx/>
              <a:buChar char="•"/>
            </a:pPr>
            <a:endParaRPr lang="en-US" altLang="en-US" dirty="0"/>
          </a:p>
          <a:p>
            <a:pPr eaLnBrk="0" hangingPunct="0">
              <a:buFontTx/>
              <a:buChar char="•"/>
            </a:pPr>
            <a:r>
              <a:rPr lang="en-US" altLang="en-US" dirty="0"/>
              <a:t>Identify topics, purpose, and novel aspects or methodology</a:t>
            </a:r>
          </a:p>
          <a:p>
            <a:pPr eaLnBrk="0" hangingPunct="0">
              <a:buFontTx/>
              <a:buChar char="•"/>
            </a:pPr>
            <a:endParaRPr lang="en-US" altLang="en-US" dirty="0"/>
          </a:p>
          <a:p>
            <a:pPr eaLnBrk="0" hangingPunct="0">
              <a:buFontTx/>
              <a:buChar char="•"/>
            </a:pPr>
            <a:r>
              <a:rPr lang="en-US" altLang="en-US" dirty="0">
                <a:cs typeface="Times New Roman" charset="0"/>
              </a:rPr>
              <a:t>Choose a title that is specifically descriptive, rather than general. </a:t>
            </a:r>
          </a:p>
          <a:p>
            <a:pPr eaLnBrk="0" hangingPunct="0">
              <a:buFontTx/>
              <a:buChar char="•"/>
            </a:pPr>
            <a:endParaRPr lang="en-US" altLang="en-US" dirty="0">
              <a:cs typeface="Times New Roman" charset="0"/>
            </a:endParaRPr>
          </a:p>
          <a:p>
            <a:pPr eaLnBrk="0" hangingPunct="0">
              <a:buFontTx/>
              <a:buChar char="•"/>
            </a:pPr>
            <a:r>
              <a:rPr lang="en-US" altLang="en-US" dirty="0"/>
              <a:t>Be accurate, complete, specific, and concise.</a:t>
            </a:r>
          </a:p>
          <a:p>
            <a:pPr eaLnBrk="0" hangingPunct="0">
              <a:buFontTx/>
              <a:buChar char="•"/>
            </a:pPr>
            <a:endParaRPr lang="en-US" altLang="en-US" dirty="0"/>
          </a:p>
          <a:p>
            <a:pPr eaLnBrk="0" hangingPunct="0">
              <a:buFontTx/>
              <a:buChar char="•"/>
            </a:pPr>
            <a:r>
              <a:rPr lang="en-US" altLang="en-US" dirty="0"/>
              <a:t>Avoid jargon, unnecessary details, and abbreviations.</a:t>
            </a:r>
          </a:p>
          <a:p>
            <a:pPr eaLnBrk="0" hangingPunct="0">
              <a:buFontTx/>
              <a:buChar char="•"/>
            </a:pPr>
            <a:endParaRPr lang="en-US" altLang="en-US" dirty="0"/>
          </a:p>
          <a:p>
            <a:pPr eaLnBrk="0" hangingPunct="0">
              <a:buFontTx/>
              <a:buChar char="•"/>
            </a:pPr>
            <a:r>
              <a:rPr lang="en-US" altLang="en-US" dirty="0">
                <a:cs typeface="Times New Roman" charset="0"/>
              </a:rPr>
              <a:t>A new application must have a different title from any other PHS project with the same principal investigator/program director. </a:t>
            </a:r>
          </a:p>
          <a:p>
            <a:pPr eaLnBrk="0" hangingPunct="0"/>
            <a:endParaRPr lang="en-US" altLang="en-US" dirty="0">
              <a:cs typeface="Times New Roman" charset="0"/>
            </a:endParaRPr>
          </a:p>
          <a:p>
            <a:pPr eaLnBrk="0" hangingPunct="0"/>
            <a:endParaRPr lang="en-US" altLang="en-US" dirty="0"/>
          </a:p>
        </p:txBody>
      </p:sp>
    </p:spTree>
    <p:extLst>
      <p:ext uri="{BB962C8B-B14F-4D97-AF65-F5344CB8AC3E}">
        <p14:creationId xmlns:p14="http://schemas.microsoft.com/office/powerpoint/2010/main" val="1865838923"/>
      </p:ext>
    </p:extLst>
  </p:cSld>
  <p:clrMapOvr>
    <a:masterClrMapping/>
  </p:clrMapOvr>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8594" name="Rectangle 2"/>
          <p:cNvSpPr>
            <a:spLocks noGrp="1" noChangeArrowheads="1"/>
          </p:cNvSpPr>
          <p:nvPr>
            <p:ph type="title"/>
          </p:nvPr>
        </p:nvSpPr>
        <p:spPr>
          <a:xfrm>
            <a:off x="506413" y="441325"/>
            <a:ext cx="8637587" cy="1371600"/>
          </a:xfrm>
        </p:spPr>
        <p:txBody>
          <a:bodyPr/>
          <a:lstStyle/>
          <a:p>
            <a:r>
              <a:rPr lang="en-US" altLang="en-US" sz="4000" u="sng" dirty="0" smtClean="0">
                <a:latin typeface="Times New Roman" charset="0"/>
              </a:rPr>
              <a:t>NIH </a:t>
            </a:r>
            <a:r>
              <a:rPr lang="en-US" altLang="en-US" sz="4000" u="sng" dirty="0">
                <a:latin typeface="Times New Roman" charset="0"/>
              </a:rPr>
              <a:t>Grant Proposals</a:t>
            </a:r>
          </a:p>
        </p:txBody>
      </p:sp>
      <p:sp>
        <p:nvSpPr>
          <p:cNvPr id="878595" name="Rectangle 3"/>
          <p:cNvSpPr>
            <a:spLocks noGrp="1" noChangeArrowheads="1"/>
          </p:cNvSpPr>
          <p:nvPr>
            <p:ph type="body" idx="1"/>
          </p:nvPr>
        </p:nvSpPr>
        <p:spPr>
          <a:xfrm>
            <a:off x="533400" y="1752600"/>
            <a:ext cx="8208963" cy="4114800"/>
          </a:xfrm>
        </p:spPr>
        <p:txBody>
          <a:bodyPr/>
          <a:lstStyle/>
          <a:p>
            <a:pPr eaLnBrk="0" hangingPunct="0">
              <a:spcBef>
                <a:spcPct val="0"/>
              </a:spcBef>
              <a:buClrTx/>
              <a:buSzTx/>
              <a:buFontTx/>
              <a:buNone/>
            </a:pPr>
            <a:endParaRPr lang="en-US" altLang="en-US" sz="2800" u="sng">
              <a:latin typeface="Times New Roman" charset="0"/>
            </a:endParaRPr>
          </a:p>
          <a:p>
            <a:pPr eaLnBrk="0" hangingPunct="0">
              <a:spcBef>
                <a:spcPct val="0"/>
              </a:spcBef>
              <a:buClrTx/>
              <a:buSzTx/>
              <a:buFontTx/>
              <a:buChar char="•"/>
            </a:pPr>
            <a:r>
              <a:rPr lang="en-US" altLang="en-US" sz="2800">
                <a:latin typeface="Times New Roman" charset="0"/>
              </a:rPr>
              <a:t>Abstract</a:t>
            </a:r>
          </a:p>
          <a:p>
            <a:endParaRPr lang="en-US" altLang="en-US" sz="2800">
              <a:latin typeface="Times New Roman" charset="0"/>
            </a:endParaRPr>
          </a:p>
        </p:txBody>
      </p:sp>
    </p:spTree>
    <p:extLst>
      <p:ext uri="{BB962C8B-B14F-4D97-AF65-F5344CB8AC3E}">
        <p14:creationId xmlns:p14="http://schemas.microsoft.com/office/powerpoint/2010/main" val="132871035"/>
      </p:ext>
    </p:extLst>
  </p:cSld>
  <p:clrMapOvr>
    <a:masterClrMapping/>
  </p:clrMapOvr>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80642" name="Rectangle 2"/>
          <p:cNvSpPr>
            <a:spLocks noGrp="1" noChangeArrowheads="1"/>
          </p:cNvSpPr>
          <p:nvPr>
            <p:ph type="title"/>
          </p:nvPr>
        </p:nvSpPr>
        <p:spPr>
          <a:xfrm>
            <a:off x="506413" y="441325"/>
            <a:ext cx="8637587" cy="1371600"/>
          </a:xfrm>
        </p:spPr>
        <p:txBody>
          <a:bodyPr/>
          <a:lstStyle/>
          <a:p>
            <a:r>
              <a:rPr lang="en-US" altLang="en-US" sz="4000" u="sng" dirty="0" smtClean="0">
                <a:latin typeface="Times New Roman" charset="0"/>
              </a:rPr>
              <a:t>Abstract</a:t>
            </a:r>
            <a:endParaRPr lang="en-US" altLang="en-US" sz="4000" u="sng" dirty="0">
              <a:latin typeface="Times New Roman" charset="0"/>
            </a:endParaRPr>
          </a:p>
        </p:txBody>
      </p:sp>
      <p:sp>
        <p:nvSpPr>
          <p:cNvPr id="880643" name="Rectangle 3"/>
          <p:cNvSpPr>
            <a:spLocks noGrp="1" noChangeArrowheads="1"/>
          </p:cNvSpPr>
          <p:nvPr>
            <p:ph type="body" idx="1"/>
          </p:nvPr>
        </p:nvSpPr>
        <p:spPr>
          <a:xfrm>
            <a:off x="0" y="1752600"/>
            <a:ext cx="8742363" cy="4114800"/>
          </a:xfrm>
        </p:spPr>
        <p:txBody>
          <a:bodyPr>
            <a:normAutofit fontScale="85000" lnSpcReduction="20000"/>
          </a:bodyPr>
          <a:lstStyle/>
          <a:p>
            <a:pPr marL="533400" indent="-533400" eaLnBrk="0" hangingPunct="0">
              <a:lnSpc>
                <a:spcPct val="90000"/>
              </a:lnSpc>
              <a:spcBef>
                <a:spcPct val="0"/>
              </a:spcBef>
              <a:buClrTx/>
              <a:buSzTx/>
              <a:buFontTx/>
              <a:buNone/>
            </a:pPr>
            <a:r>
              <a:rPr lang="en-US" altLang="en-US" sz="2400" u="sng" dirty="0">
                <a:latin typeface="Times New Roman" charset="0"/>
              </a:rPr>
              <a:t>Abstract</a:t>
            </a:r>
          </a:p>
          <a:p>
            <a:pPr marL="533400" indent="-533400" eaLnBrk="0" hangingPunct="0">
              <a:lnSpc>
                <a:spcPct val="90000"/>
              </a:lnSpc>
              <a:spcBef>
                <a:spcPct val="0"/>
              </a:spcBef>
              <a:buClrTx/>
              <a:buSzTx/>
              <a:buFontTx/>
              <a:buChar char="•"/>
            </a:pPr>
            <a:r>
              <a:rPr lang="en-US" altLang="en-US" sz="2400" dirty="0">
                <a:latin typeface="Times New Roman" charset="0"/>
              </a:rPr>
              <a:t>200 word limit for NIH</a:t>
            </a:r>
          </a:p>
          <a:p>
            <a:pPr marL="533400" indent="-533400" eaLnBrk="0" hangingPunct="0">
              <a:lnSpc>
                <a:spcPct val="90000"/>
              </a:lnSpc>
              <a:spcBef>
                <a:spcPct val="0"/>
              </a:spcBef>
              <a:buClrTx/>
              <a:buSzTx/>
              <a:buFontTx/>
              <a:buChar char="•"/>
            </a:pPr>
            <a:r>
              <a:rPr lang="en-US" altLang="en-US" sz="2400" dirty="0">
                <a:latin typeface="Times New Roman" charset="0"/>
              </a:rPr>
              <a:t>Keep it simple and broad.  </a:t>
            </a:r>
            <a:r>
              <a:rPr lang="en-US" altLang="en-US" sz="2400" b="1" dirty="0">
                <a:latin typeface="Times New Roman" charset="0"/>
              </a:rPr>
              <a:t>The abstract is read by all of the reviewers and is of critical importance.</a:t>
            </a:r>
          </a:p>
          <a:p>
            <a:pPr marL="533400" indent="-533400" eaLnBrk="0" hangingPunct="0">
              <a:lnSpc>
                <a:spcPct val="90000"/>
              </a:lnSpc>
              <a:spcBef>
                <a:spcPct val="0"/>
              </a:spcBef>
              <a:buClrTx/>
              <a:buSzTx/>
              <a:buFontTx/>
              <a:buNone/>
            </a:pPr>
            <a:r>
              <a:rPr lang="en-US" altLang="en-US" sz="2400" u="sng" dirty="0">
                <a:latin typeface="Times New Roman" charset="0"/>
              </a:rPr>
              <a:t>Includes:</a:t>
            </a:r>
          </a:p>
          <a:p>
            <a:pPr marL="533400" indent="-533400" eaLnBrk="0" hangingPunct="0">
              <a:lnSpc>
                <a:spcPct val="90000"/>
              </a:lnSpc>
              <a:spcBef>
                <a:spcPct val="0"/>
              </a:spcBef>
              <a:buClrTx/>
              <a:buSzTx/>
              <a:buFontTx/>
              <a:buAutoNum type="arabicPeriod"/>
            </a:pPr>
            <a:r>
              <a:rPr lang="en-US" altLang="en-US" sz="2400" dirty="0">
                <a:latin typeface="Times New Roman" charset="0"/>
              </a:rPr>
              <a:t>Broad research question</a:t>
            </a:r>
          </a:p>
          <a:p>
            <a:pPr marL="533400" indent="-533400" eaLnBrk="0" hangingPunct="0">
              <a:lnSpc>
                <a:spcPct val="90000"/>
              </a:lnSpc>
              <a:spcBef>
                <a:spcPct val="0"/>
              </a:spcBef>
              <a:buClrTx/>
              <a:buSzTx/>
              <a:buFontTx/>
              <a:buAutoNum type="arabicPeriod"/>
            </a:pPr>
            <a:r>
              <a:rPr lang="en-US" altLang="en-US" sz="2400" dirty="0">
                <a:latin typeface="Times New Roman" charset="0"/>
              </a:rPr>
              <a:t>Hypothesis to be tested (*remember NIH primarily funds hypothesis-driven research)</a:t>
            </a:r>
          </a:p>
          <a:p>
            <a:pPr marL="533400" indent="-533400" eaLnBrk="0" hangingPunct="0">
              <a:lnSpc>
                <a:spcPct val="90000"/>
              </a:lnSpc>
              <a:spcBef>
                <a:spcPct val="0"/>
              </a:spcBef>
              <a:buClrTx/>
              <a:buSzTx/>
              <a:buFontTx/>
              <a:buAutoNum type="arabicPeriod"/>
            </a:pPr>
            <a:r>
              <a:rPr lang="en-US" altLang="en-US" sz="2400" dirty="0">
                <a:latin typeface="Times New Roman" charset="0"/>
              </a:rPr>
              <a:t>Overview of specific aims</a:t>
            </a:r>
          </a:p>
          <a:p>
            <a:pPr marL="533400" indent="-533400" eaLnBrk="0" hangingPunct="0">
              <a:lnSpc>
                <a:spcPct val="90000"/>
              </a:lnSpc>
              <a:spcBef>
                <a:spcPct val="0"/>
              </a:spcBef>
              <a:buClrTx/>
              <a:buSzTx/>
              <a:buFontTx/>
              <a:buAutoNum type="arabicPeriod"/>
            </a:pPr>
            <a:r>
              <a:rPr lang="en-US" altLang="en-US" sz="2400" dirty="0">
                <a:latin typeface="Times New Roman" charset="0"/>
              </a:rPr>
              <a:t>Statement of the significance of the research and how it is innovative</a:t>
            </a:r>
          </a:p>
          <a:p>
            <a:pPr marL="533400" indent="-533400" eaLnBrk="0" hangingPunct="0">
              <a:lnSpc>
                <a:spcPct val="90000"/>
              </a:lnSpc>
              <a:spcBef>
                <a:spcPct val="0"/>
              </a:spcBef>
              <a:buClrTx/>
              <a:buSzTx/>
              <a:buFontTx/>
              <a:buAutoNum type="arabicPeriod"/>
            </a:pPr>
            <a:r>
              <a:rPr lang="en-US" altLang="en-US" sz="2400" dirty="0">
                <a:latin typeface="Times New Roman" charset="0"/>
              </a:rPr>
              <a:t>Outline of the methods</a:t>
            </a:r>
          </a:p>
          <a:p>
            <a:pPr marL="533400" indent="-533400" eaLnBrk="0" hangingPunct="0">
              <a:lnSpc>
                <a:spcPct val="90000"/>
              </a:lnSpc>
              <a:spcBef>
                <a:spcPct val="0"/>
              </a:spcBef>
              <a:buClrTx/>
              <a:buSzTx/>
              <a:buFontTx/>
              <a:buNone/>
            </a:pPr>
            <a:endParaRPr lang="en-US" altLang="en-US" sz="2400" u="sng" dirty="0">
              <a:latin typeface="Times New Roman" charset="0"/>
            </a:endParaRPr>
          </a:p>
          <a:p>
            <a:pPr marL="533400" indent="-533400" eaLnBrk="0" hangingPunct="0">
              <a:lnSpc>
                <a:spcPct val="90000"/>
              </a:lnSpc>
              <a:spcBef>
                <a:spcPct val="0"/>
              </a:spcBef>
              <a:buClrTx/>
              <a:buSzTx/>
              <a:buFontTx/>
              <a:buNone/>
            </a:pPr>
            <a:r>
              <a:rPr lang="en-US" altLang="en-US" sz="2400" u="sng" dirty="0">
                <a:latin typeface="Times New Roman" charset="0"/>
              </a:rPr>
              <a:t>Excludes </a:t>
            </a:r>
          </a:p>
          <a:p>
            <a:pPr marL="533400" indent="-533400" eaLnBrk="0" hangingPunct="0">
              <a:lnSpc>
                <a:spcPct val="90000"/>
              </a:lnSpc>
              <a:spcBef>
                <a:spcPct val="0"/>
              </a:spcBef>
              <a:buClrTx/>
              <a:buSzTx/>
              <a:buFontTx/>
              <a:buNone/>
            </a:pPr>
            <a:r>
              <a:rPr lang="en-US" altLang="en-US" sz="2400" dirty="0">
                <a:latin typeface="Times New Roman" charset="0"/>
              </a:rPr>
              <a:t>confidential or proprietary information</a:t>
            </a:r>
          </a:p>
          <a:p>
            <a:pPr marL="533400" indent="-533400" eaLnBrk="0" hangingPunct="0">
              <a:lnSpc>
                <a:spcPct val="90000"/>
              </a:lnSpc>
              <a:spcBef>
                <a:spcPct val="0"/>
              </a:spcBef>
              <a:buClrTx/>
              <a:buSzTx/>
              <a:buFontTx/>
              <a:buNone/>
            </a:pPr>
            <a:endParaRPr lang="en-US" altLang="en-US" sz="2400" dirty="0">
              <a:latin typeface="Times New Roman" charset="0"/>
            </a:endParaRPr>
          </a:p>
          <a:p>
            <a:pPr marL="533400" indent="-533400" eaLnBrk="0" hangingPunct="0">
              <a:lnSpc>
                <a:spcPct val="90000"/>
              </a:lnSpc>
              <a:spcBef>
                <a:spcPct val="0"/>
              </a:spcBef>
              <a:buClrTx/>
              <a:buSzTx/>
              <a:buFontTx/>
              <a:buNone/>
            </a:pPr>
            <a:endParaRPr lang="en-US" altLang="en-US" sz="2000" b="1" dirty="0"/>
          </a:p>
          <a:p>
            <a:pPr marL="533400" indent="-533400" eaLnBrk="0" hangingPunct="0">
              <a:lnSpc>
                <a:spcPct val="90000"/>
              </a:lnSpc>
              <a:spcBef>
                <a:spcPct val="0"/>
              </a:spcBef>
              <a:buClrTx/>
              <a:buSzTx/>
              <a:buFontTx/>
              <a:buNone/>
            </a:pPr>
            <a:r>
              <a:rPr lang="en-US" altLang="en-US" sz="2000" dirty="0"/>
              <a:t>       </a:t>
            </a:r>
          </a:p>
          <a:p>
            <a:pPr marL="533400" indent="-533400" eaLnBrk="0" hangingPunct="0">
              <a:lnSpc>
                <a:spcPct val="90000"/>
              </a:lnSpc>
              <a:spcBef>
                <a:spcPct val="0"/>
              </a:spcBef>
              <a:buClrTx/>
              <a:buSzTx/>
              <a:buFontTx/>
              <a:buNone/>
            </a:pPr>
            <a:r>
              <a:rPr lang="en-US" altLang="en-US" sz="2000" dirty="0"/>
              <a:t>       </a:t>
            </a:r>
          </a:p>
          <a:p>
            <a:pPr marL="533400" indent="-533400">
              <a:lnSpc>
                <a:spcPct val="90000"/>
              </a:lnSpc>
            </a:pPr>
            <a:endParaRPr lang="en-US" altLang="en-US" sz="2400" dirty="0">
              <a:latin typeface="Times New Roman" charset="0"/>
            </a:endParaRPr>
          </a:p>
        </p:txBody>
      </p:sp>
    </p:spTree>
    <p:extLst>
      <p:ext uri="{BB962C8B-B14F-4D97-AF65-F5344CB8AC3E}">
        <p14:creationId xmlns:p14="http://schemas.microsoft.com/office/powerpoint/2010/main" val="3879777858"/>
      </p:ext>
    </p:extLst>
  </p:cSld>
  <p:clrMapOvr>
    <a:masterClrMapping/>
  </p:clrMapOvr>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2690" name="Rectangle 2"/>
          <p:cNvSpPr>
            <a:spLocks noGrp="1" noChangeArrowheads="1"/>
          </p:cNvSpPr>
          <p:nvPr>
            <p:ph type="title"/>
          </p:nvPr>
        </p:nvSpPr>
        <p:spPr>
          <a:xfrm>
            <a:off x="506413" y="441325"/>
            <a:ext cx="8637587" cy="1371600"/>
          </a:xfrm>
        </p:spPr>
        <p:txBody>
          <a:bodyPr/>
          <a:lstStyle/>
          <a:p>
            <a:r>
              <a:rPr lang="en-US" altLang="en-US" sz="4000" u="sng" dirty="0" smtClean="0">
                <a:latin typeface="Times New Roman" charset="0"/>
              </a:rPr>
              <a:t>NIH </a:t>
            </a:r>
            <a:r>
              <a:rPr lang="en-US" altLang="en-US" sz="4000" u="sng" dirty="0">
                <a:latin typeface="Times New Roman" charset="0"/>
              </a:rPr>
              <a:t>Grant Proposals</a:t>
            </a:r>
          </a:p>
        </p:txBody>
      </p:sp>
      <p:sp>
        <p:nvSpPr>
          <p:cNvPr id="882691" name="Rectangle 3"/>
          <p:cNvSpPr>
            <a:spLocks noGrp="1" noChangeArrowheads="1"/>
          </p:cNvSpPr>
          <p:nvPr>
            <p:ph type="body" idx="1"/>
          </p:nvPr>
        </p:nvSpPr>
        <p:spPr>
          <a:xfrm>
            <a:off x="533400" y="1752600"/>
            <a:ext cx="8208963" cy="4114800"/>
          </a:xfrm>
        </p:spPr>
        <p:txBody>
          <a:bodyPr/>
          <a:lstStyle/>
          <a:p>
            <a:pPr eaLnBrk="0" hangingPunct="0">
              <a:spcBef>
                <a:spcPct val="0"/>
              </a:spcBef>
              <a:buClrTx/>
              <a:buSzTx/>
              <a:buFontTx/>
              <a:buChar char="•"/>
            </a:pPr>
            <a:endParaRPr lang="en-US" altLang="en-US" sz="2800">
              <a:latin typeface="Times New Roman" charset="0"/>
            </a:endParaRPr>
          </a:p>
          <a:p>
            <a:pPr eaLnBrk="0" hangingPunct="0">
              <a:spcBef>
                <a:spcPct val="0"/>
              </a:spcBef>
              <a:buClrTx/>
              <a:buSzTx/>
              <a:buFontTx/>
              <a:buChar char="•"/>
            </a:pPr>
            <a:endParaRPr lang="en-US" altLang="en-US" sz="2800">
              <a:latin typeface="Times New Roman" charset="0"/>
            </a:endParaRPr>
          </a:p>
          <a:p>
            <a:pPr eaLnBrk="0" hangingPunct="0">
              <a:spcBef>
                <a:spcPct val="0"/>
              </a:spcBef>
              <a:buClrTx/>
              <a:buSzTx/>
              <a:buFontTx/>
              <a:buChar char="•"/>
            </a:pPr>
            <a:r>
              <a:rPr lang="en-US" altLang="en-US" sz="2800">
                <a:latin typeface="Times New Roman" charset="0"/>
              </a:rPr>
              <a:t>Specific Aims</a:t>
            </a:r>
          </a:p>
        </p:txBody>
      </p:sp>
    </p:spTree>
    <p:extLst>
      <p:ext uri="{BB962C8B-B14F-4D97-AF65-F5344CB8AC3E}">
        <p14:creationId xmlns:p14="http://schemas.microsoft.com/office/powerpoint/2010/main" val="1441787293"/>
      </p:ext>
    </p:extLst>
  </p:cSld>
  <p:clrMapOvr>
    <a:masterClrMapping/>
  </p:clrMapOvr>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84738" name="Rectangle 2"/>
          <p:cNvSpPr>
            <a:spLocks noGrp="1" noChangeArrowheads="1"/>
          </p:cNvSpPr>
          <p:nvPr>
            <p:ph type="title"/>
          </p:nvPr>
        </p:nvSpPr>
        <p:spPr>
          <a:xfrm>
            <a:off x="506413" y="441325"/>
            <a:ext cx="8637587" cy="1371600"/>
          </a:xfrm>
        </p:spPr>
        <p:txBody>
          <a:bodyPr/>
          <a:lstStyle/>
          <a:p>
            <a:r>
              <a:rPr lang="en-US" altLang="en-US" sz="4000" u="sng" dirty="0" smtClean="0">
                <a:latin typeface="Times New Roman" charset="0"/>
              </a:rPr>
              <a:t>Specific </a:t>
            </a:r>
            <a:r>
              <a:rPr lang="en-US" altLang="en-US" sz="4000" u="sng" dirty="0">
                <a:latin typeface="Times New Roman" charset="0"/>
              </a:rPr>
              <a:t>Aims</a:t>
            </a:r>
          </a:p>
        </p:txBody>
      </p:sp>
      <p:sp>
        <p:nvSpPr>
          <p:cNvPr id="884739" name="Rectangle 3"/>
          <p:cNvSpPr>
            <a:spLocks noGrp="1" noChangeArrowheads="1"/>
          </p:cNvSpPr>
          <p:nvPr>
            <p:ph type="body" idx="1"/>
          </p:nvPr>
        </p:nvSpPr>
        <p:spPr>
          <a:xfrm>
            <a:off x="533400" y="1752600"/>
            <a:ext cx="8208963" cy="4114800"/>
          </a:xfrm>
        </p:spPr>
        <p:txBody>
          <a:bodyPr>
            <a:normAutofit fontScale="92500" lnSpcReduction="10000"/>
          </a:bodyPr>
          <a:lstStyle/>
          <a:p>
            <a:pPr eaLnBrk="0" hangingPunct="0">
              <a:lnSpc>
                <a:spcPct val="90000"/>
              </a:lnSpc>
              <a:spcBef>
                <a:spcPct val="0"/>
              </a:spcBef>
              <a:buClrTx/>
              <a:buSzTx/>
              <a:buFontTx/>
              <a:buNone/>
            </a:pPr>
            <a:r>
              <a:rPr lang="en-US" altLang="en-US" sz="2400" u="sng" dirty="0">
                <a:latin typeface="Times New Roman" charset="0"/>
              </a:rPr>
              <a:t>Specific Aims</a:t>
            </a:r>
          </a:p>
          <a:p>
            <a:pPr eaLnBrk="0" hangingPunct="0">
              <a:lnSpc>
                <a:spcPct val="90000"/>
              </a:lnSpc>
              <a:spcBef>
                <a:spcPct val="0"/>
              </a:spcBef>
              <a:buClrTx/>
              <a:buSzTx/>
              <a:buFontTx/>
              <a:buChar char="•"/>
            </a:pPr>
            <a:r>
              <a:rPr lang="en-US" altLang="en-US" sz="2400" dirty="0">
                <a:latin typeface="Times New Roman" charset="0"/>
                <a:cs typeface="Times New Roman" charset="0"/>
              </a:rPr>
              <a:t>One page is recommended.</a:t>
            </a:r>
          </a:p>
          <a:p>
            <a:pPr eaLnBrk="0" hangingPunct="0">
              <a:lnSpc>
                <a:spcPct val="90000"/>
              </a:lnSpc>
              <a:spcBef>
                <a:spcPct val="0"/>
              </a:spcBef>
              <a:buClrTx/>
              <a:buSzTx/>
              <a:buFontTx/>
              <a:buChar char="•"/>
            </a:pPr>
            <a:r>
              <a:rPr lang="en-US" altLang="en-US" sz="2400" dirty="0">
                <a:latin typeface="Times New Roman" charset="0"/>
                <a:cs typeface="Times New Roman" charset="0"/>
              </a:rPr>
              <a:t>Limit to 3 or 4 specific aims.</a:t>
            </a:r>
          </a:p>
          <a:p>
            <a:pPr eaLnBrk="0" hangingPunct="0">
              <a:lnSpc>
                <a:spcPct val="90000"/>
              </a:lnSpc>
              <a:spcBef>
                <a:spcPct val="0"/>
              </a:spcBef>
              <a:buClrTx/>
              <a:buSzTx/>
              <a:buFontTx/>
              <a:buChar char="•"/>
            </a:pPr>
            <a:r>
              <a:rPr lang="en-US" altLang="en-US" sz="2400" b="1" dirty="0">
                <a:latin typeface="Times New Roman" charset="0"/>
              </a:rPr>
              <a:t>The specific aims are read by all of the reviewers and are of critical importance.  </a:t>
            </a:r>
            <a:r>
              <a:rPr lang="en-US" altLang="en-US" sz="2400" dirty="0">
                <a:latin typeface="Times New Roman" charset="0"/>
                <a:cs typeface="Times New Roman" charset="0"/>
              </a:rPr>
              <a:t>Write in clear, focused, non-technical terms.</a:t>
            </a:r>
            <a:endParaRPr lang="en-US" altLang="en-US" sz="2400" dirty="0">
              <a:latin typeface="Times New Roman" charset="0"/>
            </a:endParaRPr>
          </a:p>
          <a:p>
            <a:pPr eaLnBrk="0" hangingPunct="0">
              <a:lnSpc>
                <a:spcPct val="90000"/>
              </a:lnSpc>
              <a:spcBef>
                <a:spcPct val="0"/>
              </a:spcBef>
              <a:buClrTx/>
              <a:buSzTx/>
              <a:buFontTx/>
              <a:buChar char="•"/>
            </a:pPr>
            <a:endParaRPr lang="en-US" altLang="en-US" sz="2400" dirty="0">
              <a:latin typeface="Times New Roman" charset="0"/>
            </a:endParaRPr>
          </a:p>
          <a:p>
            <a:pPr eaLnBrk="0" hangingPunct="0">
              <a:lnSpc>
                <a:spcPct val="90000"/>
              </a:lnSpc>
              <a:spcBef>
                <a:spcPct val="0"/>
              </a:spcBef>
              <a:buClrTx/>
              <a:buSzTx/>
              <a:buFontTx/>
              <a:buNone/>
            </a:pPr>
            <a:r>
              <a:rPr lang="en-US" altLang="en-US" sz="2400" b="1" i="1" dirty="0">
                <a:latin typeface="Times New Roman" charset="0"/>
                <a:cs typeface="Times New Roman" charset="0"/>
              </a:rPr>
              <a:t>The Specific Aims are a list of:</a:t>
            </a:r>
          </a:p>
          <a:p>
            <a:pPr eaLnBrk="0" hangingPunct="0">
              <a:lnSpc>
                <a:spcPct val="90000"/>
              </a:lnSpc>
              <a:spcBef>
                <a:spcPct val="0"/>
              </a:spcBef>
              <a:buClrTx/>
              <a:buSzTx/>
              <a:buFontTx/>
              <a:buNone/>
            </a:pPr>
            <a:r>
              <a:rPr lang="en-US" altLang="en-US" sz="2400" b="1" i="1" dirty="0">
                <a:latin typeface="Times New Roman" charset="0"/>
                <a:cs typeface="Times New Roman" charset="0"/>
              </a:rPr>
              <a:t>	</a:t>
            </a:r>
            <a:r>
              <a:rPr lang="en-US" altLang="en-US" sz="2400" dirty="0">
                <a:latin typeface="Times New Roman" charset="0"/>
                <a:cs typeface="Times New Roman" charset="0"/>
              </a:rPr>
              <a:t>The broad, long-term objectives and what the specific research proposed in this application is intended to accomplish, e.g..:</a:t>
            </a:r>
          </a:p>
          <a:p>
            <a:pPr eaLnBrk="0" hangingPunct="0">
              <a:lnSpc>
                <a:spcPct val="90000"/>
              </a:lnSpc>
              <a:spcBef>
                <a:spcPct val="0"/>
              </a:spcBef>
              <a:buClrTx/>
              <a:buSzTx/>
              <a:buFontTx/>
              <a:buNone/>
            </a:pPr>
            <a:r>
              <a:rPr lang="en-US" altLang="en-US" sz="2400" dirty="0">
                <a:latin typeface="Times New Roman" charset="0"/>
                <a:cs typeface="Times New Roman" charset="0"/>
              </a:rPr>
              <a:t>		to test a stated hypothesis,</a:t>
            </a:r>
          </a:p>
          <a:p>
            <a:pPr eaLnBrk="0" hangingPunct="0">
              <a:lnSpc>
                <a:spcPct val="90000"/>
              </a:lnSpc>
              <a:spcBef>
                <a:spcPct val="0"/>
              </a:spcBef>
              <a:buClrTx/>
              <a:buSzTx/>
              <a:buFontTx/>
              <a:buNone/>
            </a:pPr>
            <a:r>
              <a:rPr lang="en-US" altLang="en-US" sz="2400" dirty="0">
                <a:latin typeface="Times New Roman" charset="0"/>
                <a:cs typeface="Times New Roman" charset="0"/>
              </a:rPr>
              <a:t>	 	to create a novel design, </a:t>
            </a:r>
          </a:p>
          <a:p>
            <a:pPr eaLnBrk="0" hangingPunct="0">
              <a:lnSpc>
                <a:spcPct val="90000"/>
              </a:lnSpc>
              <a:spcBef>
                <a:spcPct val="0"/>
              </a:spcBef>
              <a:buClrTx/>
              <a:buSzTx/>
              <a:buFontTx/>
              <a:buNone/>
            </a:pPr>
            <a:r>
              <a:rPr lang="en-US" altLang="en-US" sz="2400" dirty="0">
                <a:latin typeface="Times New Roman" charset="0"/>
                <a:cs typeface="Times New Roman" charset="0"/>
              </a:rPr>
              <a:t>		to solve a specific problem, </a:t>
            </a:r>
            <a:r>
              <a:rPr lang="en-US" altLang="en-US" sz="2400" b="1" dirty="0">
                <a:latin typeface="Times New Roman" charset="0"/>
                <a:cs typeface="Times New Roman" charset="0"/>
              </a:rPr>
              <a:t>OR</a:t>
            </a:r>
          </a:p>
          <a:p>
            <a:pPr eaLnBrk="0" hangingPunct="0">
              <a:lnSpc>
                <a:spcPct val="90000"/>
              </a:lnSpc>
              <a:spcBef>
                <a:spcPct val="0"/>
              </a:spcBef>
              <a:buClrTx/>
              <a:buSzTx/>
              <a:buFontTx/>
              <a:buNone/>
            </a:pPr>
            <a:r>
              <a:rPr lang="en-US" altLang="en-US" sz="2400" dirty="0">
                <a:latin typeface="Times New Roman" charset="0"/>
                <a:cs typeface="Times New Roman" charset="0"/>
              </a:rPr>
              <a:t>		to develop new technology</a:t>
            </a:r>
          </a:p>
          <a:p>
            <a:pPr eaLnBrk="0" hangingPunct="0">
              <a:lnSpc>
                <a:spcPct val="90000"/>
              </a:lnSpc>
              <a:spcBef>
                <a:spcPct val="0"/>
              </a:spcBef>
              <a:buClrTx/>
              <a:buSzTx/>
              <a:buFontTx/>
              <a:buNone/>
            </a:pPr>
            <a:endParaRPr lang="en-US" altLang="en-US" sz="2400" dirty="0">
              <a:latin typeface="Times New Roman" charset="0"/>
            </a:endParaRPr>
          </a:p>
          <a:p>
            <a:pPr eaLnBrk="0" hangingPunct="0">
              <a:lnSpc>
                <a:spcPct val="90000"/>
              </a:lnSpc>
              <a:spcBef>
                <a:spcPct val="0"/>
              </a:spcBef>
              <a:buClrTx/>
              <a:buSzTx/>
              <a:buFontTx/>
              <a:buNone/>
            </a:pPr>
            <a:r>
              <a:rPr lang="en-US" altLang="en-US" sz="2400" dirty="0">
                <a:latin typeface="Times New Roman" charset="0"/>
              </a:rPr>
              <a:t> </a:t>
            </a:r>
          </a:p>
        </p:txBody>
      </p:sp>
    </p:spTree>
    <p:extLst>
      <p:ext uri="{BB962C8B-B14F-4D97-AF65-F5344CB8AC3E}">
        <p14:creationId xmlns:p14="http://schemas.microsoft.com/office/powerpoint/2010/main" val="59379785"/>
      </p:ext>
    </p:extLst>
  </p:cSld>
  <p:clrMapOvr>
    <a:masterClrMapping/>
  </p:clrMapOvr>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7810" name="Line 2"/>
          <p:cNvSpPr>
            <a:spLocks noChangeShapeType="1"/>
          </p:cNvSpPr>
          <p:nvPr/>
        </p:nvSpPr>
        <p:spPr bwMode="auto">
          <a:xfrm>
            <a:off x="457200" y="685800"/>
            <a:ext cx="8153400" cy="0"/>
          </a:xfrm>
          <a:prstGeom prst="line">
            <a:avLst/>
          </a:prstGeom>
          <a:noFill/>
          <a:ln w="50800">
            <a:solidFill>
              <a:srgbClr val="8CF4EA"/>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887811" name="Rectangle 3"/>
          <p:cNvSpPr>
            <a:spLocks noChangeArrowheads="1"/>
          </p:cNvSpPr>
          <p:nvPr/>
        </p:nvSpPr>
        <p:spPr bwMode="auto">
          <a:xfrm>
            <a:off x="0" y="914400"/>
            <a:ext cx="7886700" cy="423863"/>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488" tIns="44450" rIns="90488" bIns="44450">
            <a:spAutoFit/>
          </a:bodyPr>
          <a:lstStyle>
            <a:lvl1pPr marL="342900" indent="-342900">
              <a:defRPr sz="2400">
                <a:solidFill>
                  <a:schemeClr val="tx1"/>
                </a:solidFill>
                <a:latin typeface="Times New Roman" charset="0"/>
              </a:defRPr>
            </a:lvl1pPr>
            <a:lvl2pPr marL="630238">
              <a:defRPr sz="2400">
                <a:solidFill>
                  <a:schemeClr val="tx1"/>
                </a:solidFill>
                <a:latin typeface="Times New Roman" charset="0"/>
              </a:defRPr>
            </a:lvl2pPr>
            <a:lvl3pPr>
              <a:defRPr sz="2400">
                <a:solidFill>
                  <a:schemeClr val="tx1"/>
                </a:solidFill>
                <a:latin typeface="Times New Roman" charset="0"/>
              </a:defRPr>
            </a:lvl3pPr>
            <a:lvl4pPr>
              <a:defRPr sz="2400">
                <a:solidFill>
                  <a:schemeClr val="tx1"/>
                </a:solidFill>
                <a:latin typeface="Times New Roman" charset="0"/>
              </a:defRPr>
            </a:lvl4pPr>
            <a:lvl5pPr>
              <a:defRPr sz="2400">
                <a:solidFill>
                  <a:schemeClr val="tx1"/>
                </a:solidFill>
                <a:latin typeface="Times New Roman" charset="0"/>
              </a:defRPr>
            </a:lvl5pPr>
            <a:lvl6pPr fontAlgn="base">
              <a:spcBef>
                <a:spcPct val="0"/>
              </a:spcBef>
              <a:spcAft>
                <a:spcPct val="0"/>
              </a:spcAft>
              <a:defRPr sz="2400">
                <a:solidFill>
                  <a:schemeClr val="tx1"/>
                </a:solidFill>
                <a:latin typeface="Times New Roman" charset="0"/>
              </a:defRPr>
            </a:lvl6pPr>
            <a:lvl7pPr fontAlgn="base">
              <a:spcBef>
                <a:spcPct val="0"/>
              </a:spcBef>
              <a:spcAft>
                <a:spcPct val="0"/>
              </a:spcAft>
              <a:defRPr sz="2400">
                <a:solidFill>
                  <a:schemeClr val="tx1"/>
                </a:solidFill>
                <a:latin typeface="Times New Roman" charset="0"/>
              </a:defRPr>
            </a:lvl7pPr>
            <a:lvl8pPr fontAlgn="base">
              <a:spcBef>
                <a:spcPct val="0"/>
              </a:spcBef>
              <a:spcAft>
                <a:spcPct val="0"/>
              </a:spcAft>
              <a:defRPr sz="2400">
                <a:solidFill>
                  <a:schemeClr val="tx1"/>
                </a:solidFill>
                <a:latin typeface="Times New Roman" charset="0"/>
              </a:defRPr>
            </a:lvl8pPr>
            <a:lvl9pPr fontAlgn="base">
              <a:spcBef>
                <a:spcPct val="0"/>
              </a:spcBef>
              <a:spcAft>
                <a:spcPct val="0"/>
              </a:spcAft>
              <a:defRPr sz="2400">
                <a:solidFill>
                  <a:schemeClr val="tx1"/>
                </a:solidFill>
                <a:latin typeface="Times New Roman" charset="0"/>
              </a:defRPr>
            </a:lvl9pPr>
          </a:lstStyle>
          <a:p>
            <a:pPr eaLnBrk="0" hangingPunct="0"/>
            <a:r>
              <a:rPr lang="en-US" altLang="en-US" sz="2200" i="1">
                <a:solidFill>
                  <a:schemeClr val="tx2"/>
                </a:solidFill>
                <a:latin typeface="Arial Black" pitchFamily="34" charset="0"/>
                <a:cs typeface="Arial" charset="0"/>
              </a:rPr>
              <a:t>    Alternative 1 </a:t>
            </a:r>
          </a:p>
        </p:txBody>
      </p:sp>
      <p:sp>
        <p:nvSpPr>
          <p:cNvPr id="887812" name="Rectangle 4"/>
          <p:cNvSpPr>
            <a:spLocks noChangeArrowheads="1"/>
          </p:cNvSpPr>
          <p:nvPr/>
        </p:nvSpPr>
        <p:spPr bwMode="auto">
          <a:xfrm>
            <a:off x="457200" y="1371600"/>
            <a:ext cx="8382000" cy="5113338"/>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488" tIns="44450" rIns="90488" bIns="44450">
            <a:spAutoFit/>
          </a:bodyPr>
          <a:lstStyle>
            <a:lvl1pPr marL="465138" indent="-465138">
              <a:defRPr sz="2400">
                <a:solidFill>
                  <a:schemeClr val="tx1"/>
                </a:solidFill>
                <a:latin typeface="Times New Roman" charset="0"/>
              </a:defRPr>
            </a:lvl1pPr>
            <a:lvl2pPr marL="2862263">
              <a:defRPr sz="2400">
                <a:solidFill>
                  <a:schemeClr val="tx1"/>
                </a:solidFill>
                <a:latin typeface="Times New Roman" charset="0"/>
              </a:defRPr>
            </a:lvl2pPr>
            <a:lvl3pPr marL="2976563">
              <a:defRPr sz="2400">
                <a:solidFill>
                  <a:schemeClr val="tx1"/>
                </a:solidFill>
                <a:latin typeface="Times New Roman" charset="0"/>
              </a:defRPr>
            </a:lvl3pPr>
            <a:lvl4pPr marL="3090863">
              <a:defRPr sz="2400">
                <a:solidFill>
                  <a:schemeClr val="tx1"/>
                </a:solidFill>
                <a:latin typeface="Times New Roman" charset="0"/>
              </a:defRPr>
            </a:lvl4pPr>
            <a:lvl5pPr marL="3205163">
              <a:defRPr sz="2400">
                <a:solidFill>
                  <a:schemeClr val="tx1"/>
                </a:solidFill>
                <a:latin typeface="Times New Roman" charset="0"/>
              </a:defRPr>
            </a:lvl5pPr>
            <a:lvl6pPr marL="3662363" fontAlgn="base">
              <a:spcBef>
                <a:spcPct val="0"/>
              </a:spcBef>
              <a:spcAft>
                <a:spcPct val="0"/>
              </a:spcAft>
              <a:defRPr sz="2400">
                <a:solidFill>
                  <a:schemeClr val="tx1"/>
                </a:solidFill>
                <a:latin typeface="Times New Roman" charset="0"/>
              </a:defRPr>
            </a:lvl6pPr>
            <a:lvl7pPr marL="4119563" fontAlgn="base">
              <a:spcBef>
                <a:spcPct val="0"/>
              </a:spcBef>
              <a:spcAft>
                <a:spcPct val="0"/>
              </a:spcAft>
              <a:defRPr sz="2400">
                <a:solidFill>
                  <a:schemeClr val="tx1"/>
                </a:solidFill>
                <a:latin typeface="Times New Roman" charset="0"/>
              </a:defRPr>
            </a:lvl7pPr>
            <a:lvl8pPr marL="4576763" fontAlgn="base">
              <a:spcBef>
                <a:spcPct val="0"/>
              </a:spcBef>
              <a:spcAft>
                <a:spcPct val="0"/>
              </a:spcAft>
              <a:defRPr sz="2400">
                <a:solidFill>
                  <a:schemeClr val="tx1"/>
                </a:solidFill>
                <a:latin typeface="Times New Roman" charset="0"/>
              </a:defRPr>
            </a:lvl8pPr>
            <a:lvl9pPr marL="5033963" fontAlgn="base">
              <a:spcBef>
                <a:spcPct val="0"/>
              </a:spcBef>
              <a:spcAft>
                <a:spcPct val="0"/>
              </a:spcAft>
              <a:defRPr sz="2400">
                <a:solidFill>
                  <a:schemeClr val="tx1"/>
                </a:solidFill>
                <a:latin typeface="Times New Roman" charset="0"/>
              </a:defRPr>
            </a:lvl9pPr>
          </a:lstStyle>
          <a:p>
            <a:pPr eaLnBrk="0" hangingPunct="0"/>
            <a:r>
              <a:rPr lang="en-US" altLang="en-US" sz="2200">
                <a:latin typeface="Arial" charset="0"/>
              </a:rPr>
              <a:t>State overall objective</a:t>
            </a:r>
          </a:p>
          <a:p>
            <a:pPr eaLnBrk="0" hangingPunct="0"/>
            <a:endParaRPr lang="en-US" altLang="en-US" sz="2200">
              <a:latin typeface="Arial" charset="0"/>
            </a:endParaRPr>
          </a:p>
          <a:p>
            <a:pPr eaLnBrk="0" hangingPunct="0"/>
            <a:r>
              <a:rPr lang="en-US" altLang="en-US" sz="2200">
                <a:latin typeface="Arial" charset="0"/>
              </a:rPr>
              <a:t>. . . We propose to address this objective by testing the following  hypotheses: </a:t>
            </a:r>
          </a:p>
          <a:p>
            <a:pPr eaLnBrk="0" hangingPunct="0"/>
            <a:r>
              <a:rPr lang="en-US" altLang="en-US" sz="2200">
                <a:latin typeface="Arial" charset="0"/>
              </a:rPr>
              <a:t>	1. &lt;hypothesis 1&gt;</a:t>
            </a:r>
            <a:br>
              <a:rPr lang="en-US" altLang="en-US" sz="2200">
                <a:latin typeface="Arial" charset="0"/>
              </a:rPr>
            </a:br>
            <a:r>
              <a:rPr lang="en-US" altLang="en-US" sz="2200">
                <a:latin typeface="Arial" charset="0"/>
              </a:rPr>
              <a:t>2. &lt;hypothesis 2&gt;</a:t>
            </a:r>
            <a:br>
              <a:rPr lang="en-US" altLang="en-US" sz="2200">
                <a:latin typeface="Arial" charset="0"/>
              </a:rPr>
            </a:br>
            <a:r>
              <a:rPr lang="en-US" altLang="en-US" sz="2200">
                <a:latin typeface="Arial" charset="0"/>
              </a:rPr>
              <a:t>3. &lt;hypothesis 3&gt;   </a:t>
            </a:r>
          </a:p>
          <a:p>
            <a:pPr eaLnBrk="0" hangingPunct="0"/>
            <a:r>
              <a:rPr lang="en-US" altLang="en-US" sz="2200">
                <a:latin typeface="Arial" charset="0"/>
              </a:rPr>
              <a:t>	4. &lt;hypothesis 4&gt;        (maximum of 3-4 hypotheses)</a:t>
            </a:r>
          </a:p>
          <a:p>
            <a:pPr eaLnBrk="0" hangingPunct="0"/>
            <a:endParaRPr lang="en-US" altLang="en-US" sz="2200">
              <a:latin typeface="Arial" charset="0"/>
            </a:endParaRPr>
          </a:p>
          <a:p>
            <a:pPr eaLnBrk="0" hangingPunct="0"/>
            <a:r>
              <a:rPr lang="en-US" altLang="en-US" sz="2200">
                <a:latin typeface="Arial" charset="0"/>
              </a:rPr>
              <a:t>. . . To test these hypotheses, we will address the following  specific aims: </a:t>
            </a:r>
          </a:p>
          <a:p>
            <a:pPr eaLnBrk="0" hangingPunct="0"/>
            <a:r>
              <a:rPr lang="en-US" altLang="en-US" sz="2200">
                <a:latin typeface="Arial" charset="0"/>
              </a:rPr>
              <a:t>	1. &lt;specific aim 1&gt;</a:t>
            </a:r>
            <a:br>
              <a:rPr lang="en-US" altLang="en-US" sz="2200">
                <a:latin typeface="Arial" charset="0"/>
              </a:rPr>
            </a:br>
            <a:r>
              <a:rPr lang="en-US" altLang="en-US" sz="2200">
                <a:latin typeface="Arial" charset="0"/>
              </a:rPr>
              <a:t>2. &lt;specific aim 2&gt;</a:t>
            </a:r>
            <a:br>
              <a:rPr lang="en-US" altLang="en-US" sz="2200">
                <a:latin typeface="Arial" charset="0"/>
              </a:rPr>
            </a:br>
            <a:r>
              <a:rPr lang="en-US" altLang="en-US" sz="2200">
                <a:latin typeface="Arial" charset="0"/>
              </a:rPr>
              <a:t>3. &lt;specific aim 3&gt;</a:t>
            </a:r>
          </a:p>
          <a:p>
            <a:pPr eaLnBrk="0" hangingPunct="0"/>
            <a:r>
              <a:rPr lang="en-US" altLang="en-US" sz="2200">
                <a:latin typeface="Arial" charset="0"/>
              </a:rPr>
              <a:t>	4. &lt;specific aim 4&gt;     (maximum of 3-4 specific aims)</a:t>
            </a:r>
          </a:p>
        </p:txBody>
      </p:sp>
    </p:spTree>
    <p:extLst>
      <p:ext uri="{BB962C8B-B14F-4D97-AF65-F5344CB8AC3E}">
        <p14:creationId xmlns:p14="http://schemas.microsoft.com/office/powerpoint/2010/main" val="2404955960"/>
      </p:ext>
    </p:extLst>
  </p:cSld>
  <p:clrMapOvr>
    <a:masterClrMapping/>
  </p:clrMapOvr>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8834" name="Line 2"/>
          <p:cNvSpPr>
            <a:spLocks noChangeShapeType="1"/>
          </p:cNvSpPr>
          <p:nvPr/>
        </p:nvSpPr>
        <p:spPr bwMode="auto">
          <a:xfrm>
            <a:off x="457200" y="685800"/>
            <a:ext cx="8153400" cy="0"/>
          </a:xfrm>
          <a:prstGeom prst="line">
            <a:avLst/>
          </a:prstGeom>
          <a:noFill/>
          <a:ln w="50800">
            <a:solidFill>
              <a:srgbClr val="8CF4EA"/>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888835" name="Rectangle 3"/>
          <p:cNvSpPr>
            <a:spLocks noChangeArrowheads="1"/>
          </p:cNvSpPr>
          <p:nvPr/>
        </p:nvSpPr>
        <p:spPr bwMode="auto">
          <a:xfrm>
            <a:off x="0" y="838200"/>
            <a:ext cx="7886700" cy="423863"/>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488" tIns="44450" rIns="90488" bIns="44450">
            <a:spAutoFit/>
          </a:bodyPr>
          <a:lstStyle>
            <a:lvl1pPr marL="342900" indent="-342900">
              <a:defRPr sz="2400">
                <a:solidFill>
                  <a:schemeClr val="tx1"/>
                </a:solidFill>
                <a:latin typeface="Times New Roman" charset="0"/>
              </a:defRPr>
            </a:lvl1pPr>
            <a:lvl2pPr marL="630238">
              <a:defRPr sz="2400">
                <a:solidFill>
                  <a:schemeClr val="tx1"/>
                </a:solidFill>
                <a:latin typeface="Times New Roman" charset="0"/>
              </a:defRPr>
            </a:lvl2pPr>
            <a:lvl3pPr>
              <a:defRPr sz="2400">
                <a:solidFill>
                  <a:schemeClr val="tx1"/>
                </a:solidFill>
                <a:latin typeface="Times New Roman" charset="0"/>
              </a:defRPr>
            </a:lvl3pPr>
            <a:lvl4pPr>
              <a:defRPr sz="2400">
                <a:solidFill>
                  <a:schemeClr val="tx1"/>
                </a:solidFill>
                <a:latin typeface="Times New Roman" charset="0"/>
              </a:defRPr>
            </a:lvl4pPr>
            <a:lvl5pPr>
              <a:defRPr sz="2400">
                <a:solidFill>
                  <a:schemeClr val="tx1"/>
                </a:solidFill>
                <a:latin typeface="Times New Roman" charset="0"/>
              </a:defRPr>
            </a:lvl5pPr>
            <a:lvl6pPr fontAlgn="base">
              <a:spcBef>
                <a:spcPct val="0"/>
              </a:spcBef>
              <a:spcAft>
                <a:spcPct val="0"/>
              </a:spcAft>
              <a:defRPr sz="2400">
                <a:solidFill>
                  <a:schemeClr val="tx1"/>
                </a:solidFill>
                <a:latin typeface="Times New Roman" charset="0"/>
              </a:defRPr>
            </a:lvl6pPr>
            <a:lvl7pPr fontAlgn="base">
              <a:spcBef>
                <a:spcPct val="0"/>
              </a:spcBef>
              <a:spcAft>
                <a:spcPct val="0"/>
              </a:spcAft>
              <a:defRPr sz="2400">
                <a:solidFill>
                  <a:schemeClr val="tx1"/>
                </a:solidFill>
                <a:latin typeface="Times New Roman" charset="0"/>
              </a:defRPr>
            </a:lvl7pPr>
            <a:lvl8pPr fontAlgn="base">
              <a:spcBef>
                <a:spcPct val="0"/>
              </a:spcBef>
              <a:spcAft>
                <a:spcPct val="0"/>
              </a:spcAft>
              <a:defRPr sz="2400">
                <a:solidFill>
                  <a:schemeClr val="tx1"/>
                </a:solidFill>
                <a:latin typeface="Times New Roman" charset="0"/>
              </a:defRPr>
            </a:lvl8pPr>
            <a:lvl9pPr fontAlgn="base">
              <a:spcBef>
                <a:spcPct val="0"/>
              </a:spcBef>
              <a:spcAft>
                <a:spcPct val="0"/>
              </a:spcAft>
              <a:defRPr sz="2400">
                <a:solidFill>
                  <a:schemeClr val="tx1"/>
                </a:solidFill>
                <a:latin typeface="Times New Roman" charset="0"/>
              </a:defRPr>
            </a:lvl9pPr>
          </a:lstStyle>
          <a:p>
            <a:pPr eaLnBrk="0" hangingPunct="0"/>
            <a:r>
              <a:rPr lang="en-US" altLang="en-US" sz="2200" i="1">
                <a:solidFill>
                  <a:schemeClr val="tx2"/>
                </a:solidFill>
                <a:latin typeface="Arial Black" pitchFamily="34" charset="0"/>
                <a:cs typeface="Arial" charset="0"/>
              </a:rPr>
              <a:t>    Alternative 2</a:t>
            </a:r>
          </a:p>
        </p:txBody>
      </p:sp>
      <p:sp>
        <p:nvSpPr>
          <p:cNvPr id="888836" name="Rectangle 4"/>
          <p:cNvSpPr>
            <a:spLocks noChangeArrowheads="1"/>
          </p:cNvSpPr>
          <p:nvPr/>
        </p:nvSpPr>
        <p:spPr bwMode="auto">
          <a:xfrm>
            <a:off x="457200" y="1295400"/>
            <a:ext cx="8382000" cy="5448300"/>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488" tIns="44450" rIns="90488" bIns="44450">
            <a:spAutoFit/>
          </a:bodyPr>
          <a:lstStyle>
            <a:lvl1pPr marL="465138" indent="-465138">
              <a:defRPr sz="2400">
                <a:solidFill>
                  <a:schemeClr val="tx1"/>
                </a:solidFill>
                <a:latin typeface="Times New Roman" charset="0"/>
              </a:defRPr>
            </a:lvl1pPr>
            <a:lvl2pPr marL="2862263">
              <a:defRPr sz="2400">
                <a:solidFill>
                  <a:schemeClr val="tx1"/>
                </a:solidFill>
                <a:latin typeface="Times New Roman" charset="0"/>
              </a:defRPr>
            </a:lvl2pPr>
            <a:lvl3pPr marL="2976563">
              <a:defRPr sz="2400">
                <a:solidFill>
                  <a:schemeClr val="tx1"/>
                </a:solidFill>
                <a:latin typeface="Times New Roman" charset="0"/>
              </a:defRPr>
            </a:lvl3pPr>
            <a:lvl4pPr marL="3090863">
              <a:defRPr sz="2400">
                <a:solidFill>
                  <a:schemeClr val="tx1"/>
                </a:solidFill>
                <a:latin typeface="Times New Roman" charset="0"/>
              </a:defRPr>
            </a:lvl4pPr>
            <a:lvl5pPr marL="3205163">
              <a:defRPr sz="2400">
                <a:solidFill>
                  <a:schemeClr val="tx1"/>
                </a:solidFill>
                <a:latin typeface="Times New Roman" charset="0"/>
              </a:defRPr>
            </a:lvl5pPr>
            <a:lvl6pPr marL="3662363" fontAlgn="base">
              <a:spcBef>
                <a:spcPct val="0"/>
              </a:spcBef>
              <a:spcAft>
                <a:spcPct val="0"/>
              </a:spcAft>
              <a:defRPr sz="2400">
                <a:solidFill>
                  <a:schemeClr val="tx1"/>
                </a:solidFill>
                <a:latin typeface="Times New Roman" charset="0"/>
              </a:defRPr>
            </a:lvl6pPr>
            <a:lvl7pPr marL="4119563" fontAlgn="base">
              <a:spcBef>
                <a:spcPct val="0"/>
              </a:spcBef>
              <a:spcAft>
                <a:spcPct val="0"/>
              </a:spcAft>
              <a:defRPr sz="2400">
                <a:solidFill>
                  <a:schemeClr val="tx1"/>
                </a:solidFill>
                <a:latin typeface="Times New Roman" charset="0"/>
              </a:defRPr>
            </a:lvl7pPr>
            <a:lvl8pPr marL="4576763" fontAlgn="base">
              <a:spcBef>
                <a:spcPct val="0"/>
              </a:spcBef>
              <a:spcAft>
                <a:spcPct val="0"/>
              </a:spcAft>
              <a:defRPr sz="2400">
                <a:solidFill>
                  <a:schemeClr val="tx1"/>
                </a:solidFill>
                <a:latin typeface="Times New Roman" charset="0"/>
              </a:defRPr>
            </a:lvl8pPr>
            <a:lvl9pPr marL="5033963" fontAlgn="base">
              <a:spcBef>
                <a:spcPct val="0"/>
              </a:spcBef>
              <a:spcAft>
                <a:spcPct val="0"/>
              </a:spcAft>
              <a:defRPr sz="2400">
                <a:solidFill>
                  <a:schemeClr val="tx1"/>
                </a:solidFill>
                <a:latin typeface="Times New Roman" charset="0"/>
              </a:defRPr>
            </a:lvl9pPr>
          </a:lstStyle>
          <a:p>
            <a:pPr eaLnBrk="0" hangingPunct="0"/>
            <a:r>
              <a:rPr lang="en-US" altLang="en-US" sz="2200">
                <a:latin typeface="Arial" charset="0"/>
              </a:rPr>
              <a:t>The primary study objective is to &lt;describe&gt;, and will address 3 hypotheses of interest:</a:t>
            </a:r>
          </a:p>
          <a:p>
            <a:pPr eaLnBrk="0" hangingPunct="0"/>
            <a:endParaRPr lang="en-US" altLang="en-US" sz="2200">
              <a:latin typeface="Arial" charset="0"/>
            </a:endParaRPr>
          </a:p>
          <a:p>
            <a:pPr eaLnBrk="0" hangingPunct="0"/>
            <a:r>
              <a:rPr lang="en-US" altLang="en-US" sz="2200">
                <a:latin typeface="Arial" charset="0"/>
              </a:rPr>
              <a:t>Hypothesis 1:  Describe hypothesis or state as question.</a:t>
            </a:r>
          </a:p>
          <a:p>
            <a:pPr eaLnBrk="0" hangingPunct="0"/>
            <a:r>
              <a:rPr lang="en-US" altLang="en-US" sz="2200">
                <a:latin typeface="Arial" charset="0"/>
              </a:rPr>
              <a:t>	Briefly describe method or approach to address hypothesis</a:t>
            </a:r>
          </a:p>
          <a:p>
            <a:pPr eaLnBrk="0" hangingPunct="0"/>
            <a:r>
              <a:rPr lang="en-US" altLang="en-US" sz="2200">
                <a:latin typeface="Arial" charset="0"/>
              </a:rPr>
              <a:t>	State expected gains in knowledge by addressing hypothesis</a:t>
            </a:r>
          </a:p>
          <a:p>
            <a:pPr eaLnBrk="0" hangingPunct="0"/>
            <a:endParaRPr lang="en-US" altLang="en-US" sz="2200">
              <a:latin typeface="Arial" charset="0"/>
            </a:endParaRPr>
          </a:p>
          <a:p>
            <a:pPr eaLnBrk="0" hangingPunct="0"/>
            <a:r>
              <a:rPr lang="en-US" altLang="en-US" sz="2200">
                <a:latin typeface="Arial" charset="0"/>
              </a:rPr>
              <a:t>Hypothesis 2:  Describe hypothesis or state as question.</a:t>
            </a:r>
          </a:p>
          <a:p>
            <a:pPr eaLnBrk="0" hangingPunct="0"/>
            <a:r>
              <a:rPr lang="en-US" altLang="en-US" sz="2200">
                <a:latin typeface="Arial" charset="0"/>
              </a:rPr>
              <a:t>	Briefly describe method or approach to address hypothesis</a:t>
            </a:r>
          </a:p>
          <a:p>
            <a:pPr eaLnBrk="0" hangingPunct="0"/>
            <a:r>
              <a:rPr lang="en-US" altLang="en-US" sz="2200">
                <a:latin typeface="Arial" charset="0"/>
              </a:rPr>
              <a:t>	State expected gains in knowledge by addressing hypothesis</a:t>
            </a:r>
          </a:p>
          <a:p>
            <a:pPr eaLnBrk="0" hangingPunct="0"/>
            <a:endParaRPr lang="en-US" altLang="en-US" sz="2200">
              <a:latin typeface="Arial" charset="0"/>
            </a:endParaRPr>
          </a:p>
          <a:p>
            <a:pPr eaLnBrk="0" hangingPunct="0"/>
            <a:r>
              <a:rPr lang="en-US" altLang="en-US" sz="2200">
                <a:latin typeface="Arial" charset="0"/>
              </a:rPr>
              <a:t>Hypothesis 3:  Describe hypothesis or state as question.</a:t>
            </a:r>
          </a:p>
          <a:p>
            <a:pPr eaLnBrk="0" hangingPunct="0"/>
            <a:r>
              <a:rPr lang="en-US" altLang="en-US" sz="2200">
                <a:latin typeface="Arial" charset="0"/>
              </a:rPr>
              <a:t>	Briefly describe method or approach to address hypothesis</a:t>
            </a:r>
          </a:p>
          <a:p>
            <a:pPr eaLnBrk="0" hangingPunct="0"/>
            <a:r>
              <a:rPr lang="en-US" altLang="en-US" sz="2200">
                <a:latin typeface="Arial" charset="0"/>
              </a:rPr>
              <a:t>	State expected gains in knowledge by addressing hypothesis</a:t>
            </a:r>
          </a:p>
          <a:p>
            <a:pPr eaLnBrk="0" hangingPunct="0"/>
            <a:endParaRPr lang="en-US" altLang="en-US" sz="2200">
              <a:latin typeface="Arial" charset="0"/>
            </a:endParaRPr>
          </a:p>
          <a:p>
            <a:pPr eaLnBrk="0" hangingPunct="0"/>
            <a:r>
              <a:rPr lang="en-US" altLang="en-US" sz="2200">
                <a:latin typeface="Arial" charset="0"/>
              </a:rPr>
              <a:t>Can include 1-2 </a:t>
            </a:r>
            <a:r>
              <a:rPr lang="en-US" altLang="en-US" sz="2200" u="sng">
                <a:latin typeface="Arial" charset="0"/>
              </a:rPr>
              <a:t>secondary</a:t>
            </a:r>
            <a:r>
              <a:rPr lang="en-US" altLang="en-US" sz="2200">
                <a:latin typeface="Arial" charset="0"/>
              </a:rPr>
              <a:t> hypotheses if absolutely necessary.</a:t>
            </a:r>
          </a:p>
        </p:txBody>
      </p:sp>
    </p:spTree>
    <p:extLst>
      <p:ext uri="{BB962C8B-B14F-4D97-AF65-F5344CB8AC3E}">
        <p14:creationId xmlns:p14="http://schemas.microsoft.com/office/powerpoint/2010/main" val="1031049130"/>
      </p:ext>
    </p:extLst>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37634" name="Rectangle 2"/>
          <p:cNvSpPr>
            <a:spLocks noGrp="1" noChangeArrowheads="1"/>
          </p:cNvSpPr>
          <p:nvPr>
            <p:ph type="title"/>
          </p:nvPr>
        </p:nvSpPr>
        <p:spPr>
          <a:xfrm>
            <a:off x="304800" y="0"/>
            <a:ext cx="8637587" cy="1311275"/>
          </a:xfrm>
        </p:spPr>
        <p:txBody>
          <a:bodyPr/>
          <a:lstStyle/>
          <a:p>
            <a:r>
              <a:rPr lang="en-US" altLang="en-US" u="sng" dirty="0" smtClean="0"/>
              <a:t>Funding agencies (few examples)</a:t>
            </a:r>
            <a:endParaRPr lang="en-US" altLang="en-US" sz="3600" u="sng" dirty="0"/>
          </a:p>
        </p:txBody>
      </p:sp>
      <p:sp>
        <p:nvSpPr>
          <p:cNvPr id="837635" name="Rectangle 3"/>
          <p:cNvSpPr>
            <a:spLocks noGrp="1" noChangeArrowheads="1"/>
          </p:cNvSpPr>
          <p:nvPr>
            <p:ph type="body" idx="1"/>
          </p:nvPr>
        </p:nvSpPr>
        <p:spPr>
          <a:xfrm>
            <a:off x="457200" y="1143000"/>
            <a:ext cx="8229600" cy="4525963"/>
          </a:xfrm>
        </p:spPr>
        <p:txBody>
          <a:bodyPr>
            <a:noAutofit/>
          </a:bodyPr>
          <a:lstStyle/>
          <a:p>
            <a:pPr>
              <a:buFont typeface="Wingdings" pitchFamily="2" charset="2"/>
              <a:buNone/>
            </a:pPr>
            <a:r>
              <a:rPr lang="en-US" altLang="en-US" sz="2000" u="sng" dirty="0" smtClean="0"/>
              <a:t>National (Israel)</a:t>
            </a:r>
          </a:p>
          <a:p>
            <a:pPr>
              <a:buFont typeface="Wingdings" pitchFamily="2" charset="2"/>
              <a:buNone/>
            </a:pPr>
            <a:r>
              <a:rPr lang="en-US" altLang="en-US" sz="2000" dirty="0" smtClean="0"/>
              <a:t>Israel Science foundation (ISF)</a:t>
            </a:r>
          </a:p>
          <a:p>
            <a:pPr>
              <a:buFont typeface="Wingdings" pitchFamily="2" charset="2"/>
              <a:buNone/>
            </a:pPr>
            <a:r>
              <a:rPr lang="en-US" altLang="en-US" sz="2000" dirty="0" smtClean="0"/>
              <a:t>National Science foundation (NSF)</a:t>
            </a:r>
          </a:p>
          <a:p>
            <a:pPr>
              <a:buFont typeface="Wingdings" pitchFamily="2" charset="2"/>
              <a:buNone/>
            </a:pPr>
            <a:r>
              <a:rPr lang="en-US" altLang="en-US" sz="2000" dirty="0" smtClean="0"/>
              <a:t>Ministry of Science and Technology (MOST)</a:t>
            </a:r>
          </a:p>
          <a:p>
            <a:pPr>
              <a:buFont typeface="Wingdings" pitchFamily="2" charset="2"/>
              <a:buNone/>
            </a:pPr>
            <a:r>
              <a:rPr lang="en-US" altLang="en-US" sz="2000" dirty="0" smtClean="0"/>
              <a:t>Israel  cancer association </a:t>
            </a:r>
          </a:p>
          <a:p>
            <a:pPr>
              <a:buFont typeface="Wingdings" pitchFamily="2" charset="2"/>
              <a:buNone/>
            </a:pPr>
            <a:endParaRPr lang="en-US" altLang="en-US" sz="2000" dirty="0" smtClean="0"/>
          </a:p>
          <a:p>
            <a:pPr>
              <a:buFont typeface="Wingdings" pitchFamily="2" charset="2"/>
              <a:buNone/>
            </a:pPr>
            <a:r>
              <a:rPr lang="en-US" altLang="en-US" sz="2000" u="sng" dirty="0" smtClean="0"/>
              <a:t>Binational</a:t>
            </a:r>
          </a:p>
          <a:p>
            <a:pPr>
              <a:buFont typeface="Wingdings" pitchFamily="2" charset="2"/>
              <a:buNone/>
            </a:pPr>
            <a:r>
              <a:rPr lang="en-US" altLang="en-US" sz="2000" dirty="0" smtClean="0"/>
              <a:t>US-Israel Binational Science </a:t>
            </a:r>
            <a:r>
              <a:rPr lang="en-US" altLang="en-US" sz="2000" dirty="0"/>
              <a:t>F</a:t>
            </a:r>
            <a:r>
              <a:rPr lang="en-US" altLang="en-US" sz="2000" dirty="0" smtClean="0"/>
              <a:t>oundation (BSF)</a:t>
            </a:r>
          </a:p>
          <a:p>
            <a:pPr>
              <a:buFont typeface="Wingdings" pitchFamily="2" charset="2"/>
              <a:buNone/>
            </a:pPr>
            <a:r>
              <a:rPr lang="en-US" altLang="en-US" sz="2000" dirty="0" smtClean="0"/>
              <a:t>Binational  Agricultural Research and Development (BARD)</a:t>
            </a:r>
          </a:p>
          <a:p>
            <a:pPr>
              <a:buFont typeface="Wingdings" pitchFamily="2" charset="2"/>
              <a:buNone/>
            </a:pPr>
            <a:r>
              <a:rPr lang="en-US" altLang="en-US" sz="2000" dirty="0" smtClean="0"/>
              <a:t>German Israel foundation (GIF)</a:t>
            </a:r>
          </a:p>
          <a:p>
            <a:pPr>
              <a:buFont typeface="Wingdings" pitchFamily="2" charset="2"/>
              <a:buNone/>
            </a:pPr>
            <a:endParaRPr lang="en-US" altLang="en-US" sz="2000" u="sng" dirty="0" smtClean="0"/>
          </a:p>
          <a:p>
            <a:pPr>
              <a:buFont typeface="Wingdings" pitchFamily="2" charset="2"/>
              <a:buNone/>
            </a:pPr>
            <a:r>
              <a:rPr lang="en-US" altLang="en-US" sz="2000" u="sng" dirty="0" smtClean="0"/>
              <a:t>International</a:t>
            </a:r>
            <a:endParaRPr lang="en-US" altLang="en-US" sz="2000" dirty="0" smtClean="0"/>
          </a:p>
          <a:p>
            <a:pPr>
              <a:buFont typeface="Wingdings" pitchFamily="2" charset="2"/>
              <a:buNone/>
            </a:pPr>
            <a:r>
              <a:rPr lang="en-US" altLang="en-US" sz="2000" dirty="0" smtClean="0"/>
              <a:t>National Institute of Health (NIH)</a:t>
            </a:r>
          </a:p>
          <a:p>
            <a:pPr>
              <a:buFont typeface="Wingdings" pitchFamily="2" charset="2"/>
              <a:buNone/>
            </a:pPr>
            <a:r>
              <a:rPr lang="en-US" altLang="en-US" sz="2000" dirty="0" smtClean="0"/>
              <a:t>European Research Council (ERC)</a:t>
            </a:r>
          </a:p>
        </p:txBody>
      </p:sp>
    </p:spTree>
    <p:extLst>
      <p:ext uri="{BB962C8B-B14F-4D97-AF65-F5344CB8AC3E}">
        <p14:creationId xmlns:p14="http://schemas.microsoft.com/office/powerpoint/2010/main" val="2304103910"/>
      </p:ext>
    </p:extLst>
  </p:cSld>
  <p:clrMapOvr>
    <a:masterClrMapping/>
  </p:clrMapOvr>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9858" name="Line 2"/>
          <p:cNvSpPr>
            <a:spLocks noChangeShapeType="1"/>
          </p:cNvSpPr>
          <p:nvPr/>
        </p:nvSpPr>
        <p:spPr bwMode="auto">
          <a:xfrm>
            <a:off x="457200" y="685800"/>
            <a:ext cx="8153400" cy="0"/>
          </a:xfrm>
          <a:prstGeom prst="line">
            <a:avLst/>
          </a:prstGeom>
          <a:noFill/>
          <a:ln w="50800">
            <a:solidFill>
              <a:srgbClr val="8CF4EA"/>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889859" name="Rectangle 3"/>
          <p:cNvSpPr>
            <a:spLocks noChangeArrowheads="1"/>
          </p:cNvSpPr>
          <p:nvPr/>
        </p:nvSpPr>
        <p:spPr bwMode="auto">
          <a:xfrm>
            <a:off x="0" y="914400"/>
            <a:ext cx="7886700" cy="423863"/>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488" tIns="44450" rIns="90488" bIns="44450">
            <a:spAutoFit/>
          </a:bodyPr>
          <a:lstStyle>
            <a:lvl1pPr marL="342900" indent="-342900">
              <a:defRPr sz="2400">
                <a:solidFill>
                  <a:schemeClr val="tx1"/>
                </a:solidFill>
                <a:latin typeface="Times New Roman" charset="0"/>
              </a:defRPr>
            </a:lvl1pPr>
            <a:lvl2pPr marL="630238">
              <a:defRPr sz="2400">
                <a:solidFill>
                  <a:schemeClr val="tx1"/>
                </a:solidFill>
                <a:latin typeface="Times New Roman" charset="0"/>
              </a:defRPr>
            </a:lvl2pPr>
            <a:lvl3pPr>
              <a:defRPr sz="2400">
                <a:solidFill>
                  <a:schemeClr val="tx1"/>
                </a:solidFill>
                <a:latin typeface="Times New Roman" charset="0"/>
              </a:defRPr>
            </a:lvl3pPr>
            <a:lvl4pPr>
              <a:defRPr sz="2400">
                <a:solidFill>
                  <a:schemeClr val="tx1"/>
                </a:solidFill>
                <a:latin typeface="Times New Roman" charset="0"/>
              </a:defRPr>
            </a:lvl4pPr>
            <a:lvl5pPr>
              <a:defRPr sz="2400">
                <a:solidFill>
                  <a:schemeClr val="tx1"/>
                </a:solidFill>
                <a:latin typeface="Times New Roman" charset="0"/>
              </a:defRPr>
            </a:lvl5pPr>
            <a:lvl6pPr fontAlgn="base">
              <a:spcBef>
                <a:spcPct val="0"/>
              </a:spcBef>
              <a:spcAft>
                <a:spcPct val="0"/>
              </a:spcAft>
              <a:defRPr sz="2400">
                <a:solidFill>
                  <a:schemeClr val="tx1"/>
                </a:solidFill>
                <a:latin typeface="Times New Roman" charset="0"/>
              </a:defRPr>
            </a:lvl6pPr>
            <a:lvl7pPr fontAlgn="base">
              <a:spcBef>
                <a:spcPct val="0"/>
              </a:spcBef>
              <a:spcAft>
                <a:spcPct val="0"/>
              </a:spcAft>
              <a:defRPr sz="2400">
                <a:solidFill>
                  <a:schemeClr val="tx1"/>
                </a:solidFill>
                <a:latin typeface="Times New Roman" charset="0"/>
              </a:defRPr>
            </a:lvl7pPr>
            <a:lvl8pPr fontAlgn="base">
              <a:spcBef>
                <a:spcPct val="0"/>
              </a:spcBef>
              <a:spcAft>
                <a:spcPct val="0"/>
              </a:spcAft>
              <a:defRPr sz="2400">
                <a:solidFill>
                  <a:schemeClr val="tx1"/>
                </a:solidFill>
                <a:latin typeface="Times New Roman" charset="0"/>
              </a:defRPr>
            </a:lvl8pPr>
            <a:lvl9pPr fontAlgn="base">
              <a:spcBef>
                <a:spcPct val="0"/>
              </a:spcBef>
              <a:spcAft>
                <a:spcPct val="0"/>
              </a:spcAft>
              <a:defRPr sz="2400">
                <a:solidFill>
                  <a:schemeClr val="tx1"/>
                </a:solidFill>
                <a:latin typeface="Times New Roman" charset="0"/>
              </a:defRPr>
            </a:lvl9pPr>
          </a:lstStyle>
          <a:p>
            <a:pPr eaLnBrk="0" hangingPunct="0"/>
            <a:r>
              <a:rPr lang="en-US" altLang="en-US" sz="2200" i="1">
                <a:solidFill>
                  <a:schemeClr val="tx2"/>
                </a:solidFill>
                <a:latin typeface="Arial Black" pitchFamily="34" charset="0"/>
                <a:cs typeface="Arial" charset="0"/>
              </a:rPr>
              <a:t>    Alternative 3</a:t>
            </a:r>
          </a:p>
        </p:txBody>
      </p:sp>
      <p:sp>
        <p:nvSpPr>
          <p:cNvPr id="889860" name="Rectangle 4"/>
          <p:cNvSpPr>
            <a:spLocks noChangeArrowheads="1"/>
          </p:cNvSpPr>
          <p:nvPr/>
        </p:nvSpPr>
        <p:spPr bwMode="auto">
          <a:xfrm>
            <a:off x="457200" y="1371600"/>
            <a:ext cx="8382000" cy="5113338"/>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488" tIns="44450" rIns="90488" bIns="44450">
            <a:spAutoFit/>
          </a:bodyPr>
          <a:lstStyle>
            <a:lvl1pPr marL="465138" indent="-465138">
              <a:defRPr sz="2400">
                <a:solidFill>
                  <a:schemeClr val="tx1"/>
                </a:solidFill>
                <a:latin typeface="Times New Roman" charset="0"/>
              </a:defRPr>
            </a:lvl1pPr>
            <a:lvl2pPr marL="2862263">
              <a:defRPr sz="2400">
                <a:solidFill>
                  <a:schemeClr val="tx1"/>
                </a:solidFill>
                <a:latin typeface="Times New Roman" charset="0"/>
              </a:defRPr>
            </a:lvl2pPr>
            <a:lvl3pPr marL="2976563">
              <a:defRPr sz="2400">
                <a:solidFill>
                  <a:schemeClr val="tx1"/>
                </a:solidFill>
                <a:latin typeface="Times New Roman" charset="0"/>
              </a:defRPr>
            </a:lvl3pPr>
            <a:lvl4pPr marL="3090863">
              <a:defRPr sz="2400">
                <a:solidFill>
                  <a:schemeClr val="tx1"/>
                </a:solidFill>
                <a:latin typeface="Times New Roman" charset="0"/>
              </a:defRPr>
            </a:lvl4pPr>
            <a:lvl5pPr marL="3205163">
              <a:defRPr sz="2400">
                <a:solidFill>
                  <a:schemeClr val="tx1"/>
                </a:solidFill>
                <a:latin typeface="Times New Roman" charset="0"/>
              </a:defRPr>
            </a:lvl5pPr>
            <a:lvl6pPr marL="3662363" fontAlgn="base">
              <a:spcBef>
                <a:spcPct val="0"/>
              </a:spcBef>
              <a:spcAft>
                <a:spcPct val="0"/>
              </a:spcAft>
              <a:defRPr sz="2400">
                <a:solidFill>
                  <a:schemeClr val="tx1"/>
                </a:solidFill>
                <a:latin typeface="Times New Roman" charset="0"/>
              </a:defRPr>
            </a:lvl6pPr>
            <a:lvl7pPr marL="4119563" fontAlgn="base">
              <a:spcBef>
                <a:spcPct val="0"/>
              </a:spcBef>
              <a:spcAft>
                <a:spcPct val="0"/>
              </a:spcAft>
              <a:defRPr sz="2400">
                <a:solidFill>
                  <a:schemeClr val="tx1"/>
                </a:solidFill>
                <a:latin typeface="Times New Roman" charset="0"/>
              </a:defRPr>
            </a:lvl7pPr>
            <a:lvl8pPr marL="4576763" fontAlgn="base">
              <a:spcBef>
                <a:spcPct val="0"/>
              </a:spcBef>
              <a:spcAft>
                <a:spcPct val="0"/>
              </a:spcAft>
              <a:defRPr sz="2400">
                <a:solidFill>
                  <a:schemeClr val="tx1"/>
                </a:solidFill>
                <a:latin typeface="Times New Roman" charset="0"/>
              </a:defRPr>
            </a:lvl8pPr>
            <a:lvl9pPr marL="5033963" fontAlgn="base">
              <a:spcBef>
                <a:spcPct val="0"/>
              </a:spcBef>
              <a:spcAft>
                <a:spcPct val="0"/>
              </a:spcAft>
              <a:defRPr sz="2400">
                <a:solidFill>
                  <a:schemeClr val="tx1"/>
                </a:solidFill>
                <a:latin typeface="Times New Roman" charset="0"/>
              </a:defRPr>
            </a:lvl9pPr>
          </a:lstStyle>
          <a:p>
            <a:pPr eaLnBrk="0" hangingPunct="0"/>
            <a:r>
              <a:rPr lang="en-US" altLang="en-US" sz="2200">
                <a:latin typeface="Arial" charset="0"/>
              </a:rPr>
              <a:t>State overall objective</a:t>
            </a:r>
          </a:p>
          <a:p>
            <a:pPr eaLnBrk="0" hangingPunct="0"/>
            <a:endParaRPr lang="en-US" altLang="en-US" sz="2200">
              <a:latin typeface="Arial" charset="0"/>
            </a:endParaRPr>
          </a:p>
          <a:p>
            <a:pPr eaLnBrk="0" hangingPunct="0"/>
            <a:r>
              <a:rPr lang="en-US" altLang="en-US" sz="2200">
                <a:latin typeface="Arial" charset="0"/>
              </a:rPr>
              <a:t>Specific Aim # 1:  To &lt;describe primary aim&gt;</a:t>
            </a:r>
          </a:p>
          <a:p>
            <a:pPr eaLnBrk="0" hangingPunct="0"/>
            <a:r>
              <a:rPr lang="en-US" altLang="en-US" sz="2200">
                <a:latin typeface="Arial" charset="0"/>
              </a:rPr>
              <a:t>	Put specific aim in context of literature or state significance</a:t>
            </a:r>
          </a:p>
          <a:p>
            <a:pPr eaLnBrk="0" hangingPunct="0"/>
            <a:r>
              <a:rPr lang="en-US" altLang="en-US" sz="2200">
                <a:latin typeface="Arial" charset="0"/>
              </a:rPr>
              <a:t>	State hypothesis (can do in form of a question)</a:t>
            </a:r>
          </a:p>
          <a:p>
            <a:pPr eaLnBrk="0" hangingPunct="0"/>
            <a:r>
              <a:rPr lang="en-US" altLang="en-US" sz="2200">
                <a:latin typeface="Arial" charset="0"/>
              </a:rPr>
              <a:t>	Briefly describe method or innovative approach to address SA</a:t>
            </a:r>
          </a:p>
          <a:p>
            <a:pPr eaLnBrk="0" hangingPunct="0"/>
            <a:endParaRPr lang="en-US" altLang="en-US" sz="2200">
              <a:latin typeface="Arial" charset="0"/>
            </a:endParaRPr>
          </a:p>
          <a:p>
            <a:pPr eaLnBrk="0" hangingPunct="0"/>
            <a:r>
              <a:rPr lang="en-US" altLang="en-US" sz="2200">
                <a:latin typeface="Arial" charset="0"/>
              </a:rPr>
              <a:t>Specific Aim # 2:  To &lt;describe primary aim&gt;</a:t>
            </a:r>
          </a:p>
          <a:p>
            <a:pPr eaLnBrk="0" hangingPunct="0"/>
            <a:r>
              <a:rPr lang="en-US" altLang="en-US" sz="2200">
                <a:latin typeface="Arial" charset="0"/>
              </a:rPr>
              <a:t>	Put specific aim in context of literature or state significance</a:t>
            </a:r>
          </a:p>
          <a:p>
            <a:pPr eaLnBrk="0" hangingPunct="0"/>
            <a:r>
              <a:rPr lang="en-US" altLang="en-US" sz="2200">
                <a:latin typeface="Arial" charset="0"/>
              </a:rPr>
              <a:t>	State hypothesis (can do in form of a question)</a:t>
            </a:r>
          </a:p>
          <a:p>
            <a:pPr eaLnBrk="0" hangingPunct="0"/>
            <a:r>
              <a:rPr lang="en-US" altLang="en-US" sz="2200">
                <a:latin typeface="Arial" charset="0"/>
              </a:rPr>
              <a:t>	Briefly describe method or innovative approach to address SA</a:t>
            </a:r>
          </a:p>
          <a:p>
            <a:pPr eaLnBrk="0" hangingPunct="0"/>
            <a:endParaRPr lang="en-US" altLang="en-US" sz="2200">
              <a:latin typeface="Arial" charset="0"/>
            </a:endParaRPr>
          </a:p>
          <a:p>
            <a:pPr eaLnBrk="0" hangingPunct="0"/>
            <a:r>
              <a:rPr lang="en-US" altLang="en-US" sz="2200">
                <a:latin typeface="Arial" charset="0"/>
              </a:rPr>
              <a:t>Specific Aim # 3:  (try to limit to 2-3 primary aims)</a:t>
            </a:r>
          </a:p>
          <a:p>
            <a:pPr eaLnBrk="0" hangingPunct="0"/>
            <a:endParaRPr lang="en-US" altLang="en-US" sz="2200">
              <a:latin typeface="Arial" charset="0"/>
            </a:endParaRPr>
          </a:p>
          <a:p>
            <a:pPr eaLnBrk="0" hangingPunct="0"/>
            <a:r>
              <a:rPr lang="en-US" altLang="en-US" sz="2200">
                <a:latin typeface="Arial" charset="0"/>
              </a:rPr>
              <a:t>Can include 1-2 </a:t>
            </a:r>
            <a:r>
              <a:rPr lang="en-US" altLang="en-US" sz="2200" u="sng">
                <a:latin typeface="Arial" charset="0"/>
              </a:rPr>
              <a:t>secondary</a:t>
            </a:r>
            <a:r>
              <a:rPr lang="en-US" altLang="en-US" sz="2200">
                <a:latin typeface="Arial" charset="0"/>
              </a:rPr>
              <a:t> specific aims if absolutely necessary.</a:t>
            </a:r>
          </a:p>
        </p:txBody>
      </p:sp>
    </p:spTree>
    <p:extLst>
      <p:ext uri="{BB962C8B-B14F-4D97-AF65-F5344CB8AC3E}">
        <p14:creationId xmlns:p14="http://schemas.microsoft.com/office/powerpoint/2010/main" val="2845121481"/>
      </p:ext>
    </p:extLst>
  </p:cSld>
  <p:clrMapOvr>
    <a:masterClrMapping/>
  </p:clrMapOvr>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882" name="Rectangle 2"/>
          <p:cNvSpPr>
            <a:spLocks noGrp="1" noChangeArrowheads="1"/>
          </p:cNvSpPr>
          <p:nvPr>
            <p:ph type="title"/>
          </p:nvPr>
        </p:nvSpPr>
        <p:spPr>
          <a:xfrm>
            <a:off x="506413" y="441325"/>
            <a:ext cx="8637587" cy="1371600"/>
          </a:xfrm>
        </p:spPr>
        <p:txBody>
          <a:bodyPr/>
          <a:lstStyle/>
          <a:p>
            <a:r>
              <a:rPr lang="en-US" altLang="en-US" sz="4000" u="sng" dirty="0" smtClean="0">
                <a:latin typeface="Times New Roman" charset="0"/>
              </a:rPr>
              <a:t>NIH </a:t>
            </a:r>
            <a:r>
              <a:rPr lang="en-US" altLang="en-US" sz="4000" u="sng" dirty="0">
                <a:latin typeface="Times New Roman" charset="0"/>
              </a:rPr>
              <a:t>Grant Proposals</a:t>
            </a:r>
          </a:p>
        </p:txBody>
      </p:sp>
      <p:sp>
        <p:nvSpPr>
          <p:cNvPr id="890883" name="Rectangle 3"/>
          <p:cNvSpPr>
            <a:spLocks noGrp="1" noChangeArrowheads="1"/>
          </p:cNvSpPr>
          <p:nvPr>
            <p:ph type="body" idx="1"/>
          </p:nvPr>
        </p:nvSpPr>
        <p:spPr>
          <a:xfrm>
            <a:off x="533400" y="1752600"/>
            <a:ext cx="8208963" cy="4114800"/>
          </a:xfrm>
        </p:spPr>
        <p:txBody>
          <a:bodyPr/>
          <a:lstStyle/>
          <a:p>
            <a:pPr eaLnBrk="0" hangingPunct="0">
              <a:spcBef>
                <a:spcPct val="0"/>
              </a:spcBef>
              <a:buClrTx/>
              <a:buSzTx/>
              <a:buFontTx/>
              <a:buNone/>
            </a:pPr>
            <a:endParaRPr lang="en-US" altLang="en-US" sz="2800">
              <a:latin typeface="Times New Roman" charset="0"/>
            </a:endParaRPr>
          </a:p>
          <a:p>
            <a:pPr eaLnBrk="0" hangingPunct="0">
              <a:spcBef>
                <a:spcPct val="0"/>
              </a:spcBef>
              <a:buClrTx/>
              <a:buSzTx/>
              <a:buFontTx/>
              <a:buNone/>
            </a:pPr>
            <a:endParaRPr lang="en-US" altLang="en-US" sz="2800">
              <a:latin typeface="Times New Roman" charset="0"/>
            </a:endParaRPr>
          </a:p>
          <a:p>
            <a:pPr eaLnBrk="0" hangingPunct="0">
              <a:spcBef>
                <a:spcPct val="0"/>
              </a:spcBef>
              <a:buClrTx/>
              <a:buSzTx/>
              <a:buFontTx/>
              <a:buNone/>
            </a:pPr>
            <a:endParaRPr lang="en-US" altLang="en-US" sz="2800">
              <a:latin typeface="Times New Roman" charset="0"/>
            </a:endParaRPr>
          </a:p>
          <a:p>
            <a:pPr eaLnBrk="0" hangingPunct="0">
              <a:spcBef>
                <a:spcPct val="0"/>
              </a:spcBef>
              <a:buClrTx/>
              <a:buSzTx/>
              <a:buFontTx/>
              <a:buNone/>
            </a:pPr>
            <a:endParaRPr lang="en-US" altLang="en-US" sz="2800">
              <a:latin typeface="Times New Roman" charset="0"/>
            </a:endParaRPr>
          </a:p>
          <a:p>
            <a:pPr eaLnBrk="0" hangingPunct="0">
              <a:spcBef>
                <a:spcPct val="0"/>
              </a:spcBef>
              <a:buClrTx/>
              <a:buSzTx/>
              <a:buFontTx/>
              <a:buChar char="•"/>
            </a:pPr>
            <a:r>
              <a:rPr lang="en-US" altLang="en-US" sz="2800">
                <a:latin typeface="Times New Roman" charset="0"/>
              </a:rPr>
              <a:t>Background &amp; Significance</a:t>
            </a:r>
          </a:p>
          <a:p>
            <a:pPr eaLnBrk="0" hangingPunct="0">
              <a:spcBef>
                <a:spcPct val="0"/>
              </a:spcBef>
              <a:buClrTx/>
              <a:buSzTx/>
              <a:buFontTx/>
              <a:buChar char="•"/>
            </a:pPr>
            <a:endParaRPr lang="en-US" altLang="en-US" sz="2800">
              <a:latin typeface="Times New Roman" charset="0"/>
            </a:endParaRPr>
          </a:p>
        </p:txBody>
      </p:sp>
    </p:spTree>
    <p:extLst>
      <p:ext uri="{BB962C8B-B14F-4D97-AF65-F5344CB8AC3E}">
        <p14:creationId xmlns:p14="http://schemas.microsoft.com/office/powerpoint/2010/main" val="3411940522"/>
      </p:ext>
    </p:extLst>
  </p:cSld>
  <p:clrMapOvr>
    <a:masterClrMapping/>
  </p:clrMapOvr>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92930" name="Rectangle 2"/>
          <p:cNvSpPr>
            <a:spLocks noGrp="1" noChangeArrowheads="1"/>
          </p:cNvSpPr>
          <p:nvPr>
            <p:ph type="title"/>
          </p:nvPr>
        </p:nvSpPr>
        <p:spPr>
          <a:xfrm>
            <a:off x="506413" y="441325"/>
            <a:ext cx="8637587" cy="1371600"/>
          </a:xfrm>
        </p:spPr>
        <p:txBody>
          <a:bodyPr/>
          <a:lstStyle/>
          <a:p>
            <a:r>
              <a:rPr lang="en-US" altLang="en-US" sz="4000" u="sng" dirty="0" smtClean="0">
                <a:latin typeface="Times New Roman" charset="0"/>
              </a:rPr>
              <a:t>Background </a:t>
            </a:r>
            <a:r>
              <a:rPr lang="en-US" altLang="en-US" sz="4000" u="sng" dirty="0">
                <a:latin typeface="Times New Roman" charset="0"/>
              </a:rPr>
              <a:t>&amp; Significance</a:t>
            </a:r>
          </a:p>
        </p:txBody>
      </p:sp>
      <p:sp>
        <p:nvSpPr>
          <p:cNvPr id="892931" name="Rectangle 3"/>
          <p:cNvSpPr>
            <a:spLocks noGrp="1" noChangeArrowheads="1"/>
          </p:cNvSpPr>
          <p:nvPr>
            <p:ph type="body" idx="1"/>
          </p:nvPr>
        </p:nvSpPr>
        <p:spPr>
          <a:xfrm>
            <a:off x="0" y="1752600"/>
            <a:ext cx="8742363" cy="4114800"/>
          </a:xfrm>
        </p:spPr>
        <p:txBody>
          <a:bodyPr>
            <a:normAutofit fontScale="92500" lnSpcReduction="10000"/>
          </a:bodyPr>
          <a:lstStyle/>
          <a:p>
            <a:pPr marL="609600" indent="-609600" eaLnBrk="0" hangingPunct="0">
              <a:lnSpc>
                <a:spcPct val="90000"/>
              </a:lnSpc>
              <a:spcBef>
                <a:spcPct val="0"/>
              </a:spcBef>
              <a:buClrTx/>
              <a:buSzTx/>
              <a:buFontTx/>
              <a:buNone/>
            </a:pPr>
            <a:r>
              <a:rPr lang="en-US" altLang="en-US" sz="2400" u="sng">
                <a:latin typeface="Times New Roman" charset="0"/>
                <a:cs typeface="Arial" charset="0"/>
              </a:rPr>
              <a:t>Background and Significance</a:t>
            </a:r>
          </a:p>
          <a:p>
            <a:pPr marL="609600" indent="-609600" eaLnBrk="0" hangingPunct="0">
              <a:lnSpc>
                <a:spcPct val="90000"/>
              </a:lnSpc>
              <a:spcBef>
                <a:spcPct val="0"/>
              </a:spcBef>
              <a:buClrTx/>
              <a:buSzTx/>
              <a:buFontTx/>
              <a:buNone/>
            </a:pPr>
            <a:endParaRPr lang="en-US" altLang="en-US" sz="2400" u="sng">
              <a:latin typeface="Times New Roman" charset="0"/>
              <a:cs typeface="Arial" charset="0"/>
            </a:endParaRPr>
          </a:p>
          <a:p>
            <a:pPr marL="609600" indent="-609600" eaLnBrk="0" hangingPunct="0">
              <a:lnSpc>
                <a:spcPct val="90000"/>
              </a:lnSpc>
              <a:spcBef>
                <a:spcPct val="0"/>
              </a:spcBef>
              <a:buClrTx/>
              <a:buSzTx/>
              <a:buFontTx/>
              <a:buChar char="•"/>
            </a:pPr>
            <a:r>
              <a:rPr lang="en-US" altLang="en-US" sz="2400">
                <a:latin typeface="Times New Roman" charset="0"/>
                <a:cs typeface="Times New Roman" charset="0"/>
              </a:rPr>
              <a:t>One to two pages recommended</a:t>
            </a:r>
          </a:p>
          <a:p>
            <a:pPr marL="609600" indent="-609600" eaLnBrk="0" hangingPunct="0">
              <a:lnSpc>
                <a:spcPct val="90000"/>
              </a:lnSpc>
              <a:spcBef>
                <a:spcPct val="0"/>
              </a:spcBef>
              <a:buClrTx/>
              <a:buSzTx/>
              <a:buFontTx/>
              <a:buChar char="•"/>
            </a:pPr>
            <a:r>
              <a:rPr lang="en-US" altLang="en-US" sz="2400">
                <a:latin typeface="Times New Roman" charset="0"/>
              </a:rPr>
              <a:t>This is </a:t>
            </a:r>
            <a:r>
              <a:rPr lang="en-US" altLang="en-US" sz="2400" b="1">
                <a:latin typeface="Times New Roman" charset="0"/>
              </a:rPr>
              <a:t>NOT </a:t>
            </a:r>
            <a:r>
              <a:rPr lang="en-US" altLang="en-US" sz="2400">
                <a:latin typeface="Times New Roman" charset="0"/>
              </a:rPr>
              <a:t>a literature review</a:t>
            </a:r>
            <a:endParaRPr lang="en-US" altLang="en-US" sz="2400">
              <a:latin typeface="Times New Roman" charset="0"/>
              <a:cs typeface="Times New Roman" charset="0"/>
            </a:endParaRPr>
          </a:p>
          <a:p>
            <a:pPr marL="609600" indent="-609600" eaLnBrk="0" hangingPunct="0">
              <a:lnSpc>
                <a:spcPct val="90000"/>
              </a:lnSpc>
              <a:spcBef>
                <a:spcPct val="0"/>
              </a:spcBef>
              <a:buClrTx/>
              <a:buSzTx/>
              <a:buFontTx/>
              <a:buChar char="•"/>
            </a:pPr>
            <a:r>
              <a:rPr lang="en-US" altLang="en-US" sz="2400">
                <a:latin typeface="Times New Roman" charset="0"/>
              </a:rPr>
              <a:t>Do not attempt to be exhaustive; limit to 30-50 key citations</a:t>
            </a:r>
          </a:p>
          <a:p>
            <a:pPr marL="609600" indent="-609600" eaLnBrk="0" hangingPunct="0">
              <a:lnSpc>
                <a:spcPct val="90000"/>
              </a:lnSpc>
              <a:spcBef>
                <a:spcPct val="0"/>
              </a:spcBef>
              <a:buClrTx/>
              <a:buSzTx/>
              <a:buFontTx/>
              <a:buChar char="•"/>
            </a:pPr>
            <a:r>
              <a:rPr lang="en-US" altLang="en-US" sz="2400">
                <a:latin typeface="Times New Roman" charset="0"/>
                <a:cs typeface="Times New Roman" charset="0"/>
              </a:rPr>
              <a:t>Tell it like a story</a:t>
            </a:r>
          </a:p>
          <a:p>
            <a:pPr marL="609600" indent="-609600" eaLnBrk="0" hangingPunct="0">
              <a:lnSpc>
                <a:spcPct val="90000"/>
              </a:lnSpc>
              <a:spcBef>
                <a:spcPct val="0"/>
              </a:spcBef>
              <a:buClrTx/>
              <a:buSzTx/>
              <a:buFontTx/>
              <a:buChar char="•"/>
            </a:pPr>
            <a:endParaRPr lang="en-US" altLang="en-US" sz="2400">
              <a:latin typeface="Times New Roman" charset="0"/>
            </a:endParaRPr>
          </a:p>
          <a:p>
            <a:pPr marL="609600" indent="-609600" eaLnBrk="0" hangingPunct="0">
              <a:lnSpc>
                <a:spcPct val="90000"/>
              </a:lnSpc>
              <a:spcBef>
                <a:spcPct val="0"/>
              </a:spcBef>
              <a:buClrTx/>
              <a:buSzTx/>
              <a:buFontTx/>
              <a:buNone/>
            </a:pPr>
            <a:r>
              <a:rPr lang="en-US" altLang="en-US" sz="2400" i="1">
                <a:latin typeface="Times New Roman" charset="0"/>
                <a:cs typeface="Arial" charset="0"/>
              </a:rPr>
              <a:t>Critical Elements:</a:t>
            </a:r>
          </a:p>
          <a:p>
            <a:pPr marL="609600" indent="-609600" eaLnBrk="0" hangingPunct="0">
              <a:lnSpc>
                <a:spcPct val="90000"/>
              </a:lnSpc>
              <a:spcBef>
                <a:spcPct val="0"/>
              </a:spcBef>
              <a:buClrTx/>
              <a:buSzTx/>
              <a:buFontTx/>
              <a:buAutoNum type="arabicPeriod"/>
            </a:pPr>
            <a:r>
              <a:rPr lang="en-US" altLang="en-US" sz="2400">
                <a:latin typeface="Times New Roman" charset="0"/>
                <a:cs typeface="Times New Roman" charset="0"/>
              </a:rPr>
              <a:t>Briefly sketch the pivotal work leading up to yours</a:t>
            </a:r>
          </a:p>
          <a:p>
            <a:pPr marL="609600" indent="-609600" eaLnBrk="0" hangingPunct="0">
              <a:lnSpc>
                <a:spcPct val="90000"/>
              </a:lnSpc>
              <a:spcBef>
                <a:spcPct val="0"/>
              </a:spcBef>
              <a:buClrTx/>
              <a:buSzTx/>
              <a:buFontTx/>
              <a:buAutoNum type="arabicPeriod"/>
            </a:pPr>
            <a:r>
              <a:rPr lang="en-US" altLang="en-US" sz="2400">
                <a:latin typeface="Times New Roman" charset="0"/>
                <a:cs typeface="Times New Roman" charset="0"/>
              </a:rPr>
              <a:t>Critically evaluate existing knowledge</a:t>
            </a:r>
          </a:p>
          <a:p>
            <a:pPr marL="609600" indent="-609600" eaLnBrk="0" hangingPunct="0">
              <a:lnSpc>
                <a:spcPct val="90000"/>
              </a:lnSpc>
              <a:spcBef>
                <a:spcPct val="0"/>
              </a:spcBef>
              <a:buClrTx/>
              <a:buSzTx/>
              <a:buFontTx/>
              <a:buAutoNum type="arabicPeriod"/>
            </a:pPr>
            <a:r>
              <a:rPr lang="en-US" altLang="en-US" sz="2400">
                <a:latin typeface="Times New Roman" charset="0"/>
                <a:cs typeface="Times New Roman" charset="0"/>
              </a:rPr>
              <a:t>Specifically identify the gaps that the project is intended to fill</a:t>
            </a:r>
          </a:p>
          <a:p>
            <a:pPr marL="609600" indent="-609600" eaLnBrk="0" hangingPunct="0">
              <a:lnSpc>
                <a:spcPct val="90000"/>
              </a:lnSpc>
              <a:spcBef>
                <a:spcPct val="0"/>
              </a:spcBef>
              <a:buClrTx/>
              <a:buSzTx/>
              <a:buFontTx/>
              <a:buAutoNum type="arabicPeriod"/>
            </a:pPr>
            <a:r>
              <a:rPr lang="en-US" altLang="en-US" sz="2400">
                <a:latin typeface="Times New Roman" charset="0"/>
                <a:cs typeface="Times New Roman" charset="0"/>
              </a:rPr>
              <a:t>State concisely the importance and health relevance of the research.</a:t>
            </a:r>
          </a:p>
          <a:p>
            <a:pPr marL="990600" lvl="1" indent="-533400" eaLnBrk="0" hangingPunct="0">
              <a:lnSpc>
                <a:spcPct val="90000"/>
              </a:lnSpc>
              <a:spcBef>
                <a:spcPct val="0"/>
              </a:spcBef>
              <a:buClrTx/>
              <a:buSzTx/>
              <a:buFontTx/>
              <a:buChar char="•"/>
            </a:pPr>
            <a:r>
              <a:rPr lang="en-US" altLang="en-US" sz="2000">
                <a:latin typeface="Times New Roman" charset="0"/>
                <a:cs typeface="Times New Roman" charset="0"/>
              </a:rPr>
              <a:t>Note: this does not mean convincing the researchers that the disease to which the research relates is significant.</a:t>
            </a:r>
          </a:p>
          <a:p>
            <a:pPr marL="609600" indent="-609600" eaLnBrk="0" hangingPunct="0">
              <a:lnSpc>
                <a:spcPct val="90000"/>
              </a:lnSpc>
              <a:spcBef>
                <a:spcPct val="0"/>
              </a:spcBef>
              <a:buClrTx/>
              <a:buSzTx/>
              <a:buFontTx/>
              <a:buChar char="•"/>
            </a:pPr>
            <a:endParaRPr lang="en-US" altLang="en-US" sz="2400">
              <a:latin typeface="Times New Roman" charset="0"/>
            </a:endParaRPr>
          </a:p>
          <a:p>
            <a:pPr marL="609600" indent="-609600" eaLnBrk="0" hangingPunct="0">
              <a:lnSpc>
                <a:spcPct val="90000"/>
              </a:lnSpc>
              <a:spcBef>
                <a:spcPct val="0"/>
              </a:spcBef>
              <a:buClrTx/>
              <a:buSzTx/>
              <a:buFontTx/>
              <a:buNone/>
            </a:pPr>
            <a:endParaRPr lang="en-US" altLang="en-US" sz="2000">
              <a:latin typeface="Times New Roman" charset="0"/>
            </a:endParaRPr>
          </a:p>
        </p:txBody>
      </p:sp>
    </p:spTree>
    <p:extLst>
      <p:ext uri="{BB962C8B-B14F-4D97-AF65-F5344CB8AC3E}">
        <p14:creationId xmlns:p14="http://schemas.microsoft.com/office/powerpoint/2010/main" val="3071812004"/>
      </p:ext>
    </p:extLst>
  </p:cSld>
  <p:clrMapOvr>
    <a:masterClrMapping/>
  </p:clrMapOvr>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4978" name="Rectangle 2"/>
          <p:cNvSpPr>
            <a:spLocks noGrp="1" noChangeArrowheads="1"/>
          </p:cNvSpPr>
          <p:nvPr>
            <p:ph type="title"/>
          </p:nvPr>
        </p:nvSpPr>
        <p:spPr>
          <a:xfrm>
            <a:off x="506413" y="381000"/>
            <a:ext cx="8637587" cy="1371600"/>
          </a:xfrm>
        </p:spPr>
        <p:txBody>
          <a:bodyPr/>
          <a:lstStyle/>
          <a:p>
            <a:r>
              <a:rPr lang="en-US" altLang="en-US" sz="4000" u="sng" dirty="0" smtClean="0">
                <a:latin typeface="Times New Roman" charset="0"/>
              </a:rPr>
              <a:t>NIH </a:t>
            </a:r>
            <a:r>
              <a:rPr lang="en-US" altLang="en-US" sz="4000" u="sng" dirty="0">
                <a:latin typeface="Times New Roman" charset="0"/>
              </a:rPr>
              <a:t>Grant Proposals</a:t>
            </a:r>
          </a:p>
        </p:txBody>
      </p:sp>
      <p:sp>
        <p:nvSpPr>
          <p:cNvPr id="894979" name="Rectangle 3"/>
          <p:cNvSpPr>
            <a:spLocks noGrp="1" noChangeArrowheads="1"/>
          </p:cNvSpPr>
          <p:nvPr>
            <p:ph type="body" idx="1"/>
          </p:nvPr>
        </p:nvSpPr>
        <p:spPr>
          <a:xfrm>
            <a:off x="533400" y="1752600"/>
            <a:ext cx="8208963" cy="4114800"/>
          </a:xfrm>
        </p:spPr>
        <p:txBody>
          <a:bodyPr/>
          <a:lstStyle/>
          <a:p>
            <a:pPr eaLnBrk="0" hangingPunct="0">
              <a:spcBef>
                <a:spcPct val="0"/>
              </a:spcBef>
              <a:buClrTx/>
              <a:buSzTx/>
              <a:buFontTx/>
              <a:buNone/>
            </a:pPr>
            <a:endParaRPr lang="en-US" altLang="en-US" sz="2800" u="sng">
              <a:latin typeface="Times New Roman" charset="0"/>
            </a:endParaRPr>
          </a:p>
          <a:p>
            <a:pPr eaLnBrk="0" hangingPunct="0">
              <a:spcBef>
                <a:spcPct val="0"/>
              </a:spcBef>
              <a:buClrTx/>
              <a:buSzTx/>
              <a:buFontTx/>
              <a:buChar char="•"/>
            </a:pPr>
            <a:endParaRPr lang="en-US" altLang="en-US" sz="2800">
              <a:latin typeface="Times New Roman" charset="0"/>
            </a:endParaRPr>
          </a:p>
          <a:p>
            <a:pPr eaLnBrk="0" hangingPunct="0">
              <a:spcBef>
                <a:spcPct val="0"/>
              </a:spcBef>
              <a:buClrTx/>
              <a:buSzTx/>
              <a:buFontTx/>
              <a:buChar char="•"/>
            </a:pPr>
            <a:endParaRPr lang="en-US" altLang="en-US" sz="2800">
              <a:latin typeface="Times New Roman" charset="0"/>
            </a:endParaRPr>
          </a:p>
          <a:p>
            <a:pPr eaLnBrk="0" hangingPunct="0">
              <a:spcBef>
                <a:spcPct val="0"/>
              </a:spcBef>
              <a:buClrTx/>
              <a:buSzTx/>
              <a:buFontTx/>
              <a:buChar char="•"/>
            </a:pPr>
            <a:endParaRPr lang="en-US" altLang="en-US" sz="2800">
              <a:latin typeface="Times New Roman" charset="0"/>
            </a:endParaRPr>
          </a:p>
          <a:p>
            <a:pPr eaLnBrk="0" hangingPunct="0">
              <a:spcBef>
                <a:spcPct val="0"/>
              </a:spcBef>
              <a:buClrTx/>
              <a:buSzTx/>
              <a:buFontTx/>
              <a:buChar char="•"/>
            </a:pPr>
            <a:endParaRPr lang="en-US" altLang="en-US" sz="2800">
              <a:latin typeface="Times New Roman" charset="0"/>
            </a:endParaRPr>
          </a:p>
          <a:p>
            <a:pPr eaLnBrk="0" hangingPunct="0">
              <a:spcBef>
                <a:spcPct val="0"/>
              </a:spcBef>
              <a:buClrTx/>
              <a:buSzTx/>
              <a:buFontTx/>
              <a:buChar char="•"/>
            </a:pPr>
            <a:r>
              <a:rPr lang="en-US" altLang="en-US" sz="2800">
                <a:latin typeface="Times New Roman" charset="0"/>
              </a:rPr>
              <a:t>Preliminary Studies</a:t>
            </a:r>
          </a:p>
        </p:txBody>
      </p:sp>
    </p:spTree>
    <p:extLst>
      <p:ext uri="{BB962C8B-B14F-4D97-AF65-F5344CB8AC3E}">
        <p14:creationId xmlns:p14="http://schemas.microsoft.com/office/powerpoint/2010/main" val="2630527785"/>
      </p:ext>
    </p:extLst>
  </p:cSld>
  <p:clrMapOvr>
    <a:masterClrMapping/>
  </p:clrMapOvr>
  <p:transition/>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97026" name="Rectangle 2"/>
          <p:cNvSpPr>
            <a:spLocks noGrp="1" noChangeArrowheads="1"/>
          </p:cNvSpPr>
          <p:nvPr>
            <p:ph type="title"/>
          </p:nvPr>
        </p:nvSpPr>
        <p:spPr>
          <a:xfrm>
            <a:off x="506413" y="441325"/>
            <a:ext cx="8637587" cy="1371600"/>
          </a:xfrm>
        </p:spPr>
        <p:txBody>
          <a:bodyPr/>
          <a:lstStyle/>
          <a:p>
            <a:r>
              <a:rPr lang="en-US" altLang="en-US" sz="4000" b="1" u="sng" dirty="0" smtClean="0">
                <a:cs typeface="Arial" charset="0"/>
              </a:rPr>
              <a:t>Preliminary </a:t>
            </a:r>
            <a:r>
              <a:rPr lang="en-US" altLang="en-US" sz="4000" b="1" u="sng" dirty="0">
                <a:cs typeface="Arial" charset="0"/>
              </a:rPr>
              <a:t>Studies</a:t>
            </a:r>
          </a:p>
        </p:txBody>
      </p:sp>
      <p:sp>
        <p:nvSpPr>
          <p:cNvPr id="897027" name="Rectangle 3"/>
          <p:cNvSpPr>
            <a:spLocks noGrp="1" noChangeArrowheads="1"/>
          </p:cNvSpPr>
          <p:nvPr>
            <p:ph type="body" idx="1"/>
          </p:nvPr>
        </p:nvSpPr>
        <p:spPr>
          <a:xfrm>
            <a:off x="533400" y="1752600"/>
            <a:ext cx="8208963" cy="4114800"/>
          </a:xfrm>
        </p:spPr>
        <p:txBody>
          <a:bodyPr/>
          <a:lstStyle/>
          <a:p>
            <a:pPr marL="533400" indent="-533400" eaLnBrk="0" hangingPunct="0">
              <a:lnSpc>
                <a:spcPct val="90000"/>
              </a:lnSpc>
              <a:spcBef>
                <a:spcPct val="0"/>
              </a:spcBef>
              <a:buClrTx/>
              <a:buSzTx/>
              <a:buFontTx/>
              <a:buNone/>
            </a:pPr>
            <a:r>
              <a:rPr lang="en-US" altLang="en-US" sz="2400" u="sng" dirty="0">
                <a:latin typeface="Times New Roman" charset="0"/>
              </a:rPr>
              <a:t>Preliminary Studies</a:t>
            </a:r>
          </a:p>
          <a:p>
            <a:pPr marL="533400" indent="-533400" eaLnBrk="0" hangingPunct="0">
              <a:lnSpc>
                <a:spcPct val="90000"/>
              </a:lnSpc>
              <a:spcBef>
                <a:spcPct val="0"/>
              </a:spcBef>
              <a:buClrTx/>
              <a:buSzTx/>
              <a:buFontTx/>
              <a:buNone/>
            </a:pPr>
            <a:endParaRPr lang="en-US" altLang="en-US" sz="2400" u="sng" dirty="0">
              <a:latin typeface="Times New Roman" charset="0"/>
            </a:endParaRPr>
          </a:p>
          <a:p>
            <a:pPr marL="533400" indent="-533400" eaLnBrk="0" hangingPunct="0">
              <a:lnSpc>
                <a:spcPct val="90000"/>
              </a:lnSpc>
              <a:spcBef>
                <a:spcPct val="0"/>
              </a:spcBef>
              <a:buClrTx/>
              <a:buSzTx/>
              <a:buFontTx/>
              <a:buChar char="•"/>
            </a:pPr>
            <a:r>
              <a:rPr lang="en-US" altLang="en-US" sz="2400" dirty="0">
                <a:latin typeface="Times New Roman" charset="0"/>
                <a:cs typeface="Times New Roman" charset="0"/>
              </a:rPr>
              <a:t>Preliminary data are an essential part of a research grant application.  They establish the ability of you and your research team to carry out the proposed studies.</a:t>
            </a:r>
          </a:p>
          <a:p>
            <a:pPr marL="533400" indent="-533400" eaLnBrk="0" hangingPunct="0">
              <a:lnSpc>
                <a:spcPct val="90000"/>
              </a:lnSpc>
              <a:spcBef>
                <a:spcPct val="0"/>
              </a:spcBef>
              <a:buClrTx/>
              <a:buSzTx/>
              <a:buFontTx/>
              <a:buChar char="•"/>
            </a:pPr>
            <a:endParaRPr lang="en-US" altLang="en-US" sz="2400" u="sng" dirty="0">
              <a:latin typeface="Times New Roman" charset="0"/>
            </a:endParaRPr>
          </a:p>
          <a:p>
            <a:pPr marL="533400" indent="-533400" eaLnBrk="0" hangingPunct="0">
              <a:lnSpc>
                <a:spcPct val="90000"/>
              </a:lnSpc>
              <a:spcBef>
                <a:spcPct val="0"/>
              </a:spcBef>
              <a:buClrTx/>
              <a:buSzTx/>
              <a:buFontTx/>
              <a:buNone/>
            </a:pPr>
            <a:r>
              <a:rPr lang="en-US" altLang="en-US" sz="2400" i="1" u="sng" dirty="0">
                <a:latin typeface="Times New Roman" charset="0"/>
              </a:rPr>
              <a:t>Critical Elements:</a:t>
            </a:r>
          </a:p>
          <a:p>
            <a:pPr marL="533400" indent="-533400" eaLnBrk="0" hangingPunct="0">
              <a:lnSpc>
                <a:spcPct val="90000"/>
              </a:lnSpc>
              <a:spcBef>
                <a:spcPct val="0"/>
              </a:spcBef>
              <a:buClrTx/>
              <a:buSzTx/>
              <a:buFontTx/>
              <a:buAutoNum type="arabicPeriod"/>
            </a:pPr>
            <a:r>
              <a:rPr lang="en-US" altLang="en-US" sz="2400" dirty="0">
                <a:latin typeface="Times New Roman" charset="0"/>
                <a:cs typeface="Times New Roman" charset="0"/>
              </a:rPr>
              <a:t>Provide an account of the principal investigator/program director's preliminary studies pertinent to the application</a:t>
            </a:r>
          </a:p>
          <a:p>
            <a:pPr marL="533400" indent="-533400" eaLnBrk="0" hangingPunct="0">
              <a:lnSpc>
                <a:spcPct val="90000"/>
              </a:lnSpc>
              <a:spcBef>
                <a:spcPct val="0"/>
              </a:spcBef>
              <a:buClrTx/>
              <a:buSzTx/>
              <a:buFontTx/>
              <a:buAutoNum type="arabicPeriod"/>
            </a:pPr>
            <a:r>
              <a:rPr lang="en-US" altLang="en-US" sz="2400" dirty="0">
                <a:latin typeface="Times New Roman" charset="0"/>
                <a:cs typeface="Times New Roman" charset="0"/>
              </a:rPr>
              <a:t>Establish the experience and competence of the investigator </a:t>
            </a:r>
          </a:p>
          <a:p>
            <a:pPr marL="533400" indent="-533400" eaLnBrk="0" hangingPunct="0">
              <a:lnSpc>
                <a:spcPct val="90000"/>
              </a:lnSpc>
              <a:spcBef>
                <a:spcPct val="0"/>
              </a:spcBef>
              <a:buClrTx/>
              <a:buSzTx/>
              <a:buFontTx/>
              <a:buAutoNum type="arabicPeriod"/>
            </a:pPr>
            <a:r>
              <a:rPr lang="en-US" altLang="en-US" sz="2400" dirty="0">
                <a:latin typeface="Times New Roman" charset="0"/>
                <a:cs typeface="Times New Roman" charset="0"/>
              </a:rPr>
              <a:t>Help reviewers assess the likelihood of success of the proposed project. </a:t>
            </a:r>
            <a:endParaRPr lang="en-US" altLang="en-US" sz="2400" dirty="0">
              <a:latin typeface="Times New Roman" charset="0"/>
            </a:endParaRPr>
          </a:p>
          <a:p>
            <a:pPr marL="533400" indent="-533400" eaLnBrk="0" hangingPunct="0">
              <a:lnSpc>
                <a:spcPct val="90000"/>
              </a:lnSpc>
              <a:spcBef>
                <a:spcPct val="0"/>
              </a:spcBef>
              <a:buClrTx/>
              <a:buSzTx/>
              <a:buFontTx/>
              <a:buChar char="•"/>
            </a:pPr>
            <a:endParaRPr lang="en-US" altLang="en-US" sz="2400" i="1" dirty="0">
              <a:latin typeface="Times New Roman" charset="0"/>
              <a:cs typeface="Times New Roman" charset="0"/>
            </a:endParaRPr>
          </a:p>
          <a:p>
            <a:pPr marL="533400" indent="-533400" eaLnBrk="0" hangingPunct="0">
              <a:lnSpc>
                <a:spcPct val="90000"/>
              </a:lnSpc>
              <a:spcBef>
                <a:spcPct val="0"/>
              </a:spcBef>
              <a:buClrTx/>
              <a:buSzTx/>
              <a:buFontTx/>
              <a:buChar char="•"/>
            </a:pPr>
            <a:endParaRPr lang="en-US" altLang="en-US" sz="2400" dirty="0">
              <a:latin typeface="Times New Roman" charset="0"/>
              <a:cs typeface="Times New Roman" charset="0"/>
            </a:endParaRPr>
          </a:p>
          <a:p>
            <a:pPr marL="533400" indent="-533400" eaLnBrk="0" hangingPunct="0">
              <a:lnSpc>
                <a:spcPct val="90000"/>
              </a:lnSpc>
              <a:spcBef>
                <a:spcPct val="0"/>
              </a:spcBef>
              <a:buClrTx/>
              <a:buSzTx/>
              <a:buFontTx/>
              <a:buNone/>
            </a:pPr>
            <a:endParaRPr lang="en-US" altLang="en-US" sz="2400" dirty="0">
              <a:latin typeface="Times New Roman" charset="0"/>
              <a:cs typeface="Times New Roman" charset="0"/>
            </a:endParaRPr>
          </a:p>
          <a:p>
            <a:pPr marL="533400" indent="-533400" eaLnBrk="0" hangingPunct="0">
              <a:lnSpc>
                <a:spcPct val="90000"/>
              </a:lnSpc>
              <a:spcBef>
                <a:spcPct val="0"/>
              </a:spcBef>
              <a:buClrTx/>
              <a:buSzTx/>
              <a:buFontTx/>
              <a:buChar char="•"/>
            </a:pPr>
            <a:endParaRPr lang="en-US" altLang="en-US" sz="2400" dirty="0">
              <a:latin typeface="Times New Roman" charset="0"/>
              <a:cs typeface="Times New Roman" charset="0"/>
            </a:endParaRPr>
          </a:p>
          <a:p>
            <a:pPr marL="533400" indent="-533400" eaLnBrk="0" hangingPunct="0">
              <a:lnSpc>
                <a:spcPct val="90000"/>
              </a:lnSpc>
              <a:spcBef>
                <a:spcPct val="0"/>
              </a:spcBef>
              <a:buClrTx/>
              <a:buSzTx/>
              <a:buFontTx/>
              <a:buNone/>
            </a:pPr>
            <a:endParaRPr lang="en-US" altLang="en-US" sz="2400" dirty="0">
              <a:latin typeface="Times New Roman" charset="0"/>
            </a:endParaRPr>
          </a:p>
          <a:p>
            <a:pPr marL="533400" indent="-533400">
              <a:lnSpc>
                <a:spcPct val="90000"/>
              </a:lnSpc>
            </a:pPr>
            <a:endParaRPr lang="en-US" altLang="en-US" sz="2400" dirty="0">
              <a:latin typeface="Times New Roman" charset="0"/>
            </a:endParaRPr>
          </a:p>
        </p:txBody>
      </p:sp>
    </p:spTree>
    <p:extLst>
      <p:ext uri="{BB962C8B-B14F-4D97-AF65-F5344CB8AC3E}">
        <p14:creationId xmlns:p14="http://schemas.microsoft.com/office/powerpoint/2010/main" val="1572341284"/>
      </p:ext>
    </p:extLst>
  </p:cSld>
  <p:clrMapOvr>
    <a:masterClrMapping/>
  </p:clrMapOvr>
  <p:transition/>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9074" name="Rectangle 2"/>
          <p:cNvSpPr>
            <a:spLocks noGrp="1" noChangeArrowheads="1"/>
          </p:cNvSpPr>
          <p:nvPr>
            <p:ph type="title"/>
          </p:nvPr>
        </p:nvSpPr>
        <p:spPr>
          <a:xfrm>
            <a:off x="506413" y="441325"/>
            <a:ext cx="8637587" cy="1371600"/>
          </a:xfrm>
        </p:spPr>
        <p:txBody>
          <a:bodyPr/>
          <a:lstStyle/>
          <a:p>
            <a:r>
              <a:rPr lang="en-US" altLang="en-US" sz="4000" u="sng" dirty="0" smtClean="0">
                <a:latin typeface="Times New Roman" charset="0"/>
              </a:rPr>
              <a:t>NIH </a:t>
            </a:r>
            <a:r>
              <a:rPr lang="en-US" altLang="en-US" sz="4000" u="sng" dirty="0">
                <a:latin typeface="Times New Roman" charset="0"/>
              </a:rPr>
              <a:t>Grant Proposals</a:t>
            </a:r>
          </a:p>
        </p:txBody>
      </p:sp>
      <p:sp>
        <p:nvSpPr>
          <p:cNvPr id="899075" name="Rectangle 3"/>
          <p:cNvSpPr>
            <a:spLocks noGrp="1" noChangeArrowheads="1"/>
          </p:cNvSpPr>
          <p:nvPr>
            <p:ph type="body" idx="1"/>
          </p:nvPr>
        </p:nvSpPr>
        <p:spPr>
          <a:xfrm>
            <a:off x="533400" y="1752600"/>
            <a:ext cx="8208963" cy="4114800"/>
          </a:xfrm>
        </p:spPr>
        <p:txBody>
          <a:bodyPr/>
          <a:lstStyle/>
          <a:p>
            <a:pPr eaLnBrk="0" hangingPunct="0">
              <a:spcBef>
                <a:spcPct val="0"/>
              </a:spcBef>
              <a:buClrTx/>
              <a:buSzTx/>
              <a:buFontTx/>
              <a:buNone/>
            </a:pPr>
            <a:endParaRPr lang="en-US" altLang="en-US" sz="2800" u="sng">
              <a:latin typeface="Times New Roman" charset="0"/>
            </a:endParaRPr>
          </a:p>
          <a:p>
            <a:pPr eaLnBrk="0" hangingPunct="0">
              <a:spcBef>
                <a:spcPct val="0"/>
              </a:spcBef>
              <a:buClrTx/>
              <a:buSzTx/>
              <a:buFontTx/>
              <a:buChar char="•"/>
            </a:pPr>
            <a:endParaRPr lang="en-US" altLang="en-US" sz="2800">
              <a:latin typeface="Times New Roman" charset="0"/>
            </a:endParaRPr>
          </a:p>
          <a:p>
            <a:pPr eaLnBrk="0" hangingPunct="0">
              <a:spcBef>
                <a:spcPct val="0"/>
              </a:spcBef>
              <a:buClrTx/>
              <a:buSzTx/>
              <a:buFontTx/>
              <a:buChar char="•"/>
            </a:pPr>
            <a:endParaRPr lang="en-US" altLang="en-US" sz="2800">
              <a:latin typeface="Times New Roman" charset="0"/>
            </a:endParaRPr>
          </a:p>
          <a:p>
            <a:pPr eaLnBrk="0" hangingPunct="0">
              <a:spcBef>
                <a:spcPct val="0"/>
              </a:spcBef>
              <a:buClrTx/>
              <a:buSzTx/>
              <a:buFontTx/>
              <a:buChar char="•"/>
            </a:pPr>
            <a:endParaRPr lang="en-US" altLang="en-US" sz="2800">
              <a:latin typeface="Times New Roman" charset="0"/>
            </a:endParaRPr>
          </a:p>
          <a:p>
            <a:pPr eaLnBrk="0" hangingPunct="0">
              <a:spcBef>
                <a:spcPct val="0"/>
              </a:spcBef>
              <a:buClrTx/>
              <a:buSzTx/>
              <a:buFontTx/>
              <a:buChar char="•"/>
            </a:pPr>
            <a:endParaRPr lang="en-US" altLang="en-US" sz="2800">
              <a:latin typeface="Times New Roman" charset="0"/>
            </a:endParaRPr>
          </a:p>
          <a:p>
            <a:pPr eaLnBrk="0" hangingPunct="0">
              <a:spcBef>
                <a:spcPct val="0"/>
              </a:spcBef>
              <a:buClrTx/>
              <a:buSzTx/>
              <a:buFontTx/>
              <a:buChar char="•"/>
            </a:pPr>
            <a:endParaRPr lang="en-US" altLang="en-US" sz="2800">
              <a:latin typeface="Times New Roman" charset="0"/>
            </a:endParaRPr>
          </a:p>
          <a:p>
            <a:pPr eaLnBrk="0" hangingPunct="0">
              <a:spcBef>
                <a:spcPct val="0"/>
              </a:spcBef>
              <a:buClrTx/>
              <a:buSzTx/>
              <a:buFontTx/>
              <a:buChar char="•"/>
            </a:pPr>
            <a:r>
              <a:rPr lang="en-US" altLang="en-US" sz="2800">
                <a:latin typeface="Times New Roman" charset="0"/>
              </a:rPr>
              <a:t>Experimental Design and Methods</a:t>
            </a:r>
          </a:p>
        </p:txBody>
      </p:sp>
    </p:spTree>
    <p:extLst>
      <p:ext uri="{BB962C8B-B14F-4D97-AF65-F5344CB8AC3E}">
        <p14:creationId xmlns:p14="http://schemas.microsoft.com/office/powerpoint/2010/main" val="1950382468"/>
      </p:ext>
    </p:extLst>
  </p:cSld>
  <p:clrMapOvr>
    <a:masterClrMapping/>
  </p:clrMapOvr>
  <p:transition/>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22" name="Rectangle 2"/>
          <p:cNvSpPr>
            <a:spLocks noGrp="1" noChangeArrowheads="1"/>
          </p:cNvSpPr>
          <p:nvPr>
            <p:ph type="title"/>
          </p:nvPr>
        </p:nvSpPr>
        <p:spPr>
          <a:xfrm>
            <a:off x="506413" y="441325"/>
            <a:ext cx="8637587" cy="1371600"/>
          </a:xfrm>
        </p:spPr>
        <p:txBody>
          <a:bodyPr/>
          <a:lstStyle/>
          <a:p>
            <a:r>
              <a:rPr lang="en-US" altLang="en-US" sz="4000" u="sng" dirty="0" smtClean="0">
                <a:latin typeface="Times New Roman" charset="0"/>
              </a:rPr>
              <a:t>Experimental </a:t>
            </a:r>
            <a:r>
              <a:rPr lang="en-US" altLang="en-US" sz="4000" u="sng" dirty="0">
                <a:latin typeface="Times New Roman" charset="0"/>
              </a:rPr>
              <a:t>Design and Methods</a:t>
            </a:r>
          </a:p>
        </p:txBody>
      </p:sp>
      <p:sp>
        <p:nvSpPr>
          <p:cNvPr id="901123" name="Rectangle 3"/>
          <p:cNvSpPr>
            <a:spLocks noGrp="1" noChangeArrowheads="1"/>
          </p:cNvSpPr>
          <p:nvPr>
            <p:ph type="body" idx="1"/>
          </p:nvPr>
        </p:nvSpPr>
        <p:spPr>
          <a:xfrm>
            <a:off x="0" y="1752600"/>
            <a:ext cx="9220200" cy="4114800"/>
          </a:xfrm>
        </p:spPr>
        <p:txBody>
          <a:bodyPr/>
          <a:lstStyle/>
          <a:p>
            <a:pPr marL="533400" indent="-533400" eaLnBrk="0" hangingPunct="0">
              <a:spcBef>
                <a:spcPct val="0"/>
              </a:spcBef>
              <a:buClrTx/>
              <a:buSzTx/>
              <a:buFontTx/>
              <a:buNone/>
            </a:pPr>
            <a:r>
              <a:rPr lang="en-US" altLang="en-US" sz="2800" u="sng">
                <a:latin typeface="Times New Roman" charset="0"/>
              </a:rPr>
              <a:t>Experimental Design and Methods</a:t>
            </a:r>
          </a:p>
          <a:p>
            <a:pPr marL="533400" indent="-533400" eaLnBrk="0" hangingPunct="0">
              <a:spcBef>
                <a:spcPct val="0"/>
              </a:spcBef>
              <a:buClrTx/>
              <a:buSzTx/>
              <a:buFontTx/>
              <a:buChar char="•"/>
            </a:pPr>
            <a:r>
              <a:rPr lang="en-US" altLang="en-US" sz="2800">
                <a:latin typeface="Times New Roman" charset="0"/>
                <a:cs typeface="Times New Roman" charset="0"/>
              </a:rPr>
              <a:t>Describe the research design and the procedures to be used to accomplish the specific aims of the project. </a:t>
            </a:r>
          </a:p>
          <a:p>
            <a:pPr marL="533400" indent="-533400" eaLnBrk="0" hangingPunct="0">
              <a:spcBef>
                <a:spcPct val="0"/>
              </a:spcBef>
              <a:buClrTx/>
              <a:buSzTx/>
              <a:buFontTx/>
              <a:buChar char="•"/>
            </a:pPr>
            <a:endParaRPr lang="en-US" altLang="en-US" sz="2800">
              <a:latin typeface="Times New Roman" charset="0"/>
              <a:cs typeface="Times New Roman" charset="0"/>
            </a:endParaRPr>
          </a:p>
          <a:p>
            <a:pPr marL="533400" indent="-533400" eaLnBrk="0" hangingPunct="0">
              <a:spcBef>
                <a:spcPct val="0"/>
              </a:spcBef>
              <a:buClrTx/>
              <a:buSzTx/>
              <a:buFontTx/>
              <a:buChar char="•"/>
            </a:pPr>
            <a:r>
              <a:rPr lang="en-US" altLang="en-US" sz="2800">
                <a:latin typeface="Times New Roman" charset="0"/>
              </a:rPr>
              <a:t>Note: </a:t>
            </a:r>
            <a:r>
              <a:rPr lang="en-US" altLang="en-US" sz="2800" b="1">
                <a:latin typeface="Times New Roman" charset="0"/>
              </a:rPr>
              <a:t>12-page limit</a:t>
            </a:r>
            <a:r>
              <a:rPr lang="en-US" altLang="en-US" sz="2800">
                <a:latin typeface="Times New Roman" charset="0"/>
              </a:rPr>
              <a:t> for the complete “Research Plan” (background &amp; significance, preliminary studies, and experimental design and methods). </a:t>
            </a:r>
          </a:p>
        </p:txBody>
      </p:sp>
    </p:spTree>
    <p:extLst>
      <p:ext uri="{BB962C8B-B14F-4D97-AF65-F5344CB8AC3E}">
        <p14:creationId xmlns:p14="http://schemas.microsoft.com/office/powerpoint/2010/main" val="2431360080"/>
      </p:ext>
    </p:extLst>
  </p:cSld>
  <p:clrMapOvr>
    <a:masterClrMapping/>
  </p:clrMapOvr>
  <p:transition/>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03170" name="Rectangle 2"/>
          <p:cNvSpPr>
            <a:spLocks noGrp="1" noChangeArrowheads="1"/>
          </p:cNvSpPr>
          <p:nvPr>
            <p:ph type="title"/>
          </p:nvPr>
        </p:nvSpPr>
        <p:spPr>
          <a:xfrm>
            <a:off x="506413" y="441325"/>
            <a:ext cx="8637587" cy="1371600"/>
          </a:xfrm>
        </p:spPr>
        <p:txBody>
          <a:bodyPr/>
          <a:lstStyle/>
          <a:p>
            <a:r>
              <a:rPr lang="en-US" altLang="en-US" sz="4000" u="sng" dirty="0" smtClean="0">
                <a:latin typeface="Times New Roman" charset="0"/>
              </a:rPr>
              <a:t>Experimental </a:t>
            </a:r>
            <a:r>
              <a:rPr lang="en-US" altLang="en-US" sz="4000" u="sng" dirty="0">
                <a:latin typeface="Times New Roman" charset="0"/>
              </a:rPr>
              <a:t>Design and Methods</a:t>
            </a:r>
          </a:p>
        </p:txBody>
      </p:sp>
      <p:sp>
        <p:nvSpPr>
          <p:cNvPr id="903171" name="Rectangle 3"/>
          <p:cNvSpPr>
            <a:spLocks noGrp="1" noChangeArrowheads="1"/>
          </p:cNvSpPr>
          <p:nvPr>
            <p:ph type="body" idx="1"/>
          </p:nvPr>
        </p:nvSpPr>
        <p:spPr>
          <a:xfrm>
            <a:off x="0" y="1752600"/>
            <a:ext cx="9220200" cy="4114800"/>
          </a:xfrm>
        </p:spPr>
        <p:txBody>
          <a:bodyPr>
            <a:normAutofit lnSpcReduction="10000"/>
          </a:bodyPr>
          <a:lstStyle/>
          <a:p>
            <a:pPr marL="533400" indent="-533400" eaLnBrk="0" hangingPunct="0">
              <a:lnSpc>
                <a:spcPct val="90000"/>
              </a:lnSpc>
              <a:spcBef>
                <a:spcPct val="0"/>
              </a:spcBef>
              <a:buClrTx/>
              <a:buSzTx/>
              <a:buFontTx/>
              <a:buNone/>
            </a:pPr>
            <a:r>
              <a:rPr lang="en-US" altLang="en-US" sz="2400" u="sng" dirty="0">
                <a:latin typeface="Times New Roman" charset="0"/>
              </a:rPr>
              <a:t>Experimental Design and Methods</a:t>
            </a:r>
          </a:p>
          <a:p>
            <a:pPr marL="533400" indent="-533400" eaLnBrk="0" hangingPunct="0">
              <a:lnSpc>
                <a:spcPct val="90000"/>
              </a:lnSpc>
              <a:spcBef>
                <a:spcPct val="0"/>
              </a:spcBef>
              <a:buClrTx/>
              <a:buSzTx/>
              <a:buFontTx/>
              <a:buNone/>
            </a:pPr>
            <a:endParaRPr lang="en-US" altLang="en-US" sz="2400" dirty="0">
              <a:latin typeface="Times New Roman" charset="0"/>
              <a:cs typeface="Times New Roman" charset="0"/>
            </a:endParaRPr>
          </a:p>
          <a:p>
            <a:pPr marL="533400" indent="-533400" eaLnBrk="0" hangingPunct="0">
              <a:lnSpc>
                <a:spcPct val="90000"/>
              </a:lnSpc>
              <a:spcBef>
                <a:spcPct val="0"/>
              </a:spcBef>
              <a:buClrTx/>
              <a:buSzTx/>
              <a:buFontTx/>
              <a:buNone/>
            </a:pPr>
            <a:r>
              <a:rPr lang="en-US" altLang="en-US" sz="2400" u="sng" dirty="0">
                <a:latin typeface="Times New Roman" charset="0"/>
                <a:cs typeface="Times New Roman" charset="0"/>
              </a:rPr>
              <a:t>Describe:</a:t>
            </a:r>
          </a:p>
          <a:p>
            <a:pPr marL="533400" indent="-533400" eaLnBrk="0" hangingPunct="0">
              <a:lnSpc>
                <a:spcPct val="90000"/>
              </a:lnSpc>
              <a:spcBef>
                <a:spcPct val="0"/>
              </a:spcBef>
              <a:buClrTx/>
              <a:buSzTx/>
              <a:buFontTx/>
              <a:buAutoNum type="arabicPeriod"/>
            </a:pPr>
            <a:r>
              <a:rPr lang="en-US" altLang="en-US" sz="2400" dirty="0">
                <a:latin typeface="Times New Roman" charset="0"/>
                <a:cs typeface="Times New Roman" charset="0"/>
              </a:rPr>
              <a:t>	How the data will be collected</a:t>
            </a:r>
          </a:p>
          <a:p>
            <a:pPr marL="533400" indent="-533400" eaLnBrk="0" hangingPunct="0">
              <a:lnSpc>
                <a:spcPct val="90000"/>
              </a:lnSpc>
              <a:spcBef>
                <a:spcPct val="0"/>
              </a:spcBef>
              <a:buClrTx/>
              <a:buSzTx/>
              <a:buFontTx/>
              <a:buAutoNum type="arabicPeriod"/>
            </a:pPr>
            <a:r>
              <a:rPr lang="en-US" altLang="en-US" sz="2400" dirty="0">
                <a:latin typeface="Times New Roman" charset="0"/>
                <a:cs typeface="Times New Roman" charset="0"/>
              </a:rPr>
              <a:t>	How the data will be analyzed and interpreted (statistics) </a:t>
            </a:r>
          </a:p>
          <a:p>
            <a:pPr marL="533400" indent="-533400" eaLnBrk="0" hangingPunct="0">
              <a:lnSpc>
                <a:spcPct val="90000"/>
              </a:lnSpc>
              <a:spcBef>
                <a:spcPct val="0"/>
              </a:spcBef>
              <a:buClrTx/>
              <a:buSzTx/>
              <a:buFontTx/>
              <a:buAutoNum type="arabicPeriod"/>
            </a:pPr>
            <a:r>
              <a:rPr lang="en-US" altLang="en-US" sz="2400" dirty="0">
                <a:latin typeface="Times New Roman" charset="0"/>
                <a:cs typeface="Times New Roman" charset="0"/>
              </a:rPr>
              <a:t> 	Data sharing plans as appropriate</a:t>
            </a:r>
          </a:p>
          <a:p>
            <a:pPr marL="533400" indent="-533400" eaLnBrk="0" hangingPunct="0">
              <a:lnSpc>
                <a:spcPct val="90000"/>
              </a:lnSpc>
              <a:spcBef>
                <a:spcPct val="0"/>
              </a:spcBef>
              <a:buClrTx/>
              <a:buSzTx/>
              <a:buFontTx/>
              <a:buAutoNum type="arabicPeriod"/>
            </a:pPr>
            <a:r>
              <a:rPr lang="en-US" altLang="en-US" sz="2400" dirty="0">
                <a:latin typeface="Times New Roman" charset="0"/>
                <a:cs typeface="Times New Roman" charset="0"/>
              </a:rPr>
              <a:t>	Any new methodologies and their advantages </a:t>
            </a:r>
          </a:p>
          <a:p>
            <a:pPr marL="533400" indent="-533400" eaLnBrk="0" hangingPunct="0">
              <a:lnSpc>
                <a:spcPct val="90000"/>
              </a:lnSpc>
              <a:spcBef>
                <a:spcPct val="0"/>
              </a:spcBef>
              <a:buClrTx/>
              <a:buSzTx/>
              <a:buFontTx/>
              <a:buAutoNum type="arabicPeriod"/>
            </a:pPr>
            <a:r>
              <a:rPr lang="en-US" altLang="en-US" sz="2400" dirty="0">
                <a:latin typeface="Times New Roman" charset="0"/>
                <a:cs typeface="Times New Roman" charset="0"/>
              </a:rPr>
              <a:t>     Potential difficulties and limitations of the proposed procedures</a:t>
            </a:r>
          </a:p>
          <a:p>
            <a:pPr marL="533400" indent="-533400" eaLnBrk="0" hangingPunct="0">
              <a:lnSpc>
                <a:spcPct val="90000"/>
              </a:lnSpc>
              <a:spcBef>
                <a:spcPct val="0"/>
              </a:spcBef>
              <a:buClrTx/>
              <a:buSzTx/>
              <a:buFontTx/>
              <a:buAutoNum type="arabicPeriod"/>
            </a:pPr>
            <a:r>
              <a:rPr lang="en-US" altLang="en-US" sz="2400" dirty="0">
                <a:latin typeface="Times New Roman" charset="0"/>
                <a:cs typeface="Times New Roman" charset="0"/>
              </a:rPr>
              <a:t>	Any hazardous procedures, situations, or materials that may be 	and the precautions that will be followed to maximize safety</a:t>
            </a:r>
            <a:endParaRPr lang="en-US" altLang="en-US" sz="2400" dirty="0">
              <a:latin typeface="Times New Roman" charset="0"/>
            </a:endParaRPr>
          </a:p>
          <a:p>
            <a:pPr marL="533400" indent="-533400" eaLnBrk="0" hangingPunct="0">
              <a:lnSpc>
                <a:spcPct val="90000"/>
              </a:lnSpc>
              <a:spcBef>
                <a:spcPct val="0"/>
              </a:spcBef>
              <a:buClrTx/>
              <a:buSzTx/>
              <a:buFontTx/>
              <a:buNone/>
            </a:pPr>
            <a:endParaRPr lang="en-US" altLang="en-US" sz="2400" dirty="0">
              <a:latin typeface="Times New Roman" charset="0"/>
              <a:cs typeface="Times New Roman" charset="0"/>
            </a:endParaRPr>
          </a:p>
          <a:p>
            <a:pPr marL="533400" indent="-533400" eaLnBrk="0" hangingPunct="0">
              <a:lnSpc>
                <a:spcPct val="90000"/>
              </a:lnSpc>
              <a:spcBef>
                <a:spcPct val="0"/>
              </a:spcBef>
              <a:buClrTx/>
              <a:buSzTx/>
              <a:buFontTx/>
              <a:buNone/>
            </a:pPr>
            <a:endParaRPr lang="en-US" altLang="en-US" sz="2400" dirty="0">
              <a:latin typeface="Times New Roman" charset="0"/>
              <a:cs typeface="Times New Roman" charset="0"/>
            </a:endParaRPr>
          </a:p>
          <a:p>
            <a:pPr marL="533400" indent="-533400" eaLnBrk="0" hangingPunct="0">
              <a:lnSpc>
                <a:spcPct val="90000"/>
              </a:lnSpc>
              <a:spcBef>
                <a:spcPct val="0"/>
              </a:spcBef>
              <a:buClrTx/>
              <a:buSzTx/>
              <a:buFontTx/>
              <a:buNone/>
            </a:pPr>
            <a:r>
              <a:rPr lang="en-US" altLang="en-US" sz="2400" b="1" dirty="0">
                <a:latin typeface="Times New Roman" charset="0"/>
                <a:cs typeface="Times New Roman" charset="0"/>
              </a:rPr>
              <a:t>Also, provide a tentative sequence or timetable for the project.</a:t>
            </a:r>
            <a:r>
              <a:rPr lang="en-US" altLang="en-US" sz="2400" dirty="0">
                <a:latin typeface="Times New Roman" charset="0"/>
                <a:cs typeface="Times New Roman" charset="0"/>
              </a:rPr>
              <a:t> </a:t>
            </a:r>
          </a:p>
        </p:txBody>
      </p:sp>
    </p:spTree>
    <p:extLst>
      <p:ext uri="{BB962C8B-B14F-4D97-AF65-F5344CB8AC3E}">
        <p14:creationId xmlns:p14="http://schemas.microsoft.com/office/powerpoint/2010/main" val="1667088375"/>
      </p:ext>
    </p:extLst>
  </p:cSld>
  <p:clrMapOvr>
    <a:masterClrMapping/>
  </p:clrMapOvr>
  <p:transition/>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5218" name="Rectangle 2"/>
          <p:cNvSpPr>
            <a:spLocks noGrp="1" noChangeArrowheads="1"/>
          </p:cNvSpPr>
          <p:nvPr>
            <p:ph type="title"/>
          </p:nvPr>
        </p:nvSpPr>
        <p:spPr>
          <a:xfrm>
            <a:off x="506413" y="441325"/>
            <a:ext cx="8637587" cy="1371600"/>
          </a:xfrm>
        </p:spPr>
        <p:txBody>
          <a:bodyPr/>
          <a:lstStyle/>
          <a:p>
            <a:r>
              <a:rPr lang="en-US" altLang="en-US" sz="4000" u="sng" dirty="0" smtClean="0">
                <a:latin typeface="Times New Roman" charset="0"/>
              </a:rPr>
              <a:t>NIH </a:t>
            </a:r>
            <a:r>
              <a:rPr lang="en-US" altLang="en-US" sz="4000" u="sng" dirty="0">
                <a:latin typeface="Times New Roman" charset="0"/>
              </a:rPr>
              <a:t>Grant Proposals</a:t>
            </a:r>
          </a:p>
        </p:txBody>
      </p:sp>
      <p:sp>
        <p:nvSpPr>
          <p:cNvPr id="905219" name="Rectangle 3"/>
          <p:cNvSpPr>
            <a:spLocks noGrp="1" noChangeArrowheads="1"/>
          </p:cNvSpPr>
          <p:nvPr>
            <p:ph type="body" idx="1"/>
          </p:nvPr>
        </p:nvSpPr>
        <p:spPr>
          <a:xfrm>
            <a:off x="533400" y="1752600"/>
            <a:ext cx="8208963" cy="4114800"/>
          </a:xfrm>
        </p:spPr>
        <p:txBody>
          <a:bodyPr/>
          <a:lstStyle/>
          <a:p>
            <a:pPr eaLnBrk="0" hangingPunct="0">
              <a:spcBef>
                <a:spcPct val="0"/>
              </a:spcBef>
              <a:buClrTx/>
              <a:buSzTx/>
              <a:buFontTx/>
              <a:buChar char="•"/>
            </a:pPr>
            <a:endParaRPr lang="en-US" altLang="en-US" sz="2800">
              <a:latin typeface="Times New Roman" charset="0"/>
            </a:endParaRPr>
          </a:p>
          <a:p>
            <a:pPr eaLnBrk="0" hangingPunct="0">
              <a:spcBef>
                <a:spcPct val="0"/>
              </a:spcBef>
              <a:buClrTx/>
              <a:buSzTx/>
              <a:buFontTx/>
              <a:buChar char="•"/>
            </a:pPr>
            <a:endParaRPr lang="en-US" altLang="en-US" sz="2800">
              <a:latin typeface="Times New Roman" charset="0"/>
            </a:endParaRPr>
          </a:p>
          <a:p>
            <a:pPr eaLnBrk="0" hangingPunct="0">
              <a:spcBef>
                <a:spcPct val="0"/>
              </a:spcBef>
              <a:buClrTx/>
              <a:buSzTx/>
              <a:buFontTx/>
              <a:buChar char="•"/>
            </a:pPr>
            <a:endParaRPr lang="en-US" altLang="en-US" sz="2800">
              <a:latin typeface="Times New Roman" charset="0"/>
            </a:endParaRPr>
          </a:p>
          <a:p>
            <a:pPr eaLnBrk="0" hangingPunct="0">
              <a:spcBef>
                <a:spcPct val="0"/>
              </a:spcBef>
              <a:buClrTx/>
              <a:buSzTx/>
              <a:buFontTx/>
              <a:buChar char="•"/>
            </a:pPr>
            <a:endParaRPr lang="en-US" altLang="en-US" sz="2800">
              <a:latin typeface="Times New Roman" charset="0"/>
            </a:endParaRPr>
          </a:p>
          <a:p>
            <a:pPr eaLnBrk="0" hangingPunct="0">
              <a:spcBef>
                <a:spcPct val="0"/>
              </a:spcBef>
              <a:buClrTx/>
              <a:buSzTx/>
              <a:buFontTx/>
              <a:buChar char="•"/>
            </a:pPr>
            <a:endParaRPr lang="en-US" altLang="en-US" sz="2800">
              <a:latin typeface="Times New Roman" charset="0"/>
            </a:endParaRPr>
          </a:p>
          <a:p>
            <a:pPr eaLnBrk="0" hangingPunct="0">
              <a:spcBef>
                <a:spcPct val="0"/>
              </a:spcBef>
              <a:buClrTx/>
              <a:buSzTx/>
              <a:buFontTx/>
              <a:buChar char="•"/>
            </a:pPr>
            <a:endParaRPr lang="en-US" altLang="en-US" sz="2800">
              <a:latin typeface="Times New Roman" charset="0"/>
            </a:endParaRPr>
          </a:p>
          <a:p>
            <a:pPr eaLnBrk="0" hangingPunct="0">
              <a:spcBef>
                <a:spcPct val="0"/>
              </a:spcBef>
              <a:buClrTx/>
              <a:buSzTx/>
              <a:buFontTx/>
              <a:buChar char="•"/>
            </a:pPr>
            <a:endParaRPr lang="en-US" altLang="en-US" sz="2800">
              <a:latin typeface="Times New Roman" charset="0"/>
            </a:endParaRPr>
          </a:p>
          <a:p>
            <a:pPr eaLnBrk="0" hangingPunct="0">
              <a:spcBef>
                <a:spcPct val="0"/>
              </a:spcBef>
              <a:buClrTx/>
              <a:buSzTx/>
              <a:buFontTx/>
              <a:buChar char="•"/>
            </a:pPr>
            <a:r>
              <a:rPr lang="en-US" altLang="en-US" sz="2800">
                <a:latin typeface="Times New Roman" charset="0"/>
              </a:rPr>
              <a:t>Appendix</a:t>
            </a:r>
          </a:p>
        </p:txBody>
      </p:sp>
    </p:spTree>
    <p:extLst>
      <p:ext uri="{BB962C8B-B14F-4D97-AF65-F5344CB8AC3E}">
        <p14:creationId xmlns:p14="http://schemas.microsoft.com/office/powerpoint/2010/main" val="473217158"/>
      </p:ext>
    </p:extLst>
  </p:cSld>
  <p:clrMapOvr>
    <a:masterClrMapping/>
  </p:clrMapOvr>
  <p:transition/>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07266" name="Rectangle 2"/>
          <p:cNvSpPr>
            <a:spLocks noGrp="1" noChangeArrowheads="1"/>
          </p:cNvSpPr>
          <p:nvPr>
            <p:ph type="title"/>
          </p:nvPr>
        </p:nvSpPr>
        <p:spPr>
          <a:xfrm>
            <a:off x="506413" y="441325"/>
            <a:ext cx="8637587" cy="1371600"/>
          </a:xfrm>
        </p:spPr>
        <p:txBody>
          <a:bodyPr/>
          <a:lstStyle/>
          <a:p>
            <a:r>
              <a:rPr lang="en-US" altLang="en-US" sz="4000" b="1" u="sng" dirty="0" smtClean="0">
                <a:cs typeface="Arial" charset="0"/>
              </a:rPr>
              <a:t>Appendix</a:t>
            </a:r>
            <a:endParaRPr lang="en-US" altLang="en-US" sz="4000" b="1" u="sng" dirty="0">
              <a:cs typeface="Arial" charset="0"/>
            </a:endParaRPr>
          </a:p>
        </p:txBody>
      </p:sp>
      <p:sp>
        <p:nvSpPr>
          <p:cNvPr id="907267" name="Rectangle 3"/>
          <p:cNvSpPr>
            <a:spLocks noGrp="1" noChangeArrowheads="1"/>
          </p:cNvSpPr>
          <p:nvPr>
            <p:ph type="body" idx="1"/>
          </p:nvPr>
        </p:nvSpPr>
        <p:spPr>
          <a:xfrm>
            <a:off x="533400" y="1752600"/>
            <a:ext cx="8208963" cy="4114800"/>
          </a:xfrm>
        </p:spPr>
        <p:txBody>
          <a:bodyPr/>
          <a:lstStyle/>
          <a:p>
            <a:pPr marL="533400" indent="-533400" eaLnBrk="0" hangingPunct="0">
              <a:lnSpc>
                <a:spcPct val="90000"/>
              </a:lnSpc>
              <a:spcBef>
                <a:spcPct val="0"/>
              </a:spcBef>
              <a:buClrTx/>
              <a:buSzTx/>
              <a:buFontTx/>
              <a:buNone/>
            </a:pPr>
            <a:r>
              <a:rPr lang="en-US" altLang="en-US" sz="2400" u="sng" dirty="0">
                <a:latin typeface="Times New Roman" charset="0"/>
                <a:cs typeface="Times New Roman" charset="0"/>
              </a:rPr>
              <a:t>Appendix materials may include:</a:t>
            </a:r>
          </a:p>
          <a:p>
            <a:pPr marL="533400" indent="-533400" eaLnBrk="0" hangingPunct="0">
              <a:lnSpc>
                <a:spcPct val="90000"/>
              </a:lnSpc>
              <a:spcBef>
                <a:spcPct val="0"/>
              </a:spcBef>
              <a:buClrTx/>
              <a:buSzTx/>
              <a:buFontTx/>
              <a:buAutoNum type="arabicPeriod"/>
            </a:pPr>
            <a:r>
              <a:rPr lang="en-US" altLang="en-US" sz="2400" dirty="0">
                <a:latin typeface="Times New Roman" charset="0"/>
                <a:cs typeface="Times New Roman" charset="0"/>
              </a:rPr>
              <a:t>Up to 10 publications, manuscripts (accepted for publication), abstracts, patents, or other printed materials directly relevant to this project. </a:t>
            </a:r>
          </a:p>
          <a:p>
            <a:pPr marL="533400" indent="-533400" eaLnBrk="0" hangingPunct="0">
              <a:lnSpc>
                <a:spcPct val="90000"/>
              </a:lnSpc>
              <a:spcBef>
                <a:spcPct val="0"/>
              </a:spcBef>
              <a:buClrTx/>
              <a:buSzTx/>
              <a:buFontTx/>
              <a:buAutoNum type="arabicPeriod"/>
            </a:pPr>
            <a:r>
              <a:rPr lang="en-US" altLang="en-US" sz="2400" dirty="0">
                <a:latin typeface="Times New Roman" charset="0"/>
                <a:cs typeface="Times New Roman" charset="0"/>
              </a:rPr>
              <a:t>Surveys, questionnaires, data collection instruments, and clinical protocols. </a:t>
            </a:r>
            <a:endParaRPr lang="en-US" altLang="en-US" sz="2400" dirty="0">
              <a:latin typeface="Times New Roman" charset="0"/>
            </a:endParaRPr>
          </a:p>
          <a:p>
            <a:pPr marL="533400" indent="-533400" eaLnBrk="0" hangingPunct="0">
              <a:lnSpc>
                <a:spcPct val="90000"/>
              </a:lnSpc>
              <a:spcBef>
                <a:spcPct val="0"/>
              </a:spcBef>
              <a:buClrTx/>
              <a:buSzTx/>
              <a:buFontTx/>
              <a:buAutoNum type="arabicPeriod"/>
            </a:pPr>
            <a:r>
              <a:rPr lang="en-US" altLang="en-US" sz="2400" dirty="0">
                <a:latin typeface="Times New Roman" charset="0"/>
                <a:cs typeface="Times New Roman" charset="0"/>
              </a:rPr>
              <a:t>Original glossy photographs or color images of gels, micrographs, etc., IF a photocopy (may be reduced in size) is also included within the 12-page limit of the research plan. </a:t>
            </a:r>
          </a:p>
          <a:p>
            <a:pPr marL="533400" indent="-533400" eaLnBrk="0" hangingPunct="0">
              <a:lnSpc>
                <a:spcPct val="90000"/>
              </a:lnSpc>
              <a:spcBef>
                <a:spcPct val="0"/>
              </a:spcBef>
              <a:buClrTx/>
              <a:buSzTx/>
              <a:buFontTx/>
              <a:buNone/>
            </a:pPr>
            <a:endParaRPr lang="en-US" altLang="en-US" sz="2400" b="1" dirty="0">
              <a:latin typeface="Times New Roman" charset="0"/>
              <a:cs typeface="Times New Roman" charset="0"/>
            </a:endParaRPr>
          </a:p>
          <a:p>
            <a:pPr marL="533400" indent="-533400" eaLnBrk="0" hangingPunct="0">
              <a:lnSpc>
                <a:spcPct val="90000"/>
              </a:lnSpc>
              <a:spcBef>
                <a:spcPct val="0"/>
              </a:spcBef>
              <a:buClrTx/>
              <a:buSzTx/>
              <a:buFontTx/>
              <a:buNone/>
            </a:pPr>
            <a:r>
              <a:rPr lang="en-US" altLang="en-US" sz="2400" b="1" dirty="0">
                <a:latin typeface="Times New Roman" charset="0"/>
                <a:cs typeface="Times New Roman" charset="0"/>
              </a:rPr>
              <a:t>	Note: Do not use the appendix to circumvent the page limitations of the research plan. </a:t>
            </a:r>
            <a:endParaRPr lang="en-US" altLang="en-US" sz="2400" dirty="0">
              <a:latin typeface="Times New Roman" charset="0"/>
            </a:endParaRPr>
          </a:p>
          <a:p>
            <a:pPr marL="533400" indent="-533400">
              <a:lnSpc>
                <a:spcPct val="90000"/>
              </a:lnSpc>
            </a:pPr>
            <a:endParaRPr lang="en-US" altLang="en-US" sz="2400" dirty="0">
              <a:latin typeface="Times New Roman" charset="0"/>
            </a:endParaRPr>
          </a:p>
        </p:txBody>
      </p:sp>
    </p:spTree>
    <p:extLst>
      <p:ext uri="{BB962C8B-B14F-4D97-AF65-F5344CB8AC3E}">
        <p14:creationId xmlns:p14="http://schemas.microsoft.com/office/powerpoint/2010/main" val="730254958"/>
      </p:ext>
    </p:extLst>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39682" name="Rectangle 2"/>
          <p:cNvSpPr>
            <a:spLocks noGrp="1" noChangeArrowheads="1"/>
          </p:cNvSpPr>
          <p:nvPr>
            <p:ph type="title"/>
          </p:nvPr>
        </p:nvSpPr>
        <p:spPr>
          <a:xfrm>
            <a:off x="506413" y="381000"/>
            <a:ext cx="8637587" cy="1431925"/>
          </a:xfrm>
        </p:spPr>
        <p:txBody>
          <a:bodyPr>
            <a:normAutofit/>
          </a:bodyPr>
          <a:lstStyle/>
          <a:p>
            <a:r>
              <a:rPr lang="en-US" altLang="en-US" u="sng" dirty="0" smtClean="0"/>
              <a:t>NIH </a:t>
            </a:r>
            <a:r>
              <a:rPr lang="en-US" altLang="en-US" u="sng" dirty="0"/>
              <a:t>grants overview</a:t>
            </a:r>
            <a:endParaRPr lang="en-US" altLang="en-US" sz="3600" u="sng" dirty="0"/>
          </a:p>
        </p:txBody>
      </p:sp>
      <p:sp>
        <p:nvSpPr>
          <p:cNvPr id="839683" name="Rectangle 3"/>
          <p:cNvSpPr>
            <a:spLocks noGrp="1" noChangeArrowheads="1"/>
          </p:cNvSpPr>
          <p:nvPr>
            <p:ph type="body" idx="1"/>
          </p:nvPr>
        </p:nvSpPr>
        <p:spPr>
          <a:xfrm>
            <a:off x="0" y="2133600"/>
            <a:ext cx="9144000" cy="4114800"/>
          </a:xfrm>
        </p:spPr>
        <p:txBody>
          <a:bodyPr/>
          <a:lstStyle/>
          <a:p>
            <a:pPr marL="609600" indent="-609600" eaLnBrk="0" hangingPunct="0">
              <a:lnSpc>
                <a:spcPct val="90000"/>
              </a:lnSpc>
              <a:spcBef>
                <a:spcPct val="0"/>
              </a:spcBef>
              <a:buClrTx/>
              <a:buSzTx/>
              <a:buFontTx/>
              <a:buNone/>
            </a:pPr>
            <a:r>
              <a:rPr lang="en-US" altLang="en-US" sz="2800" u="sng" dirty="0">
                <a:latin typeface="Verdana" pitchFamily="34" charset="0"/>
              </a:rPr>
              <a:t>NIH funding criteria:</a:t>
            </a:r>
            <a:r>
              <a:rPr lang="en-US" altLang="en-US" sz="2800" dirty="0">
                <a:latin typeface="Verdana" pitchFamily="34" charset="0"/>
              </a:rPr>
              <a:t> </a:t>
            </a:r>
          </a:p>
          <a:p>
            <a:pPr marL="609600" indent="-609600" eaLnBrk="0" hangingPunct="0">
              <a:lnSpc>
                <a:spcPct val="90000"/>
              </a:lnSpc>
              <a:spcBef>
                <a:spcPct val="0"/>
              </a:spcBef>
              <a:buClrTx/>
              <a:buSzTx/>
              <a:buFontTx/>
              <a:buNone/>
            </a:pPr>
            <a:endParaRPr lang="en-US" altLang="en-US" sz="2800" dirty="0">
              <a:latin typeface="Verdana" pitchFamily="34" charset="0"/>
            </a:endParaRPr>
          </a:p>
          <a:p>
            <a:pPr marL="990600" lvl="1" indent="-533400" eaLnBrk="0" hangingPunct="0">
              <a:lnSpc>
                <a:spcPct val="90000"/>
              </a:lnSpc>
              <a:spcBef>
                <a:spcPct val="0"/>
              </a:spcBef>
              <a:buClrTx/>
              <a:buSzTx/>
              <a:buFontTx/>
              <a:buAutoNum type="arabicPeriod"/>
            </a:pPr>
            <a:r>
              <a:rPr lang="en-US" altLang="en-US" sz="2400" b="1" dirty="0">
                <a:latin typeface="Verdana" pitchFamily="34" charset="0"/>
              </a:rPr>
              <a:t>Significance</a:t>
            </a:r>
            <a:r>
              <a:rPr lang="en-US" altLang="en-US" sz="2400" dirty="0">
                <a:latin typeface="Verdana" pitchFamily="34" charset="0"/>
              </a:rPr>
              <a:t>: ability of the project to improve health</a:t>
            </a:r>
          </a:p>
          <a:p>
            <a:pPr marL="990600" lvl="1" indent="-533400" eaLnBrk="0" hangingPunct="0">
              <a:lnSpc>
                <a:spcPct val="90000"/>
              </a:lnSpc>
              <a:spcBef>
                <a:spcPct val="0"/>
              </a:spcBef>
              <a:buClrTx/>
              <a:buSzTx/>
              <a:buFontTx/>
              <a:buAutoNum type="arabicPeriod"/>
            </a:pPr>
            <a:r>
              <a:rPr lang="en-US" altLang="en-US" sz="2400" b="1" dirty="0">
                <a:latin typeface="Verdana" pitchFamily="34" charset="0"/>
              </a:rPr>
              <a:t>Approach</a:t>
            </a:r>
            <a:r>
              <a:rPr lang="en-US" altLang="en-US" sz="2400" dirty="0">
                <a:latin typeface="Verdana" pitchFamily="34" charset="0"/>
              </a:rPr>
              <a:t>: feasibility of your methods and appropriateness of the budget</a:t>
            </a:r>
          </a:p>
          <a:p>
            <a:pPr marL="990600" lvl="1" indent="-533400" eaLnBrk="0" hangingPunct="0">
              <a:lnSpc>
                <a:spcPct val="90000"/>
              </a:lnSpc>
              <a:spcBef>
                <a:spcPct val="0"/>
              </a:spcBef>
              <a:buClrTx/>
              <a:buSzTx/>
              <a:buFontTx/>
              <a:buAutoNum type="arabicPeriod"/>
            </a:pPr>
            <a:r>
              <a:rPr lang="en-US" altLang="en-US" sz="2400" b="1" dirty="0">
                <a:latin typeface="Verdana" pitchFamily="34" charset="0"/>
              </a:rPr>
              <a:t>Innovation</a:t>
            </a:r>
            <a:r>
              <a:rPr lang="en-US" altLang="en-US" sz="2400" dirty="0">
                <a:latin typeface="Verdana" pitchFamily="34" charset="0"/>
              </a:rPr>
              <a:t>: originality of your approach</a:t>
            </a:r>
          </a:p>
          <a:p>
            <a:pPr marL="990600" lvl="1" indent="-533400" eaLnBrk="0" hangingPunct="0">
              <a:lnSpc>
                <a:spcPct val="90000"/>
              </a:lnSpc>
              <a:spcBef>
                <a:spcPct val="0"/>
              </a:spcBef>
              <a:buClrTx/>
              <a:buSzTx/>
              <a:buFontTx/>
              <a:buAutoNum type="arabicPeriod"/>
            </a:pPr>
            <a:r>
              <a:rPr lang="en-US" altLang="en-US" sz="2400" b="1" dirty="0">
                <a:latin typeface="Verdana" pitchFamily="34" charset="0"/>
              </a:rPr>
              <a:t>Investigator</a:t>
            </a:r>
            <a:r>
              <a:rPr lang="en-US" altLang="en-US" sz="2400" dirty="0">
                <a:latin typeface="Verdana" pitchFamily="34" charset="0"/>
              </a:rPr>
              <a:t>: training and experience of investigator(s)</a:t>
            </a:r>
          </a:p>
          <a:p>
            <a:pPr marL="990600" lvl="1" indent="-533400" eaLnBrk="0" hangingPunct="0">
              <a:lnSpc>
                <a:spcPct val="90000"/>
              </a:lnSpc>
              <a:spcBef>
                <a:spcPct val="0"/>
              </a:spcBef>
              <a:buClrTx/>
              <a:buSzTx/>
              <a:buFontTx/>
              <a:buAutoNum type="arabicPeriod"/>
            </a:pPr>
            <a:r>
              <a:rPr lang="en-US" altLang="en-US" sz="2400" b="1" dirty="0">
                <a:latin typeface="Verdana" pitchFamily="34" charset="0"/>
              </a:rPr>
              <a:t>Environment</a:t>
            </a:r>
            <a:r>
              <a:rPr lang="en-US" altLang="en-US" sz="2400" dirty="0">
                <a:latin typeface="Verdana" pitchFamily="34" charset="0"/>
              </a:rPr>
              <a:t>: suitability of facilities and adequacy of support from your institution</a:t>
            </a:r>
          </a:p>
          <a:p>
            <a:pPr marL="609600" indent="-609600" eaLnBrk="0" hangingPunct="0">
              <a:lnSpc>
                <a:spcPct val="90000"/>
              </a:lnSpc>
              <a:spcBef>
                <a:spcPct val="0"/>
              </a:spcBef>
              <a:buClrTx/>
              <a:buSzTx/>
              <a:buFontTx/>
              <a:buNone/>
            </a:pPr>
            <a:endParaRPr lang="en-US" altLang="en-US" sz="2800" dirty="0">
              <a:latin typeface="Times New Roman" charset="0"/>
            </a:endParaRPr>
          </a:p>
          <a:p>
            <a:pPr marL="609600" indent="-609600">
              <a:lnSpc>
                <a:spcPct val="90000"/>
              </a:lnSpc>
            </a:pPr>
            <a:endParaRPr lang="en-US" altLang="en-US" sz="2800" dirty="0">
              <a:latin typeface="Times New Roman" charset="0"/>
            </a:endParaRPr>
          </a:p>
        </p:txBody>
      </p:sp>
    </p:spTree>
    <p:extLst>
      <p:ext uri="{BB962C8B-B14F-4D97-AF65-F5344CB8AC3E}">
        <p14:creationId xmlns:p14="http://schemas.microsoft.com/office/powerpoint/2010/main" val="1876177634"/>
      </p:ext>
    </p:extLst>
  </p:cSld>
  <p:clrMapOvr>
    <a:masterClrMapping/>
  </p:clrMapOvr>
  <p:transition/>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4572000"/>
            <a:ext cx="9144000" cy="1143000"/>
          </a:xfrm>
        </p:spPr>
        <p:txBody>
          <a:bodyPr>
            <a:normAutofit fontScale="90000"/>
          </a:bodyPr>
          <a:lstStyle/>
          <a:p>
            <a:r>
              <a:rPr lang="en-US" b="1" dirty="0" smtClean="0"/>
              <a:t>Never give up!</a:t>
            </a:r>
            <a:br>
              <a:rPr lang="en-US" b="1" dirty="0" smtClean="0"/>
            </a:br>
            <a:r>
              <a:rPr lang="en-US" dirty="0" smtClean="0"/>
              <a:t>For every grants received, ten are rejected</a:t>
            </a:r>
            <a:endParaRPr lang="en-US" dirty="0"/>
          </a:p>
        </p:txBody>
      </p:sp>
      <p:sp>
        <p:nvSpPr>
          <p:cNvPr id="4" name="Slide Number Placeholder 3"/>
          <p:cNvSpPr>
            <a:spLocks noGrp="1"/>
          </p:cNvSpPr>
          <p:nvPr>
            <p:ph type="sldNum" sz="quarter" idx="12"/>
          </p:nvPr>
        </p:nvSpPr>
        <p:spPr/>
        <p:txBody>
          <a:bodyPr/>
          <a:lstStyle/>
          <a:p>
            <a:fld id="{F27CF52B-5D6F-4094-928C-91E65A06703B}" type="slidenum">
              <a:rPr lang="en-US" altLang="en-US" smtClean="0"/>
              <a:pPr/>
              <a:t>40</a:t>
            </a:fld>
            <a:endParaRPr lang="en-US" altLang="en-US"/>
          </a:p>
        </p:txBody>
      </p:sp>
      <p:pic>
        <p:nvPicPr>
          <p:cNvPr id="7168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064608" y="762000"/>
            <a:ext cx="4793392" cy="25336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4014362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41730" name="Rectangle 2"/>
          <p:cNvSpPr>
            <a:spLocks noGrp="1" noChangeArrowheads="1"/>
          </p:cNvSpPr>
          <p:nvPr>
            <p:ph type="title"/>
          </p:nvPr>
        </p:nvSpPr>
        <p:spPr>
          <a:xfrm>
            <a:off x="506413" y="381000"/>
            <a:ext cx="8637587" cy="1431925"/>
          </a:xfrm>
        </p:spPr>
        <p:txBody>
          <a:bodyPr>
            <a:normAutofit/>
          </a:bodyPr>
          <a:lstStyle/>
          <a:p>
            <a:r>
              <a:rPr lang="en-US" altLang="en-US" u="sng" dirty="0" smtClean="0"/>
              <a:t>grants </a:t>
            </a:r>
            <a:r>
              <a:rPr lang="en-US" altLang="en-US" u="sng" dirty="0"/>
              <a:t>overview</a:t>
            </a:r>
            <a:endParaRPr lang="en-US" altLang="en-US" sz="3600" u="sng" dirty="0"/>
          </a:p>
        </p:txBody>
      </p:sp>
      <p:sp>
        <p:nvSpPr>
          <p:cNvPr id="841731" name="Rectangle 3"/>
          <p:cNvSpPr>
            <a:spLocks noGrp="1" noChangeArrowheads="1"/>
          </p:cNvSpPr>
          <p:nvPr>
            <p:ph type="body" idx="1"/>
          </p:nvPr>
        </p:nvSpPr>
        <p:spPr>
          <a:xfrm>
            <a:off x="533400" y="1752600"/>
            <a:ext cx="8208963" cy="4114800"/>
          </a:xfrm>
        </p:spPr>
        <p:txBody>
          <a:bodyPr/>
          <a:lstStyle/>
          <a:p>
            <a:pPr eaLnBrk="0" hangingPunct="0">
              <a:spcBef>
                <a:spcPct val="0"/>
              </a:spcBef>
              <a:buClrTx/>
              <a:buSzTx/>
              <a:buFontTx/>
              <a:buNone/>
            </a:pPr>
            <a:r>
              <a:rPr lang="en-US" altLang="en-US" sz="2800" u="sng" dirty="0">
                <a:latin typeface="Times New Roman" charset="0"/>
              </a:rPr>
              <a:t>NIH Grant Proposals:</a:t>
            </a:r>
          </a:p>
          <a:p>
            <a:pPr eaLnBrk="0" hangingPunct="0">
              <a:spcBef>
                <a:spcPct val="0"/>
              </a:spcBef>
              <a:buClrTx/>
              <a:buSzTx/>
              <a:buFontTx/>
              <a:buNone/>
            </a:pPr>
            <a:endParaRPr lang="en-US" altLang="en-US" sz="2800" u="sng" dirty="0">
              <a:latin typeface="Times New Roman" charset="0"/>
            </a:endParaRPr>
          </a:p>
          <a:p>
            <a:pPr eaLnBrk="0" hangingPunct="0">
              <a:spcBef>
                <a:spcPct val="0"/>
              </a:spcBef>
              <a:buClrTx/>
              <a:buSzTx/>
              <a:buFontTx/>
              <a:buChar char="•"/>
            </a:pPr>
            <a:r>
              <a:rPr lang="en-US" altLang="en-US" sz="2800" dirty="0">
                <a:latin typeface="Times New Roman" charset="0"/>
              </a:rPr>
              <a:t>Title</a:t>
            </a:r>
          </a:p>
          <a:p>
            <a:pPr eaLnBrk="0" hangingPunct="0">
              <a:spcBef>
                <a:spcPct val="0"/>
              </a:spcBef>
              <a:buClrTx/>
              <a:buSzTx/>
              <a:buFontTx/>
              <a:buChar char="•"/>
            </a:pPr>
            <a:r>
              <a:rPr lang="en-US" altLang="en-US" sz="2800" dirty="0">
                <a:latin typeface="Times New Roman" charset="0"/>
              </a:rPr>
              <a:t>Abstract</a:t>
            </a:r>
          </a:p>
          <a:p>
            <a:pPr eaLnBrk="0" hangingPunct="0">
              <a:spcBef>
                <a:spcPct val="0"/>
              </a:spcBef>
              <a:buClrTx/>
              <a:buSzTx/>
              <a:buFontTx/>
              <a:buChar char="•"/>
            </a:pPr>
            <a:r>
              <a:rPr lang="en-US" altLang="en-US" sz="2800" dirty="0">
                <a:latin typeface="Times New Roman" charset="0"/>
              </a:rPr>
              <a:t>Specific Aims</a:t>
            </a:r>
          </a:p>
          <a:p>
            <a:pPr eaLnBrk="0" hangingPunct="0">
              <a:spcBef>
                <a:spcPct val="0"/>
              </a:spcBef>
              <a:buClrTx/>
              <a:buSzTx/>
              <a:buFontTx/>
              <a:buChar char="•"/>
            </a:pPr>
            <a:r>
              <a:rPr lang="en-US" altLang="en-US" sz="2800" dirty="0">
                <a:latin typeface="Times New Roman" charset="0"/>
              </a:rPr>
              <a:t>Background &amp; Significance</a:t>
            </a:r>
          </a:p>
          <a:p>
            <a:pPr eaLnBrk="0" hangingPunct="0">
              <a:spcBef>
                <a:spcPct val="0"/>
              </a:spcBef>
              <a:buClrTx/>
              <a:buSzTx/>
              <a:buFontTx/>
              <a:buChar char="•"/>
            </a:pPr>
            <a:r>
              <a:rPr lang="en-US" altLang="en-US" sz="2800" dirty="0">
                <a:latin typeface="Times New Roman" charset="0"/>
              </a:rPr>
              <a:t>Preliminary Studies</a:t>
            </a:r>
          </a:p>
          <a:p>
            <a:pPr eaLnBrk="0" hangingPunct="0">
              <a:spcBef>
                <a:spcPct val="0"/>
              </a:spcBef>
              <a:buClrTx/>
              <a:buSzTx/>
              <a:buFontTx/>
              <a:buChar char="•"/>
            </a:pPr>
            <a:r>
              <a:rPr lang="en-US" altLang="en-US" sz="2800" dirty="0">
                <a:latin typeface="Times New Roman" charset="0"/>
              </a:rPr>
              <a:t>Experimental Design and Methods</a:t>
            </a:r>
          </a:p>
          <a:p>
            <a:pPr eaLnBrk="0" hangingPunct="0">
              <a:spcBef>
                <a:spcPct val="0"/>
              </a:spcBef>
              <a:buClrTx/>
              <a:buSzTx/>
              <a:buFontTx/>
              <a:buChar char="•"/>
            </a:pPr>
            <a:r>
              <a:rPr lang="en-US" altLang="en-US" sz="2800" dirty="0">
                <a:latin typeface="Times New Roman" charset="0"/>
              </a:rPr>
              <a:t>Appendix </a:t>
            </a:r>
          </a:p>
          <a:p>
            <a:endParaRPr lang="en-US" altLang="en-US" sz="2800" dirty="0">
              <a:latin typeface="Times New Roman" charset="0"/>
            </a:endParaRPr>
          </a:p>
        </p:txBody>
      </p:sp>
    </p:spTree>
    <p:extLst>
      <p:ext uri="{BB962C8B-B14F-4D97-AF65-F5344CB8AC3E}">
        <p14:creationId xmlns:p14="http://schemas.microsoft.com/office/powerpoint/2010/main" val="2705612473"/>
      </p:ext>
    </p:extLst>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dirty="0"/>
          </a:p>
        </p:txBody>
      </p:sp>
      <p:sp>
        <p:nvSpPr>
          <p:cNvPr id="4" name="Slide Number Placeholder 3"/>
          <p:cNvSpPr>
            <a:spLocks noGrp="1"/>
          </p:cNvSpPr>
          <p:nvPr>
            <p:ph type="sldNum" sz="quarter" idx="12"/>
          </p:nvPr>
        </p:nvSpPr>
        <p:spPr/>
        <p:txBody>
          <a:bodyPr/>
          <a:lstStyle/>
          <a:p>
            <a:fld id="{F27CF52B-5D6F-4094-928C-91E65A06703B}" type="slidenum">
              <a:rPr lang="en-US" altLang="en-US" smtClean="0"/>
              <a:pPr/>
              <a:t>6</a:t>
            </a:fld>
            <a:endParaRPr lang="en-US" altLang="en-US"/>
          </a:p>
        </p:txBody>
      </p:sp>
      <p:sp>
        <p:nvSpPr>
          <p:cNvPr id="5" name="AutoShape 2" descr="data:image/jpeg;base64,/9j/4AAQSkZJRgABAQAAAQABAAD/2wCEAAkGBhMSEBISEBMQFBUWFhQYFRcXFhoXGBQgGBQWFhQXFRcYHyYfGRkkGRgXIC8gIycpLS4sFR8yNTAvNSYrLSkBCQoKDgwOGg8PGjEkHyQ1LCwtLC8sLC80LDAqKiwsKjQvLi0vKS4pLiktLCwsLCkpNC8sLCksLCwpLC8tLCwsLP/AABEIAMIBAwMBIgACEQEDEQH/xAAbAAEAAgMBAQAAAAAAAAAAAAAAAwQBBQYCB//EAEgQAAIBAgMEBAkICAUEAwAAAAECAwARBBIhBRMxUQYiQWEUFTIzUnFyktIjQoGRk7Gy0VNUYmNzgqKzFkOhwdMkNIPwB8Li/8QAGgEBAAIDAQAAAAAAAAAAAAAAAAQFAQIDBv/EADcRAAIBAgMDCgQGAgMAAAAAAAABAgMRBCExEkFRBRMUIjJhcYGh4ZGxwdEVFmJjovBCkiNSU//aAAwDAQACEQMRAD8A+jUpXjDYcsiMXe7KpNsttQDp1atJ1FDUpqdKVTQ90rPgf7yT+j4aeB/vJP6Phrn0mB16JPuMUrPgf7yT+j4ahWM5ymd9Dx6t/IBt5NuPdWViIsw8LNEtKz4H+8k/o+Gngf7yT+j4ax0mBnok+4xSs+B/vJP6PhqPEYcqjMHfQX1y2+nq0WIgHhZrge6UpUgiilKUAqHGebf2W+6pqhxnm39lvurEtGbR1RBsvhJ7Z/AlXapbL4Se2fwJV2tKfYRtV7cvEUpSuhzFKUoCDE4+OPzjonVd+sQOqmXeNc/NXMtz2XFeTtOK5BkQFdDcgWuwUC5/aIHrNqg2rsKLEFN6CQua40s6sBmjfTVCyoxGlzGvZpVWTolAyxqd5ljD6ZvLLtnzubauHJcHsY34gVq9o2WzvL67XhJIEsdwVU9YaFpGiQesujKB2lSKyNpx3iswImzbthbK2VS9ge26hiO5TWtxPQ6B8l951IkjWza/JkmKXNx3qFnIa/8AmNxq5idhxyR7ps+QFCoDZcgQKoVCNQpAII7Q7DgadYz1SCLpPGzYdQsn/UF92bAqFAYpI7A2VJLDJfU5hpxtMu21z5THKq7wx7w5MhYdmjFhfmVAvpxqPF9GYJC7sp3jFCsmhaIx2MW6uCEysMwFrXZr3uaQdHUVmYvK5LzOuZhljMpYsUUAKSMxALAkAkX1N8dYdU9jb0ZghmQO2/CGFAAHkzpnUAEgA5QWNzYBSalw+1kMbyODEEZkcOR1SptxUkG9xax7QOOlVoujqrHCglxF4QAj5hmFkMfDLksVJFsvIjUA17fYCbtY42kjCFWWxDdYMXLtvA2dyxJLNck68dadYdUnO2If0sfkZ+PzbA5r+og+o3qSHaMTkKksTE5yArgk5GyOQAdcraHkdK10vRWJt9naVllvmW4Fi0ccbsCoDFisai5Jtra1TQdHYY5FkiBjIYkheBBTLksb5U4NZbdYX7TfPWHVNnSlK2NBXvAeaj9hPwivFe8B5qP2E/CKiYnRE3B6snpSlQixFVF883rH9sVbqovnm9Y/tit4bznPd4lulKVodBUGO82/smp6gx3m39k1lamstGeKjjiEkuRgpVAjsGGYNcsEFjpa6kn1CpKbP/7iX+HD+OepuLk40W0U1PtXIdoJuXXdrGolZVChcoRjlW9hxW2ttDccddJcVs1Y4laNYw0QzFsgDSZUIYOw114352NjXnb3lYb+PH94q9tHzMv8N/wmqd16lo56fck39dSps+BZCZHSNwMyIrqGtY9ZjftJHZ2Dv0qTx5Fli0sqXWwt1WzhQRzGUjTTh6hf2J5o+3J+M1T2n5yf+BH981S6VSTxEk3x9DTckRbL4Se2fwJV2qWy+Entn8CVdqzp9hHKr25eIpSldDmKUpQClKUApSlAKUpQClKUApSlAKUpQGA45imBxC7qPrL5Cdo9EVRGyF9N/qT4ax4mX0292P4ai1YTqbvUmUZ06befobbwhPST3hTwhPST3hWp8TL6Te6nw08TL6Te6nw1x6PMkdKpm28IT0k94VUWdd6xzLa47R+jFVPEy+k3up8NPEy+m3up8NZVCaMSxNN2Nt4QnpJ7wp4QnpJ7wrU+Jl9JvdT4aeJl9Jvdj+GsdHmZ6VTNt4SnpJ7wqHG4hd2/WXge0VQ8Tr6TfUnw08TL6Te6nw0WHmg8VTasXs45j6684GZRPJdlF44rXIF8ry5rerMvvCqfidfTf6k+GsHYy9rN7qfDXatCdWDha3mQoqmn2vT3LO3cQpbD2ZdJkY6jQBgCx5AXGvfV3aWJTcy9dPIf5w9E2rUjYqjgze7H8NYGxE9Jvdj+GoLwErLPQ6bdPj6Gx2POojZSygh3uCRcXa4v9BB+mqm0JVMk5UqRukXQg6jekj12ZT/MKiOxVPFmP8sfw14m2UFUsGbqgkDKltNexa7Rw0oVHU439QnTeV/Qm2Xwk9s/gSrtUtl8JPbP4Eq7U6n2EcKvbl4ilKV0OYpSlAKUpQClKUApSlAKUpQClKUApSlDIpSlDApSoMXjkiF3J1vZVVndrC5CIgLMba6A1huwSvkielUm2pYKzQ4xVYAhjh5dL+kApKd+YC1WYMQrqHjZWU8GUgg+oisKSejNpQlHVElKUrY1FKUoBSlKAUpSgFQ4zzb+y33VNUOM82/st91YlozaOqINl8JPbP4Eq7VLZfCT2z+BKu1pT7CNqvbl4ilKV0OYpSlAKUpQClKUApSoMbjViW7HU6KoBZnNiQqIoLO2h0AJ0o3YJXyQxuPjhXPKwUcBftPGygak6HQcq0WJ6cw6CANKbXPGMJyV8wzBiNbZTpxtcX0b9F9pPllmwuMdrG+aaFrXAzMIhNYepVvxFq1qtfmOwggqQRxDKdVI7QdRVHX5RqLsxsuLLilgIf5O532x+kUWIFgQkgNjGxGbndfSU9jDvBsQQNpXymeAMGsFzEaHtBFypuNdCbjlXfdG9uHEq+ZArRlVYhswN1uNbAhrWJH7Q1N6lYPHc/1Ja/P7EbFYTmutHT5G4pSlWRBFRYWOScndMixqzK0hGYsynK6xroOqwILE6FSLHW0e0sasMMkrFVCKzXYgDQEi5NbXo/PEcPEsEqSqqKCyuHuQBcsR84nU95qvx1eVKKUdWTcHRjUbctxGnR0fOmxLfzKv9tVqfops1FhEwLO0wzB2JZsjHNEgLagBcunMk9tX6o9GsVlQYR9JYFCgE3Mka9WKVTYZrqBm5Nccia2hVlNtSk35llKnGPZRuzXLbX2Y6YtWgMarOHzq1wN4gBDLlHF0zZv4S6XJNdPISASoubGwva57BfsrRJiWnmjawVYVYPY5hvWADIj6BhGM6k21LgaFWFSJVHTW0nmaOCn1WUGw+JUEtCj90Ut2P0SKgH11BNtFY/PLJCLXJkUhB65BeMe9XUUrlDlGqu1ZmksDTemRoVNxcag8O+lT4ro8t82HbctckgAGOQm988feTcspViQLkjQ08NMTmDrldWKut8wBAB0Ol1IIINgbEXAOlWmHxUK2SyfArq+GlSzehLSqWF2iXfLlsDvspzXvupBG1xbTU3Gpq7UpO5HasKVUbHHeZMumYKWza3KZx1bcLd9W6XMWFQ4zzb+y33VE+OIkyZdMwUtm1BKlh1bai3fUuM82/st91YbyZtFZog2Xwk9s/gSrtUtl8JPbP4Eq7WtPsI2q9uXiKUpXQ5ilKUApSlAKUqlNjCxKxdhsznUDmEHzm7OQPG5BWuVWtCjHam7I6U6cqktmKJcTjApyqMz2vlHZfgXPzV495sbA2qx0N2YS8+KmYSSFjHGbWESKFEixj5uaUMSb3YKlzoLUY4gosO3Uk6knmT2n8qkwm1DCJonaaNJesk8aiQwMQqEFCrWBsGDFWW5fNbS9CuUHXq2eUd3uXUMGqUb6s7Wvl3/yZgEjxkciABp42MltMxiKKrEdrZZAt+SKOwV279McJY7uZJiPmwnetfkQl8vrawHaRXF9Kw00cmImAVwU3ag33ShwMl+BLBmzHmRxyg1jFVYbGzfNnWnF3ucjW06HMFxpuCuaJgCCLOQykhxxuAOqdeLcNL0MNhXkbJEpY6X7At+BZjoPvNjYG1bvY2xGw+LSaYoboYly/NLsp6zHylJUKLW1bgb6RcHNRrwu7Zm2JTdKVjsaUpXrjzZVwEAkkklksxRykYIFowFXM3tMSdfRyjneXEpDIerIiyjyXjZRKnqOtxcC6kFTaxBGlQbDwCTYjEyMMyBkURsOozCNCZmUjV7FU10tGDxro3wMbDK0cZHIqCPqIqgrYqO3JLPNovaNNqC3FXZ+0iTuprLKOBGiygDykvwPNL3HeLE2Mbs6OULvUVspup4MhsRmRh1kaxIupB1rS7Q6LtnU4aRo0PlRnrRoQAUkjHlRkFbWRlHWvbQg7jZe+3SjE7veC4YoSVazEK2oFiVsSOwkioU9nWJIV9GVE6MxA6vi2Hovi8S6nuZWkIYdxvV9ESJFRVVEUBVVVsqgCwCqNAAOwVPWg6Z7Oikw6yTokiQPvWDAFcuVklJB0No3Zrfs1jrVGot+bzt8g+qm7G4GNTn/AKGsNjk5k+oVyy4bDDhGo9SMPuFemw+GPGND64yfvFSPw6v/AOkfg/uRemR/6P8AvkbrF9II06twG7F4sfZQXZvoFauEkb2WS4MjBsvEiyqijTixyjTmwHZWYZokFkAUclQgfUBXg7UjWUGTeZVF1yxSPdjca5VNso58c3dXTmHgISxG06k0rJJce5Xfi9yucJ1ZYlqns7K3k74DdLG5A03m8t83fOHY37QGAB7iT2VMTbjXjD7YE8jxxeSqKW3kMi3zM4sM+W4svfxrwdky5Qu9iKg8DExJAOik7zUcAeYvzrlyJWxioS6TFvVxvq+Kaemem6z4WNcXRg5rYfiBgyYzKF6xcSBbakBQoHtFbm3MgVKrggMCLEXB7Lcb1OEn/SQfZN/y1TOyJSCDLFYtcjctbXUr53ySb3HeRW3JcsfSdTpUb3vJZrXh3Lhw8zGIp0pKPNvTILgi0bSgXJdZFFtSFUKB6ytyPaAPbWMS4MTEG4KEg87jSre7xH6XD/YP/wA1VDsiYhxvobNfQQNpm42+V53P0ms8l9OhKp0pZSzWd7Ph4cPDvFeFN7PN7iHZfCT2z+BKu1BBseZM1potTfWE8gP0vdU3i+b9NH9if+SryE0opMi1KblJtGaV48XS9s6fZf8A7o2z5D/nqPVGP92Nbc6jTmZHulUcdhJkUMuIBtJCCpiXrK0qK4vfQkE69lXq3jJSNJQcdRSlYcmxtxtp/tWxqUJ5jIzKpIjXRiNC5HFQexRwJGt7jSxvIqgAAAADQAaAdwFUNlYgbiLW43aHNxzXUEse8nX6amnxyqCxIUDiWNhXhcVjufm5SfguB6qhh1RjsrzZZZgONAapRxSS+SCi+mw6x9hD97W9RrGzMMsbYhVB89qSSSx3EOpJ7rD+WsvD1o0+dnGyeSvr7BVqcp7EXdl+9U9q7O38e7LsgzIWIAuQrZsovwuQNdauVhjYEgX04c+7XSuKyOpU2bsqPDqyxLYMxdu0knTU8TYADXsArztIXyqOJZAPXnBv9AGb6K9NtWIDy0B5EgEdzKdQe6mGvcTMrm5yxLYBiWvdyGIy6AgXsQL+lYd8NQliK0YrRNNvgl9XuOFeqqVNve8kbeleMPMHRXFwGANjxF+dqV7g8wUklOElMiIzQyEb0KCzIwAUSW1LKVCg2uRlU2tmI6XB7RilRXikR1YXVlYEEcwRoa1VUZdh4dmZmhiJbVzlAz6W69vK001qoxHJu3NzpO19U9PLgWFHHbEdmaudIuPjMhiDqXAzFRqVHAFreTfsva9jbgasVyHR6QYZvBAAoQXhAPnIhYa82RjlPHQoSbsa65WuLiqPaaqSpyVnH+p+ZbpqUVOOjNH0w6YwbNw4nxAkIZwiqigszEE21IA0BOp7Kp7L6YnGYZJ8PhwUkBsJpAumYq1wivyOn3VY6d9FBtHAyYYkK5s0THgrr5N+46g9zGuJ6AQYrZ+GkwuOw+IXdM7xvHG0yOp1azRBtQ1zY20buNWOFhRm/wDk+ZFxEqkY3gdPszYyxwxxv1iihSQW1sLDixPC3E1a8Xx+j/U351OjAgEagi4778KzXoFCPApHOT3lfxfH6P8AU3508Xx+j/U351YpTZjwMbcuJBs3DhcS+UWvEnaTwd+frrb1rMJ/3Dfwh+M1s6jSybJcHeKFKUrBsKVIsfP/AN9f5V4burBmxioMbiDHGzqjSMB1UUqGc9iqXIFz3mp6rTwlpI7ojIuZ8xPWRxZUyrbW6tJc30sOegwafE4qUsrNowv1Gwk0iWNiQZFv1tB1+H7NXtlYmKdWIiCMjZXUpwNgbqSBmUggg/QQCCBmaAEOWSRc2IiPVNy2R4grnknUFwPmg9pNT4A9acfK+ePl8NYoz8kbapr39bMOyw1SszdtNEW08KgjuEQHPDwAB88ndSptp+bPtRf3UqGpNLeRK24UpSuxwKDbEiJJG8W5JIWR1W5NyQqmyknU2tckk1Jh9kxIQwS7C9mYl2F+IDOSQO4Hsq3SuSoUoy2lFX42R0dWbVnJ28SLGSlY3ZQCQpIBNr2F+NaPDYh0ETHPIJ5CbtF4ORmucyxu5fKthoRw1v2Hoa02AwKRSzqiqpLKwsLdUxqq/wAoZXAHDSq/lSyo3av9O8n8nSW21vL1eZHsL1kmqeIkLMETymuF7gPKcjkLj6SB215N7UmoQzbyReXUU5S0RNsuG7ySHuRf5SSxH8zFf5KvCLPKi+gc7dwsyqPWST9Cnuv4g6qhUjnKqLC0UhBtp5WXX19tS7PxOROtDis7dZ/kJOJHAacALAdwq75RqVMFgVQwycpPK8U3bi8tHw+O4pKcXXrupUVl3+hVSfdDdskpK6XVGYEfNII7radnClbTxn+6xX2Enw1iq2ny1yjGCi6Ddks9mWZ2eBot32vkQUpSvcFKVsfgBKouSrKc0bi2aNrEZlv3Egg6EEg6Gmzeke7IixQEb3AB4Rym17wsdLmx+TJzCx4izGzXN7Y2zvRLDCcoF0ZyoNyVB6gcFSBfiQQSDyvVXyhhKdZKbezJaNfJreiVQxksOnfOPA7kbQTv+qtPtja5kD4eC+ZwVZh/khgQWY8A1uC8SbcBcjkdubagwkOGEEJYsq9UvKsSArchwDlZzp1Tra54Wuwe1kCYeWCDwZnzs0AsI5l7ZEC2UnMB1rBhnXMLML1VLBy5y1aorLOyTz8X9j0GJjKlhufisno/n8zsEUAADgBYfRWa8QTh1V1NwwuDXuvUnlRSlKA8YQ/9Qf4X/wB62dazDf8Ac/8Aib8aVs6iz7TJlPsoyBUgAGv/AL9H51jMAP8A3/X8q8E3rTU6aGWa9QYxHMbiJgjlSEYrmCm2jFbjMAey9S0oYNLg9ryooXEx5nWyyNENAbatuyc2U8RlzE34DUCvjNpAGSXCRuzMVWaYKGKiNCxVI3YPI6qSciKbFySCQVO12hgS1njsJFFhckK4vfI9gdOTWJU9xYHTqZ4pCqNuhKzsueESNExUCRoJFfKtwCeurDM3flqtq1atFtVOzuklmvH7kynCnOzWvDiZ2dtGQlRIzyRPKhhmV4yWUoCpkCKo3bNcC1zZlvpe2/hjYFyzZgzXQWtkGRRl7+sGa/7VuytBsHZsUcpRi3yQTwZXckJGsEcTFATYsGDXY3YbziA1WejEjucZIxOR8SWi1Jsm4gUWvwBIJtzJrrgpylSi5O99PDv7+JpXilN7KtY2O0/NH2ov7qVDU20/Nn2ov7qVDVpS3ldW3ClKV2OApSlAKq43A57MpyyLfK1rjXirD5ymwuNOAIIIvVqoJiDmBBKjywOLX8mNebNcfQQPnVExlWnSoylVV1w48Eu9nahGcqiUNTRNtOVlYiB3syBSjKUkzuscTKxIYqzNYdX5rEXAudvsvDALvMwdnAOa1hbiqqDqAL9utyb1tsFscYePCwAA5piz2AsuVHkRVsBZEKRIunkoKr4vDiLEyoBZWCyqLWALFhIB/MuY98tV3J+Fp0p7bXWfnbuX3LLGznKna+S9Tf7J8ynq/wBzVuqOzZAsCFiALcSbdpqwMbGdA6e8K7tNtm8ZJJXZLSlK0NzlaVW8ZQ/pYvfX86NtSEC5mhAHE510/wBat7lDYrbexZSLKpsznLcdg4ufq0vzYVyzyZSeoxFhbLbv0AuDyq3trbsDz5VngbKi8JFOrMxPA8lX6q12J2lCozmSIZdb514cG7eVz9FVWJntT8CPUd5WLe3YU8S4hFVVO+W5UZTmeeNy1x87I5F6kh2ymIwWFy5VaJhHIoAULliYCw7FIsRbvHZXNdKNtKI0jWWIo8gZ7Ot7orBRbkcx1/YFavYmNw4lkaR4iu5kzAspDC63BB8rS+needRZV3ziglk1b5ntYUadbkGVZvrRdvFdVad7zPo3RDEgBohbKS8ia85DvAO7MQ3rdq6WuDwG2YYpIWM8NlYKxMqcGUpdiTwuQforpz0rwX65g/t4/iq2w07wz3HkIXkrm1pWq/xbgv1zB/bx/FWD0twQ44zB/bR9l79vcfqqTtI32XwNnhj/ANSP4TfjStnXIf4phMxbDOMSREVK4do5GBaRMtwXCjQMdSOFbfo1tzwiEbwMkygCVHCowOoJCqzWXMGA1v1aiza2mTIRewjcUrGccx9dM45j661NrGaVjOOY+umccx9dBYzXP4YZppmZnd0dowx0UKbSBYwNLAMqsRqWj1Jyi2x2vjikfyZXeOQkd9QGa/WI7QqhnI7QhFa9MDkhEcJZco0JILE6klmYNdmYkliCSSTVLytWSiqS1efkWGCpu7mUulhhGFkfEGwQFla6hgwBA3ebQsblcpuGDFSCGIO16LYvPhwCFzIxD5WzqxPXzBsq3LZrnQak91UYNioGEknyjjUFrkL29UEk/WTbstW02PhxG8igIqFY3CjSx6yE2GgUqiWA42PrqPyVWjGbp2vff9PP6HfFwvC5Y2j5s+1H/cWoKl2zi0WFmZlVVylmJAAAdSSTwAAH0Vqf8R4S1/CsLb+Mn516ik0UNZO6NjSqA6QYU8MThvtU/Osjb2G/WMP9qn5122kcNl8C9SqPj7DfrGH+1T86z48w/wCsYf7RPzptIbL4FqaTKLgXNwAOZJAA7hc8eyrOzdnByyMTkjBzEGxZ3Ukm44FVbN3bxSPJFaY9IMLvLtiMPljRnb5VNL3Ve3kJKsw7aw7hMKcThgtt5jDvFIbeZm3CsT2k68bRqFt1wR5/FSeIxih/jTz8ZPT4L1LfCQ2KW1vl8kXeiGzAQJy0rhcyQSmaRlniYIVl3RYorG1sygZgoYBQwURdIpz4XCwF1U7i4GqmSJ53LG/D5GEDTi/fVjo50uw74aN5cVBmfM4DMiMiu7NHGyi1iiFV1F+rrrWin6R4d4o5N/AWnxjSEK4ayCORIWb0QYo473sMzW1vrMpu0kbVVeDOnwspaFUbDTOvMNEAbE2IvID9dZWBQQRg57ggjrxdn/lqmu3oDhVVMTAH0/zVUjrXPbyrZ/4mwn6zhvtV/OtnJrR8TVRjJ5x3LMl8YSfq0/vQ/wDJSov8TYT9Zw32i/nWK5HY1V6XpSgF6UpQGb0vWKUBm9L1ilAZzGmY8zWKUBp9ssRPAQLmz2HOwuBetdhsbc75IoA0iqS9zmYZVtc5eFgv1Cr+2pguIwxJA1e9zawsBf62H11pllSN90CCvWMTLquW/kEqLIVvlAPEAEXN7ScM6Dls1WvjY5VFUteCNl4zk9GL62/Ks+NJPQj95vhrVbQ2skUZe0kluCxqXZj2AAfedKowdKASFaDEgnhaN8vqLuqgH16a8amy6DF2cl/t7nJc+9E/gdH40k9GL3m/KvI2vJmQGOPrOq6SG4udSAU1sLnj2Vz/AIxkleyB0UcQfkxw+e7oxZtdFjFhlN5Pm1hcVIJVJWVzC2ZSN06sWjkTi7QG4Vm0swBYansgVcTg0nsJ9zvl8L39LHaNOtdX/vodZIf+phB4budv5gYVFv5Xk/1q3iI3Nsj5OZyhieQF9B9RrQKM7B3lWNwQQ5KvKB2oqgbuNDwIGe44m4BF/wAeZfLyv+1GRr3lHIK+oFq8xjIyqT5yOnivkWVLqrZZbhndXCS5SWvkdRlBtqVKkmzW14kGx4WtWGxhbEOl75I4yRftdpNSOdkGveK53bHS5c0JhSZgrvmvh8QShKFFZQI8sijM1xnW+liasbAmCszPmOeOImVtGkYGQsXjIDI/WBtayghRoovnBR2ZqcnZeP0Fa7VkjezcB7SfjWthmPM1pZ9pR2ADalkA0bU517q3NXsZRlo7kJprUzmPM0zHmaxStjBnMeZpmPM1ilAG1BB1B4g9vrrOasUoDOY8zQNWKUBnMeZpmPM1ilAesx5mlYpQGL0vXUZByFMg5CgOXvS9dRkHIUyDkKA5e9L11GQchTIOQoDl70vXUZByFMg5CgOXvS9dRkHIUyDkKA+d7ccb+IXF93KbdujRa+rX/Wq16+mZByFMg5CqHG8j9JrOrt2vbK19F4os8PyhzNNQ2b+fsfM70vX0zIOQpkHIVE/Lv7n8fckfi36PX2PmV6zevpmQchTIOQp+Xf3P4+4/Fv0evsfMr0vX03IOQpkHIU/Lv7n8fcfi36PX2PmV6Xr6bkHIUyDkKfl79z+PuPxb9Hr7HzB5QtmJsAy37usK6g10+7HIfVWcg5Crjk/A9Di47V756W+rK/F4npEk7Wt3nL3peuoyDkKZByFWJEOXvS9dRkHIUyDkKA5e9L11GQchTIOQoDl70vXUZByFMg5CgOXvS9dRkHIUyDkKA5e9K6jIOQpQFTamzd+mXeSx+V1oyt+sjJ89WGma404qOy4PO4mWRZ8UiPKY58wzBurhmjjTPlN7x50LWtoHiPa2vXUoDl9g7QnthYjYrJhoHVyrswKC2KErE2zXaLLfW7tcHKa9bbEqTyTwF3yRIJsOGJEqEyZmjX5s66EW8odU8VK9CuGUOX1zEAakkAC/kgmy8dbcbC/AVLQHGY6QjwsB2BEGDy9dtGzSZ8uuhtlvbW1r9lbnZjnwzEgm4yQZQCSo85msDoD5N7d1bqlAccvSjEOt43wY+Uw6cDIVLyuswZVlBsqBCGNr9a4008v0sxGbEKu6G7MYUvBItz4ZLBKCN5qN2qMCD2hiLMAOmwOyIoiCgNwixgkliEW+Vbk8NfWe2rtAcpszbeIfGQJIy5CmPV8iEI7xYiBYGBJJUmIu1sxBGY69kU21pIMZLkytHJiCrjIzOttn70Otm1G8jCZbas/G+h7ClAcLtLpRLLhsQjIACmKVZAjm+XDxPEiqpvvGMjWIJB3BA1Ire7Q2tJEMLu1V1cKHsC76tEq5VuAVszZmuSvVOVgGtvaUByE3SjE7qN0WK7nA3zRyfJmefdzxspZTnjTrm9iMpzAV5wvSrEhby7htIdUjkAS+IeGV3GdjksFYejmuSRrXY0oDR43ac64fDsGw4d5I1c5XaMhjZmQZlI011J/3rUbN6WYkm0whN48G2dInAQyzSxT5gXYkLkQ3uMolBbQXrs6UBx3+J8Ve7CBVUi4Mb3kUYx4M6NvOqHhCyDQ2v84VaPSDEMszqsIELOXQrIZAsU9m00BLwhmU3te1swNdPUWJwyyLla9ri4BIvY3sbcQeBHAi4OlAaPpC7nBozmzHEYRhlBUqvhcRs2pNxHfN2aN2Vqtr7Zmmh4ogGKwiMoDiRQNoIsiyA2BQxC5PAqGOqm47alAcxsjakqYCd2BeSGTFqq7trqseIlWEZF1cCIIQBqRbiTc5O3MVvCFRGj3zQpIqEhi0EckUx6+kSyF4mte5AIK6gdNSgOVn6R4i05UQIYjKuVw5fqyosTZQQGSRMzA5ha6jWzWl6Qq5fZqO6sGxDCbKpVHXwPE2JXMbJnyWBJ6xTW9q6WlAce3SbFLCXIgdjDiJUyxSAM0RQJBo7HO9yRbU9inKajxvSbGK+JCHCgI06xhonJOTDxTIWIlGa7NJHoBqB2gg9pSgOb2/tDKcJML6CdyFUuSPBZWsEUgv1sth2mw4moIeks75QFTrPKl1W7DUGJ8jMLpl0LLm1Km2W5rq6UBzsO1phsyHEqVd1jhebMjXZRlOJyouu9CZ7C3lAC1JNuTrNuysa9SOTrJJdwzS51jy3DOiqlxfUnXKCDW9xOFWRcrXtcGwJF7EGxsdVNtVOhGhuKloDjcL0rxMrxKghQNijDmaNzdPARiFkAEgt8r8lxIvpe/HpPAI3lWcMxIsBZuqcolXgOPnG+ocqvUoBSlKAUpSgFKUoBSlKAUpSgFKUoBSlKAUpSgFKUoBSlKAUpSgFKUoBSlKAUpSgFKUoBSlKAUpSgFKUoD/2Q=="/>
          <p:cNvSpPr>
            <a:spLocks noChangeAspect="1" noChangeArrowheads="1"/>
          </p:cNvSpPr>
          <p:nvPr/>
        </p:nvSpPr>
        <p:spPr bwMode="auto">
          <a:xfrm>
            <a:off x="63500" y="-384175"/>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pic>
        <p:nvPicPr>
          <p:cNvPr id="70659"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420185" y="1971675"/>
            <a:ext cx="4285415" cy="32099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08382585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3778" name="Rectangle 2"/>
          <p:cNvSpPr>
            <a:spLocks noGrp="1" noChangeArrowheads="1"/>
          </p:cNvSpPr>
          <p:nvPr>
            <p:ph type="title"/>
          </p:nvPr>
        </p:nvSpPr>
        <p:spPr>
          <a:xfrm>
            <a:off x="506413" y="381000"/>
            <a:ext cx="8637587" cy="1431925"/>
          </a:xfrm>
        </p:spPr>
        <p:txBody>
          <a:bodyPr>
            <a:normAutofit/>
          </a:bodyPr>
          <a:lstStyle/>
          <a:p>
            <a:r>
              <a:rPr lang="en-US" altLang="en-US" u="sng" dirty="0" smtClean="0"/>
              <a:t>Grants </a:t>
            </a:r>
            <a:r>
              <a:rPr lang="en-US" altLang="en-US" u="sng" dirty="0"/>
              <a:t>help online</a:t>
            </a:r>
            <a:endParaRPr lang="en-US" altLang="en-US" sz="3600" u="sng" dirty="0"/>
          </a:p>
        </p:txBody>
      </p:sp>
      <p:sp>
        <p:nvSpPr>
          <p:cNvPr id="843779" name="Rectangle 3"/>
          <p:cNvSpPr>
            <a:spLocks noGrp="1" noChangeArrowheads="1"/>
          </p:cNvSpPr>
          <p:nvPr>
            <p:ph type="body" idx="1"/>
          </p:nvPr>
        </p:nvSpPr>
        <p:spPr>
          <a:xfrm>
            <a:off x="533400" y="2133600"/>
            <a:ext cx="8208963" cy="4114800"/>
          </a:xfrm>
        </p:spPr>
        <p:txBody>
          <a:bodyPr/>
          <a:lstStyle/>
          <a:p>
            <a:pPr eaLnBrk="0" hangingPunct="0">
              <a:spcBef>
                <a:spcPct val="0"/>
              </a:spcBef>
              <a:buClrTx/>
              <a:buSzTx/>
              <a:buFontTx/>
              <a:buNone/>
            </a:pPr>
            <a:r>
              <a:rPr lang="en-US" altLang="en-US" sz="2800" u="sng">
                <a:latin typeface="Times New Roman" charset="0"/>
              </a:rPr>
              <a:t>NIH Grant Proposals</a:t>
            </a:r>
          </a:p>
          <a:p>
            <a:pPr eaLnBrk="0" hangingPunct="0">
              <a:spcBef>
                <a:spcPct val="0"/>
              </a:spcBef>
              <a:buClrTx/>
              <a:buSzTx/>
              <a:buFontTx/>
              <a:buNone/>
            </a:pPr>
            <a:r>
              <a:rPr lang="en-US" altLang="en-US" sz="2800" u="sng">
                <a:latin typeface="Times New Roman" charset="0"/>
                <a:hlinkClick r:id="rId3"/>
              </a:rPr>
              <a:t>http://grants1.nih.gov/grants/oer.htm</a:t>
            </a:r>
            <a:endParaRPr lang="en-US" altLang="en-US" sz="2800" u="sng">
              <a:latin typeface="Times New Roman" charset="0"/>
            </a:endParaRPr>
          </a:p>
          <a:p>
            <a:pPr eaLnBrk="0" hangingPunct="0">
              <a:spcBef>
                <a:spcPct val="0"/>
              </a:spcBef>
              <a:buClrTx/>
              <a:buSzTx/>
              <a:buFontTx/>
              <a:buNone/>
            </a:pPr>
            <a:endParaRPr lang="en-US" altLang="en-US" sz="2800" u="sng">
              <a:latin typeface="Times New Roman" charset="0"/>
            </a:endParaRPr>
          </a:p>
          <a:p>
            <a:pPr eaLnBrk="0" hangingPunct="0">
              <a:spcBef>
                <a:spcPct val="0"/>
              </a:spcBef>
              <a:buClrTx/>
              <a:buSzTx/>
              <a:buFontTx/>
              <a:buNone/>
            </a:pPr>
            <a:r>
              <a:rPr lang="en-US" altLang="en-US" sz="2800" u="sng">
                <a:latin typeface="Times New Roman" charset="0"/>
              </a:rPr>
              <a:t>“All About Grants” tutorials:</a:t>
            </a:r>
          </a:p>
          <a:p>
            <a:pPr eaLnBrk="0" hangingPunct="0">
              <a:spcBef>
                <a:spcPct val="0"/>
              </a:spcBef>
              <a:buClrTx/>
              <a:buSzTx/>
              <a:buFontTx/>
              <a:buNone/>
            </a:pPr>
            <a:r>
              <a:rPr lang="en-US" altLang="en-US" sz="2800" u="sng">
                <a:latin typeface="Times New Roman" charset="0"/>
                <a:hlinkClick r:id="rId4"/>
              </a:rPr>
              <a:t>http://www.niaid.nih.gov/ncn/grants/default.htm</a:t>
            </a:r>
            <a:endParaRPr lang="en-US" altLang="en-US" sz="2800" u="sng">
              <a:latin typeface="Times New Roman" charset="0"/>
            </a:endParaRPr>
          </a:p>
          <a:p>
            <a:pPr eaLnBrk="0" hangingPunct="0">
              <a:spcBef>
                <a:spcPct val="0"/>
              </a:spcBef>
              <a:buClrTx/>
              <a:buSzTx/>
              <a:buFontTx/>
              <a:buNone/>
            </a:pPr>
            <a:endParaRPr lang="en-US" altLang="en-US" sz="2800" u="sng">
              <a:latin typeface="Times New Roman" charset="0"/>
            </a:endParaRPr>
          </a:p>
          <a:p>
            <a:endParaRPr lang="en-US" altLang="en-US" sz="2800">
              <a:latin typeface="Times New Roman" charset="0"/>
            </a:endParaRPr>
          </a:p>
        </p:txBody>
      </p:sp>
      <p:sp>
        <p:nvSpPr>
          <p:cNvPr id="843780" name="Rectangle 4"/>
          <p:cNvSpPr>
            <a:spLocks noChangeArrowheads="1"/>
          </p:cNvSpPr>
          <p:nvPr/>
        </p:nvSpPr>
        <p:spPr bwMode="auto">
          <a:xfrm>
            <a:off x="304800" y="3276600"/>
            <a:ext cx="7772400" cy="1600200"/>
          </a:xfrm>
          <a:prstGeom prst="rect">
            <a:avLst/>
          </a:prstGeom>
          <a:noFill/>
          <a:ln w="38100">
            <a:solidFill>
              <a:schemeClr val="hlink"/>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Tree>
    <p:extLst>
      <p:ext uri="{BB962C8B-B14F-4D97-AF65-F5344CB8AC3E}">
        <p14:creationId xmlns:p14="http://schemas.microsoft.com/office/powerpoint/2010/main" val="3170074703"/>
      </p:ext>
    </p:extLst>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5826" name="Rectangle 2"/>
          <p:cNvSpPr>
            <a:spLocks noGrp="1" noChangeArrowheads="1"/>
          </p:cNvSpPr>
          <p:nvPr>
            <p:ph type="title"/>
          </p:nvPr>
        </p:nvSpPr>
        <p:spPr>
          <a:xfrm>
            <a:off x="506413" y="381000"/>
            <a:ext cx="8637587" cy="1431925"/>
          </a:xfrm>
        </p:spPr>
        <p:txBody>
          <a:bodyPr>
            <a:normAutofit/>
          </a:bodyPr>
          <a:lstStyle/>
          <a:p>
            <a:r>
              <a:rPr lang="en-US" altLang="en-US" u="sng" dirty="0"/>
              <a:t>G</a:t>
            </a:r>
            <a:r>
              <a:rPr lang="en-US" altLang="en-US" u="sng" dirty="0" smtClean="0"/>
              <a:t>rant-writing </a:t>
            </a:r>
            <a:r>
              <a:rPr lang="en-US" altLang="en-US" u="sng" dirty="0"/>
              <a:t>tips</a:t>
            </a:r>
            <a:endParaRPr lang="en-US" altLang="en-US" sz="3600" u="sng" dirty="0"/>
          </a:p>
        </p:txBody>
      </p:sp>
      <p:sp>
        <p:nvSpPr>
          <p:cNvPr id="845827" name="Rectangle 3"/>
          <p:cNvSpPr>
            <a:spLocks noGrp="1" noChangeArrowheads="1"/>
          </p:cNvSpPr>
          <p:nvPr>
            <p:ph type="body" idx="1"/>
          </p:nvPr>
        </p:nvSpPr>
        <p:spPr>
          <a:xfrm>
            <a:off x="533400" y="2133600"/>
            <a:ext cx="8208963" cy="4114800"/>
          </a:xfrm>
        </p:spPr>
        <p:txBody>
          <a:bodyPr/>
          <a:lstStyle/>
          <a:p>
            <a:pPr eaLnBrk="0" hangingPunct="0">
              <a:spcBef>
                <a:spcPct val="0"/>
              </a:spcBef>
              <a:buClrTx/>
              <a:buSzTx/>
              <a:buFontTx/>
              <a:buNone/>
            </a:pPr>
            <a:r>
              <a:rPr lang="en-US" altLang="en-US" sz="2800" u="sng" dirty="0">
                <a:latin typeface="Times New Roman" charset="0"/>
              </a:rPr>
              <a:t>Writing tips straight from the NIH website:</a:t>
            </a:r>
            <a:endParaRPr lang="en-US" altLang="en-US" sz="2800" dirty="0">
              <a:latin typeface="Times New Roman" charset="0"/>
            </a:endParaRPr>
          </a:p>
        </p:txBody>
      </p:sp>
    </p:spTree>
    <p:extLst>
      <p:ext uri="{BB962C8B-B14F-4D97-AF65-F5344CB8AC3E}">
        <p14:creationId xmlns:p14="http://schemas.microsoft.com/office/powerpoint/2010/main" val="2151377480"/>
      </p:ext>
    </p:extLst>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47874" name="Rectangle 2"/>
          <p:cNvSpPr>
            <a:spLocks noGrp="1" noChangeArrowheads="1"/>
          </p:cNvSpPr>
          <p:nvPr>
            <p:ph type="title"/>
          </p:nvPr>
        </p:nvSpPr>
        <p:spPr>
          <a:xfrm>
            <a:off x="506413" y="381000"/>
            <a:ext cx="8637587" cy="1431925"/>
          </a:xfrm>
        </p:spPr>
        <p:txBody>
          <a:bodyPr>
            <a:normAutofit/>
          </a:bodyPr>
          <a:lstStyle/>
          <a:p>
            <a:r>
              <a:rPr lang="en-US" altLang="en-US" u="sng" dirty="0" smtClean="0"/>
              <a:t>Summary of </a:t>
            </a:r>
            <a:r>
              <a:rPr lang="en-US" altLang="en-US" u="sng" dirty="0"/>
              <a:t>grant-writing tips</a:t>
            </a:r>
            <a:endParaRPr lang="en-US" altLang="en-US" sz="3600" u="sng" dirty="0"/>
          </a:p>
        </p:txBody>
      </p:sp>
      <p:sp>
        <p:nvSpPr>
          <p:cNvPr id="847875" name="Rectangle 3"/>
          <p:cNvSpPr>
            <a:spLocks noGrp="1" noChangeArrowheads="1"/>
          </p:cNvSpPr>
          <p:nvPr>
            <p:ph type="body" idx="1"/>
          </p:nvPr>
        </p:nvSpPr>
        <p:spPr>
          <a:xfrm>
            <a:off x="401638" y="2667000"/>
            <a:ext cx="8742362" cy="4191000"/>
          </a:xfrm>
        </p:spPr>
        <p:txBody>
          <a:bodyPr/>
          <a:lstStyle/>
          <a:p>
            <a:r>
              <a:rPr lang="en-US" altLang="en-US" sz="2400" dirty="0">
                <a:latin typeface="Times New Roman" charset="0"/>
              </a:rPr>
              <a:t>A few reviewers will be familiar with your techniques or field, </a:t>
            </a:r>
            <a:r>
              <a:rPr lang="en-US" altLang="en-US" sz="2400" b="1" u="sng" dirty="0">
                <a:latin typeface="Times New Roman" charset="0"/>
              </a:rPr>
              <a:t>but</a:t>
            </a:r>
            <a:r>
              <a:rPr lang="en-US" altLang="en-US" sz="2400" u="sng" dirty="0">
                <a:latin typeface="Times New Roman" charset="0"/>
              </a:rPr>
              <a:t> </a:t>
            </a:r>
            <a:r>
              <a:rPr lang="en-US" altLang="en-US" sz="2400" b="1" u="sng" dirty="0">
                <a:latin typeface="Times New Roman" charset="0"/>
              </a:rPr>
              <a:t>the majority will not be</a:t>
            </a:r>
            <a:r>
              <a:rPr lang="en-US" altLang="en-US" sz="2400" b="1" dirty="0">
                <a:latin typeface="Times New Roman" charset="0"/>
              </a:rPr>
              <a:t> </a:t>
            </a:r>
          </a:p>
          <a:p>
            <a:r>
              <a:rPr lang="en-US" altLang="en-US" sz="2400" dirty="0">
                <a:latin typeface="Times New Roman" charset="0"/>
              </a:rPr>
              <a:t>Write to </a:t>
            </a:r>
            <a:r>
              <a:rPr lang="en-US" altLang="en-US" sz="2400" b="1" dirty="0">
                <a:latin typeface="Times New Roman" charset="0"/>
              </a:rPr>
              <a:t>teach</a:t>
            </a:r>
            <a:r>
              <a:rPr lang="en-US" altLang="en-US" sz="2400" dirty="0">
                <a:latin typeface="Times New Roman" charset="0"/>
              </a:rPr>
              <a:t> your audience</a:t>
            </a:r>
            <a:r>
              <a:rPr lang="en-US" altLang="en-US" sz="2400" b="1" dirty="0">
                <a:latin typeface="Times New Roman" charset="0"/>
              </a:rPr>
              <a:t> </a:t>
            </a:r>
            <a:r>
              <a:rPr lang="en-US" altLang="en-US" sz="2400" dirty="0">
                <a:latin typeface="Times New Roman" charset="0"/>
              </a:rPr>
              <a:t>(</a:t>
            </a:r>
            <a:r>
              <a:rPr lang="en-US" altLang="en-US" sz="2400" b="1" dirty="0">
                <a:latin typeface="Times New Roman" charset="0"/>
              </a:rPr>
              <a:t>like a </a:t>
            </a:r>
            <a:r>
              <a:rPr lang="en-US" altLang="en-US" sz="2400" b="1" i="1" dirty="0">
                <a:latin typeface="Times New Roman" charset="0"/>
              </a:rPr>
              <a:t>Scientific American</a:t>
            </a:r>
            <a:r>
              <a:rPr lang="en-US" altLang="en-US" sz="2400" b="1" dirty="0">
                <a:latin typeface="Times New Roman" charset="0"/>
              </a:rPr>
              <a:t> article</a:t>
            </a:r>
            <a:r>
              <a:rPr lang="en-US" altLang="en-US" sz="2400" dirty="0">
                <a:latin typeface="Times New Roman" charset="0"/>
              </a:rPr>
              <a:t>)</a:t>
            </a:r>
            <a:endParaRPr lang="en-US" altLang="en-US" sz="2400" b="1" dirty="0">
              <a:latin typeface="Times New Roman" charset="0"/>
            </a:endParaRPr>
          </a:p>
          <a:p>
            <a:r>
              <a:rPr lang="en-US" altLang="en-US" sz="2400" dirty="0">
                <a:latin typeface="Times New Roman" charset="0"/>
              </a:rPr>
              <a:t>Write and organize your application so </a:t>
            </a:r>
            <a:r>
              <a:rPr lang="en-US" altLang="en-US" sz="2400" b="1" dirty="0">
                <a:latin typeface="Times New Roman" charset="0"/>
              </a:rPr>
              <a:t>the primary reviewer</a:t>
            </a:r>
            <a:r>
              <a:rPr lang="en-US" altLang="en-US" sz="2400" dirty="0">
                <a:latin typeface="Times New Roman" charset="0"/>
              </a:rPr>
              <a:t> can readily grasp and explain what you are proposing. </a:t>
            </a:r>
          </a:p>
          <a:p>
            <a:r>
              <a:rPr lang="en-US" altLang="en-US" sz="2400" dirty="0">
                <a:latin typeface="Times New Roman" charset="0"/>
              </a:rPr>
              <a:t>Most likely </a:t>
            </a:r>
            <a:r>
              <a:rPr lang="en-US" altLang="en-US" sz="2400" b="1" dirty="0">
                <a:latin typeface="Times New Roman" charset="0"/>
              </a:rPr>
              <a:t>the other reviewers will read only your abstract, significance, and specific aims</a:t>
            </a:r>
            <a:r>
              <a:rPr lang="en-US" altLang="en-US" sz="2400" dirty="0">
                <a:latin typeface="Times New Roman" charset="0"/>
              </a:rPr>
              <a:t>. Keep these simple and nontechnical (big picture).</a:t>
            </a:r>
          </a:p>
          <a:p>
            <a:pPr lvl="1"/>
            <a:r>
              <a:rPr lang="en-US" altLang="en-US" sz="2000" dirty="0">
                <a:latin typeface="Times New Roman" charset="0"/>
              </a:rPr>
              <a:t>All reviewers are important because each reviewer gets one vote.</a:t>
            </a:r>
          </a:p>
          <a:p>
            <a:pPr>
              <a:buFont typeface="Wingdings" pitchFamily="2" charset="2"/>
              <a:buNone/>
            </a:pPr>
            <a:endParaRPr lang="en-US" altLang="en-US" sz="2400" dirty="0">
              <a:latin typeface="Times New Roman" charset="0"/>
            </a:endParaRPr>
          </a:p>
          <a:p>
            <a:pPr lvl="1"/>
            <a:endParaRPr lang="en-US" altLang="en-US" sz="2000" dirty="0">
              <a:latin typeface="Times New Roman" charset="0"/>
            </a:endParaRPr>
          </a:p>
          <a:p>
            <a:pPr eaLnBrk="0" hangingPunct="0">
              <a:spcBef>
                <a:spcPct val="0"/>
              </a:spcBef>
              <a:buClrTx/>
              <a:buSzTx/>
              <a:buFontTx/>
              <a:buNone/>
            </a:pPr>
            <a:endParaRPr lang="en-US" altLang="en-US" sz="2400" u="sng" dirty="0">
              <a:latin typeface="Times New Roman" charset="0"/>
            </a:endParaRPr>
          </a:p>
          <a:p>
            <a:endParaRPr lang="en-US" altLang="en-US" sz="2400" dirty="0">
              <a:latin typeface="Times New Roman" charset="0"/>
            </a:endParaRPr>
          </a:p>
        </p:txBody>
      </p:sp>
      <p:sp>
        <p:nvSpPr>
          <p:cNvPr id="847876" name="Text Box 4"/>
          <p:cNvSpPr txBox="1">
            <a:spLocks noChangeArrowheads="1"/>
          </p:cNvSpPr>
          <p:nvPr/>
        </p:nvSpPr>
        <p:spPr bwMode="auto">
          <a:xfrm>
            <a:off x="0" y="1752600"/>
            <a:ext cx="7467600" cy="9787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nSpc>
                <a:spcPct val="90000"/>
              </a:lnSpc>
              <a:spcBef>
                <a:spcPct val="20000"/>
              </a:spcBef>
              <a:buClr>
                <a:srgbClr val="CCFF33"/>
              </a:buClr>
              <a:buSzPct val="70000"/>
              <a:buFont typeface="Wingdings" pitchFamily="2" charset="2"/>
              <a:buNone/>
            </a:pPr>
            <a:r>
              <a:rPr lang="en-US" altLang="en-US" b="1" dirty="0" smtClean="0"/>
              <a:t>1</a:t>
            </a:r>
            <a:r>
              <a:rPr lang="en-US" altLang="en-US" b="1" dirty="0"/>
              <a:t>. Write to Your Audience</a:t>
            </a:r>
          </a:p>
          <a:p>
            <a:pPr>
              <a:spcBef>
                <a:spcPct val="50000"/>
              </a:spcBef>
            </a:pPr>
            <a:endParaRPr lang="en-US" altLang="en-US" dirty="0"/>
          </a:p>
        </p:txBody>
      </p:sp>
    </p:spTree>
    <p:extLst>
      <p:ext uri="{BB962C8B-B14F-4D97-AF65-F5344CB8AC3E}">
        <p14:creationId xmlns:p14="http://schemas.microsoft.com/office/powerpoint/2010/main" val="3517726113"/>
      </p:ext>
    </p:extLst>
  </p:cSld>
  <p:clrMapOvr>
    <a:masterClrMapping/>
  </p:clrMapOvr>
  <p:transition/>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7636</TotalTime>
  <Pages>8</Pages>
  <Words>1665</Words>
  <Application>Microsoft Office PowerPoint</Application>
  <PresentationFormat>Letter Paper (8.5x11 in)</PresentationFormat>
  <Paragraphs>344</Paragraphs>
  <Slides>40</Slides>
  <Notes>32</Notes>
  <HiddenSlides>0</HiddenSlides>
  <MMClips>0</MMClips>
  <ScaleCrop>false</ScaleCrop>
  <HeadingPairs>
    <vt:vector size="4" baseType="variant">
      <vt:variant>
        <vt:lpstr>Theme</vt:lpstr>
      </vt:variant>
      <vt:variant>
        <vt:i4>1</vt:i4>
      </vt:variant>
      <vt:variant>
        <vt:lpstr>Slide Titles</vt:lpstr>
      </vt:variant>
      <vt:variant>
        <vt:i4>40</vt:i4>
      </vt:variant>
    </vt:vector>
  </HeadingPairs>
  <TitlesOfParts>
    <vt:vector size="41" baseType="lpstr">
      <vt:lpstr>Office Theme</vt:lpstr>
      <vt:lpstr>Scientific writing (81-933) Lecture 11: Grants</vt:lpstr>
      <vt:lpstr>PowerPoint Presentation</vt:lpstr>
      <vt:lpstr>Funding agencies (few examples)</vt:lpstr>
      <vt:lpstr>NIH grants overview</vt:lpstr>
      <vt:lpstr>grants overview</vt:lpstr>
      <vt:lpstr>PowerPoint Presentation</vt:lpstr>
      <vt:lpstr>Grants help online</vt:lpstr>
      <vt:lpstr>Grant-writing tips</vt:lpstr>
      <vt:lpstr>Summary of grant-writing tips</vt:lpstr>
      <vt:lpstr>grant-writing tips</vt:lpstr>
      <vt:lpstr>grant-writing tips</vt:lpstr>
      <vt:lpstr>grant-writing tips</vt:lpstr>
      <vt:lpstr>grant-writing tips</vt:lpstr>
      <vt:lpstr>grant-writing tips</vt:lpstr>
      <vt:lpstr>grant-writing tips</vt:lpstr>
      <vt:lpstr>grant-writing tips</vt:lpstr>
      <vt:lpstr>grant-writing tips</vt:lpstr>
      <vt:lpstr>grant-writing tips</vt:lpstr>
      <vt:lpstr>grant-writing tips</vt:lpstr>
      <vt:lpstr>PowerPoint Presentation</vt:lpstr>
      <vt:lpstr>NIH grants overview</vt:lpstr>
      <vt:lpstr>NIH Grant Proposals</vt:lpstr>
      <vt:lpstr>Title</vt:lpstr>
      <vt:lpstr>NIH Grant Proposals</vt:lpstr>
      <vt:lpstr>Abstract</vt:lpstr>
      <vt:lpstr>NIH Grant Proposals</vt:lpstr>
      <vt:lpstr>Specific Aims</vt:lpstr>
      <vt:lpstr>PowerPoint Presentation</vt:lpstr>
      <vt:lpstr>PowerPoint Presentation</vt:lpstr>
      <vt:lpstr>PowerPoint Presentation</vt:lpstr>
      <vt:lpstr>NIH Grant Proposals</vt:lpstr>
      <vt:lpstr>Background &amp; Significance</vt:lpstr>
      <vt:lpstr>NIH Grant Proposals</vt:lpstr>
      <vt:lpstr>Preliminary Studies</vt:lpstr>
      <vt:lpstr>NIH Grant Proposals</vt:lpstr>
      <vt:lpstr>Experimental Design and Methods</vt:lpstr>
      <vt:lpstr>Experimental Design and Methods</vt:lpstr>
      <vt:lpstr>NIH Grant Proposals</vt:lpstr>
      <vt:lpstr>Appendix</vt:lpstr>
      <vt:lpstr>Never give up! For every grants received, ten are rejected</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Scientific Writing 10</dc:title>
  <dc:creator>Avraham Samson</dc:creator>
  <cp:lastModifiedBy>Avraham Samson</cp:lastModifiedBy>
  <cp:revision>538</cp:revision>
  <cp:lastPrinted>1996-05-17T17:09:10Z</cp:lastPrinted>
  <dcterms:created xsi:type="dcterms:W3CDTF">1996-05-17T12:08:30Z</dcterms:created>
  <dcterms:modified xsi:type="dcterms:W3CDTF">2014-01-06T06:11:01Z</dcterms:modified>
</cp:coreProperties>
</file>