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53"/>
  </p:notesMasterIdLst>
  <p:handoutMasterIdLst>
    <p:handoutMasterId r:id="rId54"/>
  </p:handoutMasterIdLst>
  <p:sldIdLst>
    <p:sldId id="582" r:id="rId2"/>
    <p:sldId id="690" r:id="rId3"/>
    <p:sldId id="688" r:id="rId4"/>
    <p:sldId id="689" r:id="rId5"/>
    <p:sldId id="692" r:id="rId6"/>
    <p:sldId id="584" r:id="rId7"/>
    <p:sldId id="586" r:id="rId8"/>
    <p:sldId id="587" r:id="rId9"/>
    <p:sldId id="588" r:id="rId10"/>
    <p:sldId id="693" r:id="rId11"/>
    <p:sldId id="589" r:id="rId12"/>
    <p:sldId id="590" r:id="rId13"/>
    <p:sldId id="591" r:id="rId14"/>
    <p:sldId id="592" r:id="rId15"/>
    <p:sldId id="593" r:id="rId16"/>
    <p:sldId id="694" r:id="rId17"/>
    <p:sldId id="594" r:id="rId18"/>
    <p:sldId id="595" r:id="rId19"/>
    <p:sldId id="599" r:id="rId20"/>
    <p:sldId id="695" r:id="rId21"/>
    <p:sldId id="600" r:id="rId22"/>
    <p:sldId id="601" r:id="rId23"/>
    <p:sldId id="602" r:id="rId24"/>
    <p:sldId id="696" r:id="rId25"/>
    <p:sldId id="603" r:id="rId26"/>
    <p:sldId id="604" r:id="rId27"/>
    <p:sldId id="605" r:id="rId28"/>
    <p:sldId id="606" r:id="rId29"/>
    <p:sldId id="697" r:id="rId30"/>
    <p:sldId id="613" r:id="rId31"/>
    <p:sldId id="614" r:id="rId32"/>
    <p:sldId id="621" r:id="rId33"/>
    <p:sldId id="622" r:id="rId34"/>
    <p:sldId id="627" r:id="rId35"/>
    <p:sldId id="628" r:id="rId36"/>
    <p:sldId id="629" r:id="rId37"/>
    <p:sldId id="630" r:id="rId38"/>
    <p:sldId id="635" r:id="rId39"/>
    <p:sldId id="637" r:id="rId40"/>
    <p:sldId id="641" r:id="rId41"/>
    <p:sldId id="642" r:id="rId42"/>
    <p:sldId id="643" r:id="rId43"/>
    <p:sldId id="646" r:id="rId44"/>
    <p:sldId id="645" r:id="rId45"/>
    <p:sldId id="649" r:id="rId46"/>
    <p:sldId id="651" r:id="rId47"/>
    <p:sldId id="653" r:id="rId48"/>
    <p:sldId id="665" r:id="rId49"/>
    <p:sldId id="667" r:id="rId50"/>
    <p:sldId id="671" r:id="rId51"/>
    <p:sldId id="687" r:id="rId52"/>
  </p:sldIdLst>
  <p:sldSz cx="9144000" cy="6858000" type="letter"/>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CC"/>
    <a:srgbClr val="FF3300"/>
    <a:srgbClr val="FFCC66"/>
    <a:srgbClr val="E76B17"/>
    <a:srgbClr val="D65E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699" autoAdjust="0"/>
    <p:restoredTop sz="90929"/>
  </p:normalViewPr>
  <p:slideViewPr>
    <p:cSldViewPr showGuides="1">
      <p:cViewPr>
        <p:scale>
          <a:sx n="80" d="100"/>
          <a:sy n="80" d="100"/>
        </p:scale>
        <p:origin x="-2430" y="-804"/>
      </p:cViewPr>
      <p:guideLst>
        <p:guide orient="horz" pos="144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35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8710613"/>
            <a:ext cx="757238" cy="254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sz="2400">
                <a:solidFill>
                  <a:schemeClr val="tx1"/>
                </a:solidFill>
                <a:latin typeface="Times New Roman" pitchFamily="18" charset="0"/>
              </a:defRPr>
            </a:lvl1pPr>
            <a:lvl2pPr marL="434975" defTabSz="868363">
              <a:defRPr sz="2400">
                <a:solidFill>
                  <a:schemeClr val="tx1"/>
                </a:solidFill>
                <a:latin typeface="Times New Roman" pitchFamily="18" charset="0"/>
              </a:defRPr>
            </a:lvl2pPr>
            <a:lvl3pPr marL="868363" defTabSz="868363">
              <a:defRPr sz="2400">
                <a:solidFill>
                  <a:schemeClr val="tx1"/>
                </a:solidFill>
                <a:latin typeface="Times New Roman" pitchFamily="18" charset="0"/>
              </a:defRPr>
            </a:lvl3pPr>
            <a:lvl4pPr marL="1303338" defTabSz="868363">
              <a:defRPr sz="2400">
                <a:solidFill>
                  <a:schemeClr val="tx1"/>
                </a:solidFill>
                <a:latin typeface="Times New Roman" pitchFamily="18" charset="0"/>
              </a:defRPr>
            </a:lvl4pPr>
            <a:lvl5pPr marL="1736725" defTabSz="868363">
              <a:defRPr sz="2400">
                <a:solidFill>
                  <a:schemeClr val="tx1"/>
                </a:solidFill>
                <a:latin typeface="Times New Roman" pitchFamily="18" charset="0"/>
              </a:defRPr>
            </a:lvl5pPr>
            <a:lvl6pPr marL="2193925" defTabSz="868363" fontAlgn="base">
              <a:spcBef>
                <a:spcPct val="0"/>
              </a:spcBef>
              <a:spcAft>
                <a:spcPct val="0"/>
              </a:spcAft>
              <a:defRPr sz="2400">
                <a:solidFill>
                  <a:schemeClr val="tx1"/>
                </a:solidFill>
                <a:latin typeface="Times New Roman" pitchFamily="18" charset="0"/>
              </a:defRPr>
            </a:lvl6pPr>
            <a:lvl7pPr marL="2651125" defTabSz="868363" fontAlgn="base">
              <a:spcBef>
                <a:spcPct val="0"/>
              </a:spcBef>
              <a:spcAft>
                <a:spcPct val="0"/>
              </a:spcAft>
              <a:defRPr sz="2400">
                <a:solidFill>
                  <a:schemeClr val="tx1"/>
                </a:solidFill>
                <a:latin typeface="Times New Roman" pitchFamily="18" charset="0"/>
              </a:defRPr>
            </a:lvl7pPr>
            <a:lvl8pPr marL="3108325" defTabSz="868363" fontAlgn="base">
              <a:spcBef>
                <a:spcPct val="0"/>
              </a:spcBef>
              <a:spcAft>
                <a:spcPct val="0"/>
              </a:spcAft>
              <a:defRPr sz="2400">
                <a:solidFill>
                  <a:schemeClr val="tx1"/>
                </a:solidFill>
                <a:latin typeface="Times New Roman" pitchFamily="18" charset="0"/>
              </a:defRPr>
            </a:lvl8pPr>
            <a:lvl9pPr marL="3565525" defTabSz="868363"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1200">
                <a:latin typeface="Arial" charset="0"/>
              </a:rPr>
              <a:t>Page </a:t>
            </a:r>
            <a:fld id="{57DBA79D-DA97-4D4C-AE9D-476617ABFEBD}" type="slidenum">
              <a:rPr lang="en-US" altLang="en-US" sz="1200">
                <a:latin typeface="Arial" charset="0"/>
              </a:rPr>
              <a:pPr algn="ctr" eaLnBrk="0" hangingPunct="0">
                <a:lnSpc>
                  <a:spcPct val="90000"/>
                </a:lnSpc>
              </a:pPr>
              <a:t>‹#›</a:t>
            </a:fld>
            <a:endParaRPr lang="en-US" altLang="en-US" sz="1200">
              <a:latin typeface="Arial" charset="0"/>
            </a:endParaRPr>
          </a:p>
        </p:txBody>
      </p:sp>
    </p:spTree>
    <p:extLst>
      <p:ext uri="{BB962C8B-B14F-4D97-AF65-F5344CB8AC3E}">
        <p14:creationId xmlns:p14="http://schemas.microsoft.com/office/powerpoint/2010/main" val="2566563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3051175" y="8710613"/>
            <a:ext cx="757238" cy="254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sz="2400">
                <a:solidFill>
                  <a:schemeClr val="tx1"/>
                </a:solidFill>
                <a:latin typeface="Times New Roman" pitchFamily="18" charset="0"/>
              </a:defRPr>
            </a:lvl1pPr>
            <a:lvl2pPr marL="434975" defTabSz="868363">
              <a:defRPr sz="2400">
                <a:solidFill>
                  <a:schemeClr val="tx1"/>
                </a:solidFill>
                <a:latin typeface="Times New Roman" pitchFamily="18" charset="0"/>
              </a:defRPr>
            </a:lvl2pPr>
            <a:lvl3pPr marL="868363" defTabSz="868363">
              <a:defRPr sz="2400">
                <a:solidFill>
                  <a:schemeClr val="tx1"/>
                </a:solidFill>
                <a:latin typeface="Times New Roman" pitchFamily="18" charset="0"/>
              </a:defRPr>
            </a:lvl3pPr>
            <a:lvl4pPr marL="1303338" defTabSz="868363">
              <a:defRPr sz="2400">
                <a:solidFill>
                  <a:schemeClr val="tx1"/>
                </a:solidFill>
                <a:latin typeface="Times New Roman" pitchFamily="18" charset="0"/>
              </a:defRPr>
            </a:lvl4pPr>
            <a:lvl5pPr marL="1736725" defTabSz="868363">
              <a:defRPr sz="2400">
                <a:solidFill>
                  <a:schemeClr val="tx1"/>
                </a:solidFill>
                <a:latin typeface="Times New Roman" pitchFamily="18" charset="0"/>
              </a:defRPr>
            </a:lvl5pPr>
            <a:lvl6pPr marL="2193925" defTabSz="868363" fontAlgn="base">
              <a:spcBef>
                <a:spcPct val="0"/>
              </a:spcBef>
              <a:spcAft>
                <a:spcPct val="0"/>
              </a:spcAft>
              <a:defRPr sz="2400">
                <a:solidFill>
                  <a:schemeClr val="tx1"/>
                </a:solidFill>
                <a:latin typeface="Times New Roman" pitchFamily="18" charset="0"/>
              </a:defRPr>
            </a:lvl6pPr>
            <a:lvl7pPr marL="2651125" defTabSz="868363" fontAlgn="base">
              <a:spcBef>
                <a:spcPct val="0"/>
              </a:spcBef>
              <a:spcAft>
                <a:spcPct val="0"/>
              </a:spcAft>
              <a:defRPr sz="2400">
                <a:solidFill>
                  <a:schemeClr val="tx1"/>
                </a:solidFill>
                <a:latin typeface="Times New Roman" pitchFamily="18" charset="0"/>
              </a:defRPr>
            </a:lvl7pPr>
            <a:lvl8pPr marL="3108325" defTabSz="868363" fontAlgn="base">
              <a:spcBef>
                <a:spcPct val="0"/>
              </a:spcBef>
              <a:spcAft>
                <a:spcPct val="0"/>
              </a:spcAft>
              <a:defRPr sz="2400">
                <a:solidFill>
                  <a:schemeClr val="tx1"/>
                </a:solidFill>
                <a:latin typeface="Times New Roman" pitchFamily="18" charset="0"/>
              </a:defRPr>
            </a:lvl8pPr>
            <a:lvl9pPr marL="3565525" defTabSz="868363"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1200">
                <a:latin typeface="Arial" charset="0"/>
              </a:rPr>
              <a:t>Page </a:t>
            </a:r>
            <a:fld id="{20A6B240-94C8-4830-9844-CDE03022FA1B}" type="slidenum">
              <a:rPr lang="en-US" altLang="en-US" sz="1200">
                <a:latin typeface="Arial" charset="0"/>
              </a:rPr>
              <a:pPr algn="ctr" eaLnBrk="0" hangingPunct="0">
                <a:lnSpc>
                  <a:spcPct val="90000"/>
                </a:lnSpc>
              </a:pPr>
              <a:t>‹#›</a:t>
            </a:fld>
            <a:endParaRPr lang="en-US" altLang="en-US" sz="1200">
              <a:latin typeface="Arial" charset="0"/>
            </a:endParaRPr>
          </a:p>
        </p:txBody>
      </p:sp>
      <p:sp>
        <p:nvSpPr>
          <p:cNvPr id="2051" name="Rectangle 3"/>
          <p:cNvSpPr>
            <a:spLocks noGrp="1" noRot="1" noChangeAspect="1" noChangeArrowheads="1" noTextEdit="1"/>
          </p:cNvSpPr>
          <p:nvPr>
            <p:ph type="sldImg" idx="2"/>
          </p:nvPr>
        </p:nvSpPr>
        <p:spPr bwMode="auto">
          <a:xfrm>
            <a:off x="-750888" y="-758825"/>
            <a:ext cx="4568826" cy="34258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2" name="Rectangle 4"/>
          <p:cNvSpPr>
            <a:spLocks noGrp="1" noChangeArrowheads="1"/>
          </p:cNvSpPr>
          <p:nvPr>
            <p:ph type="body" sz="quarter" idx="3"/>
          </p:nvPr>
        </p:nvSpPr>
        <p:spPr bwMode="auto">
          <a:xfrm>
            <a:off x="914400" y="2286000"/>
            <a:ext cx="548640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extLst>
      <p:ext uri="{BB962C8B-B14F-4D97-AF65-F5344CB8AC3E}">
        <p14:creationId xmlns:p14="http://schemas.microsoft.com/office/powerpoint/2010/main" val="3502221983"/>
      </p:ext>
    </p:extLst>
  </p:cSld>
  <p:clrMap bg1="lt1" tx1="dk1" bg2="lt2" tx2="dk2" accent1="accent1" accent2="accent2" accent3="accent3" accent4="accent4" accent5="accent5" accent6="accent6" hlink="hlink" folHlink="folHlink"/>
  <p:hf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30" name="Rectangle 2"/>
          <p:cNvSpPr>
            <a:spLocks noGrp="1" noChangeArrowheads="1"/>
          </p:cNvSpPr>
          <p:nvPr>
            <p:ph type="body" idx="1"/>
          </p:nvPr>
        </p:nvSpPr>
        <p:spPr bwMode="auto">
          <a:xfrm>
            <a:off x="671513" y="1571625"/>
            <a:ext cx="5486400" cy="6172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marL="285750" indent="-285750">
              <a:buFontTx/>
              <a:buChar char="•"/>
            </a:pPr>
            <a:endParaRPr lang="en-US" altLang="en-US" sz="1400"/>
          </a:p>
        </p:txBody>
      </p:sp>
      <p:sp>
        <p:nvSpPr>
          <p:cNvPr id="483331" name="Rectangle 3"/>
          <p:cNvSpPr>
            <a:spLocks noGrp="1" noRot="1" noChangeAspect="1" noChangeArrowheads="1" noTextEdit="1"/>
          </p:cNvSpPr>
          <p:nvPr>
            <p:ph type="sldImg"/>
          </p:nvPr>
        </p:nvSpPr>
        <p:spPr bwMode="auto">
          <a:xfrm>
            <a:off x="-1350963" y="-1087438"/>
            <a:ext cx="4568826" cy="3425826"/>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870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6870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075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7075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0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7280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099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8099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4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8304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509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8509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713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8713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918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8918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123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9123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8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9328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2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5232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33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9533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966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0966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171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1171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19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3219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4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3424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7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4857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062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5062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267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5267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2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5472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6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6496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437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5437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315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7315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134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8134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3394" name="Rectangle 1026"/>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83395" name="Rectangle 1027"/>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4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8544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158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9158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953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8953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773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09773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82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0182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001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1001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483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4483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641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5641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893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4893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121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16121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037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121037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846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5846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051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6051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6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6256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461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6461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665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6665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77DE63E-289D-425A-9C96-C26EBF12D8A7}" type="slidenum">
              <a:rPr lang="en-US" altLang="en-US" smtClean="0"/>
              <a:pPr/>
              <a:t>‹#›</a:t>
            </a:fld>
            <a:endParaRPr lang="en-US" altLang="en-US"/>
          </a:p>
        </p:txBody>
      </p:sp>
    </p:spTree>
    <p:extLst>
      <p:ext uri="{BB962C8B-B14F-4D97-AF65-F5344CB8AC3E}">
        <p14:creationId xmlns:p14="http://schemas.microsoft.com/office/powerpoint/2010/main" val="2000629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4CBCBC0-34BF-4AE1-B179-2DCA2931A09D}" type="slidenum">
              <a:rPr lang="en-US" altLang="en-US" smtClean="0"/>
              <a:pPr/>
              <a:t>‹#›</a:t>
            </a:fld>
            <a:endParaRPr lang="en-US" altLang="en-US"/>
          </a:p>
        </p:txBody>
      </p:sp>
    </p:spTree>
    <p:extLst>
      <p:ext uri="{BB962C8B-B14F-4D97-AF65-F5344CB8AC3E}">
        <p14:creationId xmlns:p14="http://schemas.microsoft.com/office/powerpoint/2010/main" val="2121749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7EFE2D6-988D-4FBA-8F3E-CBFAF91A7940}" type="slidenum">
              <a:rPr lang="en-US" altLang="en-US" smtClean="0"/>
              <a:pPr/>
              <a:t>‹#›</a:t>
            </a:fld>
            <a:endParaRPr lang="en-US" altLang="en-US"/>
          </a:p>
        </p:txBody>
      </p:sp>
    </p:spTree>
    <p:extLst>
      <p:ext uri="{BB962C8B-B14F-4D97-AF65-F5344CB8AC3E}">
        <p14:creationId xmlns:p14="http://schemas.microsoft.com/office/powerpoint/2010/main" val="320602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27CF52B-5D6F-4094-928C-91E65A06703B}" type="slidenum">
              <a:rPr lang="en-US" altLang="en-US" smtClean="0"/>
              <a:pPr/>
              <a:t>‹#›</a:t>
            </a:fld>
            <a:endParaRPr lang="en-US" altLang="en-US"/>
          </a:p>
        </p:txBody>
      </p:sp>
    </p:spTree>
    <p:extLst>
      <p:ext uri="{BB962C8B-B14F-4D97-AF65-F5344CB8AC3E}">
        <p14:creationId xmlns:p14="http://schemas.microsoft.com/office/powerpoint/2010/main" val="2040936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223BD15-830F-4611-B5E9-257AF2B3AA48}" type="slidenum">
              <a:rPr lang="en-US" altLang="en-US" smtClean="0"/>
              <a:pPr/>
              <a:t>‹#›</a:t>
            </a:fld>
            <a:endParaRPr lang="en-US" altLang="en-US"/>
          </a:p>
        </p:txBody>
      </p:sp>
    </p:spTree>
    <p:extLst>
      <p:ext uri="{BB962C8B-B14F-4D97-AF65-F5344CB8AC3E}">
        <p14:creationId xmlns:p14="http://schemas.microsoft.com/office/powerpoint/2010/main" val="2721608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altLang="en-US" smtClean="0"/>
              <a:t>Scientific Writing, HRP 214</a:t>
            </a:r>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5278FD8-44CD-4991-80C4-4768E21C9F0B}" type="slidenum">
              <a:rPr lang="en-US" altLang="en-US" smtClean="0"/>
              <a:pPr/>
              <a:t>‹#›</a:t>
            </a:fld>
            <a:endParaRPr lang="en-US" altLang="en-US"/>
          </a:p>
        </p:txBody>
      </p:sp>
    </p:spTree>
    <p:extLst>
      <p:ext uri="{BB962C8B-B14F-4D97-AF65-F5344CB8AC3E}">
        <p14:creationId xmlns:p14="http://schemas.microsoft.com/office/powerpoint/2010/main" val="4357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altLang="en-US" smtClean="0"/>
              <a:t>Scientific Writing, HRP 214</a:t>
            </a:r>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CE632E26-A960-4F2F-8F5A-A126F050331F}" type="slidenum">
              <a:rPr lang="en-US" altLang="en-US" smtClean="0"/>
              <a:pPr/>
              <a:t>‹#›</a:t>
            </a:fld>
            <a:endParaRPr lang="en-US" altLang="en-US"/>
          </a:p>
        </p:txBody>
      </p:sp>
    </p:spTree>
    <p:extLst>
      <p:ext uri="{BB962C8B-B14F-4D97-AF65-F5344CB8AC3E}">
        <p14:creationId xmlns:p14="http://schemas.microsoft.com/office/powerpoint/2010/main" val="1675246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altLang="en-US" smtClean="0"/>
              <a:t>Scientific Writing, HRP 214</a:t>
            </a:r>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285645FE-3E9B-4CA9-98C2-4D660EA5CCC1}" type="slidenum">
              <a:rPr lang="en-US" altLang="en-US" smtClean="0"/>
              <a:pPr/>
              <a:t>‹#›</a:t>
            </a:fld>
            <a:endParaRPr lang="en-US" altLang="en-US"/>
          </a:p>
        </p:txBody>
      </p:sp>
    </p:spTree>
    <p:extLst>
      <p:ext uri="{BB962C8B-B14F-4D97-AF65-F5344CB8AC3E}">
        <p14:creationId xmlns:p14="http://schemas.microsoft.com/office/powerpoint/2010/main" val="3945430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ltLang="en-US" smtClean="0"/>
              <a:t>Scientific Writing, HRP 214</a:t>
            </a:r>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CBB6A42E-F3FD-473B-B703-1F0B8C42C5B7}" type="slidenum">
              <a:rPr lang="en-US" altLang="en-US" smtClean="0"/>
              <a:pPr/>
              <a:t>‹#›</a:t>
            </a:fld>
            <a:endParaRPr lang="en-US" altLang="en-US"/>
          </a:p>
        </p:txBody>
      </p:sp>
    </p:spTree>
    <p:extLst>
      <p:ext uri="{BB962C8B-B14F-4D97-AF65-F5344CB8AC3E}">
        <p14:creationId xmlns:p14="http://schemas.microsoft.com/office/powerpoint/2010/main" val="688268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altLang="en-US" smtClean="0"/>
              <a:t>Scientific Writing, HRP 214</a:t>
            </a:r>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466A562-59C5-4B83-93E7-0DCE66391980}" type="slidenum">
              <a:rPr lang="en-US" altLang="en-US" smtClean="0"/>
              <a:pPr/>
              <a:t>‹#›</a:t>
            </a:fld>
            <a:endParaRPr lang="en-US" altLang="en-US"/>
          </a:p>
        </p:txBody>
      </p:sp>
    </p:spTree>
    <p:extLst>
      <p:ext uri="{BB962C8B-B14F-4D97-AF65-F5344CB8AC3E}">
        <p14:creationId xmlns:p14="http://schemas.microsoft.com/office/powerpoint/2010/main" val="3088504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altLang="en-US" smtClean="0"/>
              <a:t>Scientific Writing, HRP 214</a:t>
            </a:r>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2913CB1-06CE-456A-ABCE-13502FB93A2D}" type="slidenum">
              <a:rPr lang="en-US" altLang="en-US" smtClean="0"/>
              <a:pPr/>
              <a:t>‹#›</a:t>
            </a:fld>
            <a:endParaRPr lang="en-US" altLang="en-US"/>
          </a:p>
        </p:txBody>
      </p:sp>
    </p:spTree>
    <p:extLst>
      <p:ext uri="{BB962C8B-B14F-4D97-AF65-F5344CB8AC3E}">
        <p14:creationId xmlns:p14="http://schemas.microsoft.com/office/powerpoint/2010/main" val="3806668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en-US" smtClean="0"/>
              <a:t>Scientific Writing, HRP 214</a:t>
            </a:r>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5D4FB8-9587-44D2-978B-3DBE7B54557C}" type="slidenum">
              <a:rPr lang="en-US" altLang="en-US" smtClean="0"/>
              <a:pPr/>
              <a:t>‹#›</a:t>
            </a:fld>
            <a:endParaRPr lang="en-US" altLang="en-US"/>
          </a:p>
        </p:txBody>
      </p:sp>
    </p:spTree>
    <p:extLst>
      <p:ext uri="{BB962C8B-B14F-4D97-AF65-F5344CB8AC3E}">
        <p14:creationId xmlns:p14="http://schemas.microsoft.com/office/powerpoint/2010/main" val="396438464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google.co.il/url?sa=i&amp;rct=j&amp;q=&amp;esrc=s&amp;frm=1&amp;source=images&amp;cd=&amp;cad=rja&amp;docid=Jsxp7zP_oEbdmM&amp;tbnid=JsRfdIk_j39-8M:&amp;ved=0CAUQjRw&amp;url=http://www.allposters.com/-sp/But-you-just-had-to-elude-the-paparazzi-New-Yorker-Cartoon-Posters_i9181118_.htm&amp;ei=-4TTUpSwN4XGtQa04IDwCg&amp;bvm=bv.59026428,d.bGQ&amp;psig=AFQjCNHrZCcNQYUNKWSv4za6DLdaHKyzdw&amp;ust=138968023657316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google.co.il/url?sa=i&amp;rct=j&amp;q=&amp;esrc=s&amp;frm=1&amp;source=images&amp;cd=&amp;cad=rja&amp;docid=Acr9EA04YxGT8M&amp;tbnid=mGVFjsJIwG3ezM:&amp;ved=0CAUQjRw&amp;url=http://www.cartoonstock.com/directory/d/dysfunctional.asp&amp;ei=5oXTUoHaKcXqswbTzICIDQ&amp;bvm=bv.59026428,d.bGQ&amp;psig=AFQjCNEWdxY-u1AdbT_UXApQqEieRAPNZw&amp;ust=1389680475221522"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il/url?sa=i&amp;rct=j&amp;q=&amp;esrc=s&amp;frm=1&amp;source=images&amp;cd=&amp;cad=rja&amp;docid=OVBZ-BNRVBYm7M&amp;tbnid=L13sfaQrd3oRcM:&amp;ved=0CAUQjRw&amp;url=http://thearticulateceo.typepad.com/my-blog/culture/&amp;ei=EJxVUraxH8iY0QX69IGADQ&amp;bvm=bv.53760139,d.d2k&amp;psig=AFQjCNGHEFL8DDRbyUicimsFryT33ughBw&amp;ust=1381428550469296"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470025"/>
          </a:xfrm>
        </p:spPr>
        <p:txBody>
          <a:bodyPr/>
          <a:lstStyle/>
          <a:p>
            <a:r>
              <a:rPr lang="en-US" b="1" dirty="0" smtClean="0"/>
              <a:t>Scientific writing</a:t>
            </a:r>
            <a:r>
              <a:rPr lang="en-US" dirty="0" smtClean="0"/>
              <a:t> (81-933)</a:t>
            </a:r>
            <a:br>
              <a:rPr lang="en-US" dirty="0" smtClean="0"/>
            </a:br>
            <a:r>
              <a:rPr lang="en-US" dirty="0" smtClean="0"/>
              <a:t>Lecture 12: Summary</a:t>
            </a:r>
            <a:endParaRPr lang="en-US" dirty="0"/>
          </a:p>
        </p:txBody>
      </p:sp>
      <p:sp>
        <p:nvSpPr>
          <p:cNvPr id="3" name="Subtitle 2"/>
          <p:cNvSpPr>
            <a:spLocks noGrp="1"/>
          </p:cNvSpPr>
          <p:nvPr>
            <p:ph type="subTitle" idx="1"/>
          </p:nvPr>
        </p:nvSpPr>
        <p:spPr>
          <a:xfrm>
            <a:off x="1371600" y="3375025"/>
            <a:ext cx="6400800" cy="1752600"/>
          </a:xfrm>
        </p:spPr>
        <p:txBody>
          <a:bodyPr/>
          <a:lstStyle/>
          <a:p>
            <a:r>
              <a:rPr lang="en-US" dirty="0" smtClean="0"/>
              <a:t>Dr. Avraham Samson</a:t>
            </a:r>
          </a:p>
          <a:p>
            <a:r>
              <a:rPr lang="en-US" dirty="0" smtClean="0"/>
              <a:t>Faculty of Medicine in the Galilee</a:t>
            </a:r>
          </a:p>
          <a:p>
            <a:endParaRPr lang="en-US" dirty="0" smtClean="0"/>
          </a:p>
          <a:p>
            <a:endParaRPr lang="en-US" dirty="0" smtClean="0"/>
          </a:p>
          <a:p>
            <a:endParaRPr lang="en-US" dirty="0" smtClean="0"/>
          </a:p>
          <a:p>
            <a:endParaRPr lang="en-US" dirty="0"/>
          </a:p>
        </p:txBody>
      </p:sp>
      <p:pic>
        <p:nvPicPr>
          <p:cNvPr id="1026" name="Picture 2" descr="C:\Users\Avraham\Documents\programming course\logo_biu.p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171825" y="4518025"/>
            <a:ext cx="2771775" cy="2295525"/>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F77DE63E-289D-425A-9C96-C26EBF12D8A7}" type="slidenum">
              <a:rPr lang="en-US" altLang="en-US" smtClean="0"/>
              <a:pPr/>
              <a:t>1</a:t>
            </a:fld>
            <a:endParaRPr lang="en-US" altLang="en-US"/>
          </a:p>
        </p:txBody>
      </p:sp>
    </p:spTree>
    <p:extLst>
      <p:ext uri="{BB962C8B-B14F-4D97-AF65-F5344CB8AC3E}">
        <p14:creationId xmlns:p14="http://schemas.microsoft.com/office/powerpoint/2010/main" val="8272499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10</a:t>
            </a:fld>
            <a:endParaRPr lang="en-US" altLang="en-US"/>
          </a:p>
        </p:txBody>
      </p:sp>
      <p:sp>
        <p:nvSpPr>
          <p:cNvPr id="5" name="AutoShape 2" descr="data:image/jpeg;base64,/9j/4AAQSkZJRgABAQAAAQABAAD/2wCEAAkGBhISERQUExQWFRUVFhYYGBcYGRUYGhgeGBYXGBgYGBgXGyYfGBklHRUVHy8hIycpLCwsFR4xNTAqNSYrLCkBCQoKBQUFDQUFDSkYEhgpKSkpKSkpKSkpKSkpKSkpKSkpKSkpKSkpKSkpKSkpKSkpKSkpKSkpKSkpKSkpKSkpKf/AABEIAOEA4QMBIgACEQEDEQH/xAAbAAEAAgMBAQAAAAAAAAAAAAAABQYCAwQHAf/EAEYQAAIBAgQDBQMIBwcCBwAAAAECAAMRBBIhMQUGQRMiUWFxgZGxByMyQlJiocEUFTNTgpLRFnKisuHw8RdUJENjg7PS4v/EABQBAQAAAAAAAAAAAAAAAAAAAAD/xAAUEQEAAAAAAAAAAAAAAAAAAAAA/9oADAMBAAIRAxEAPwD3GIiAiJ8JgfYnHieL0af0nUe0SKrc8YZTYNf01ECwxK4ec6fQH8B+cw/ttSvAs0SuU+dqB6/hOmlzZQbZoE1Ejk45TPUTenEqZ+sIHVE434vRG7iaW5goD614ElEiG5nojrPqcx0j/wAwJaJFjmKl4zqXiVM/WEDqialxKnYiZdqPGBnEx7QeMZx4iBlE+Zx4iLwPsREBERAREQERPjMBvA+zh4vQLU9DbWZVuKIvW8isfzJYEAfn7/CBGYnl8VCC63I2udR7px4zlfotyPLT+sYjmm2zez/j+s0nmJ/E+wj8zA5zye7aai3unxeSH+18ZJ4LmZge8dL9df8AiT+D47TcXOntHwgUmryc6i+cjw1nPU5YrdH/AN+6eiNxTD9Wt6iaqmPwtrGon4/lA89XguKH1pgeE4nfNPQnxWFt9NT7CZz1eN4VRoVPugUH9ArfbI8x0/CfDg6/22PqfTyluxHMmG6KG9APzAnM/H1Oq0x+ECtnB1vvH0v/AEmacOxBOgb2m0sA4lUbZG9gA+AJnRh2qnTs29z/AJqIFcThuJHX4n8pvGBr9QPdLN+r653AX1uPzmmrwhjvUHvECHTCVkH0gB6kfhNdTFVB/wCafYTJtOB0vrVf8v8ASSGF4TQGzA+2BVkxla2lZz7/AIzGrjMSNnc+z+hl4p4OiOs6aZoA+fpAolDF4obs1z0yzpXiWM+8f4R8Ze1WmdrTYKC+ECk0cbjOisfd+U78NXxpOtM+v/JlqAn2ByYRKo+mRbynXEQEREBIviysdBceklJi6A7wKXjS66dfYAP6yvcXpuR3Xv4jp/rPTKnD1Mi8Vywp1AEDy58G/mfQTU+DfxIM9Kbl0jpNLcC+7A87pPUTYE+s2HiVS2oP8Mv/APZ472E2Hlu/SB55h+MEHVWudr3+M6v1lUPQn0t/pLwOVV+zNlPlIdFA9kCjLWIF2psx+HrczcMUttKL3H90D8NZel5UXrrMv7Kjpp8ffAqmE4jTUa4QnTfMCfdadA5qVTYYUD1MtFPlZOp/Cb05cpDcA+wQKqnPji/zQHhYD85or86V22Vx/vytLsOAUfsw3AKP2BA88fjldhoW9p/0mo4yu3j+JnorcvUf3a+4TS/LdL92vsAgeejFVr7X8tp00sdWFu6AfMS5ryyBsSPSZNy7f6zCBUF4k9+8AfT4XnR+tLfVPvMs68sp1F5kvLNMHQWgV6nxtxsH/AzenM9QdT6ECWEcBTwmScCpj6o9sCGpcy1j0/wn4iSVHjT21APvE714cg6CbRhVgMLiM63tabpitMDaZQEREBMKlUC/j4XFz5azOR3EeCJWIJJUjqLfnA+ji/8A6VUHw+b+Oe34z6OLrYdyr6dmxt/Lce6QL8gXv/4vEG/Q9hb/AOKY/wBgQBbt61vC9P8A+kCxHiy/Yqn/ANqp+azLBcUo1v2bqxG67Mv95D3lPkQJWByJ4V64t4MPzFvwnPX+TZXYM2IxBZbhWPZZlva+Vsl12G0C82mjFcQpUwS7qgAJ1IGg3MqH/TJWtnxWKe22d0a3pmQ29k7afyf0VBC1a4vvaqy39ctoFjOOp2vnW3qJieI0/tCVij8l2DX97ruRVqrf+VhODjfKWBwdItkrOSrEB8RXIuqkgXZyRclV7o6+UC5frij+8X3w/GaA3qKPbKzwLlTh2JorWSjUAa9s1aufosRfSqRY2uPIyUXkXBAW7In1qVm/FnMCR/XNHo4MzXitI/WHtkV/YPA3v2R2tpUrAe4Pa/nMavJeARSTQze2q59neJHsgTNLidFjZaiEjoGBPuvMjjqY3dfeJXOH8CweIUBsLUXKActY1LDUiwBcgmwB/iHnJGjydglJy4emL76G3rYm1/OB3nilH94n8wn1eI0js6n2icB5PwX/AG1L+UTGrynhApy4alm6WVQfYSIEi/E6Q3qIP4hC8SpH66+8SD4TyVh1oUlrUlaoqKrtexYgak5MoNz5TpPJOB/cL73/AKwJKrxSiu9RR7ROc8yYX9/T/mX+s5TyTgf+3Q+tz8TM/wCx2C/7akfVb/GBvPMmF/fJ7GBPoANzNJ5twuo7TUbrYhh/CRea6fJGBUkph0QnfJdP8tpjX5Jwj/SQn1eofi0DavN2FOgqXP2QGLfygXn081UbbVfTsat/8sww3JeCpiy0EA8NZ0nlzC6fMU9PuiB24fFK4uu3oR8ZtmFKkFAVQAALADQADoJnAREQEREBETF3CgkkAAXJOgHmTAyiQx5swzMVp1absBc3dVUerHxsdgdvbHD+Y0eu9EtTLKFYNTfOpDFhlOndcFdtdGU9bQJmIiAkFzjwytXoZKATtAysrOzKFykH6oJN7ZfK97G0nYgRfLmDqUqCJUSmhUDRHZxfr3mVb6+UlIiAiIgIiICIiAifCZSeN8brPSYggEWydmzr3qhw3ZZtdSO1qi2zZQbdAF3iRfDeMdrWrU+781l2Oou1RLMOh+buPJh4SUgYutxa5HpODAcFWk7OKlVi/wBIO5YHUm9joDra46ADYASRiAiIgIiICIiAiIgJi6AgggEHcHUGZRAjsby/h6o71NLjrlFx6HpNXDeVcNQt2dMArtvp/pJaICIiAiIgIiICIiAiIgIiIHxxoZ5hxZKqqlB6BSq9SkvdZCXNP9mysGsDexBYKRlF+k9B4hxXsj+zqMLXuouJ51xTnNHxS1eyqFab6KQLkgU+7vZTdG38YF25R4E2Gp1DUN6laoaj63toFC3ub6C582bxk9IThXNdOuQFSqpP2lOnr4SZZwNzAyianxSDdgPWfBjaf2194gbomKVAdjeZQEREBERAREQEREBERASqczVsRSDPmcpqVKEKNfoo2UZlPQG5B02JAlrmjH4MVaT022dSp8RcWuPOB4ThflMxtVfm0a+uj1MQCNdu6519fdLDwHnfF3JrNXVFFj+xcD75zpnZQNxmBt75A4/APg8XUGQ3z2ZV2JIF2X7pDq3l2ltbSbwYva/U212H9egt5wPUOC8T7enmNsykq4G1x1HkQVYeTCd8895cxNai5RCo7TKqZ75bixQNbbTOl99aI1liq8zVKb5KlBgx+jlIObzAW9h7YFgiRPCuYkrPUTI1NqeXMHsNXF1Gh3trbz9ZF8f49i6TZKQUm47xol1t4WGJVr6gX8jp4BaolI4fzviDnz06TBCA9i9F0HV6lJ8xWmNO8Cx1vYDWWHG8aNNCXpvT+8QrL65kJCjza3naBK3mqri1XciUXjvGXALmoVA9Pxv+UgcHj+IYk/MqezI/aMopp11Ge5bpqG9gtA9HxfH0WVvEc5UKZNkUFjc9y1z4k2F/WR9H5M69WzYnF2Av3aYYr0O9QkDboJ14fkzhVEao2JYCxJJYfxBbJ7SIHB/1MDtko5ajfYQljvbQBfEEeyfRj+J4k2p4aqg1s1RUVb+rNm9wluw3EABloURYDQIoI9/dT/FOmn+lPuqp/eYE/wAqaf4oFQp8tcZYG9XD07+LO5Av0youtv8AZnZS5CxbD53G9dlQ/wCbMD46G/SW1MHV+tVP8KqPiCZt/QlIsSx9WP5GBC8O5XqUxZsS7bWsqroPHf8AC0nqFEKoUEmwtcm59pmYE+wEREBERAREQEREBERATmrcRpqSCwuN1F2YeqrciQ/MHE3FVaSE3srZLftSxIyghgQotckX+kt9Lg+bcVwVQ4uthnxb1qCquRWdFuxsT81RyBgO8NFA231gWXnLFYavUVlqotRSqt85SuBraplDMbKGcFStznX7ItCtUFNu9Ww5W9hZwpFjbv8AbFMp9AZG0OELSwzqqCricgYZgAwBCE/ME5iVyVyTYWBTfccGC4ZVxDrSaoxJ1FMEKShVgydmDYMGAKkXBF7gQPSMDwpHCh3OSxLZFJY5kIUipRZgpBIYEEG6g9JycR48mHrCu6CtVVlpBlZlLEg5agQgKRbV1BJXI5t3Zxn5O7YdVxWJFGml8uoBAbW2hFjmudCbzsbjGCw1MpRo9sxFmepfvaW1L3cCw20gaOYcOaOHKvX79dg9WkFVnJ00uLsLCwNvO1ryE4fwjH4wmqcM6K+pFQJTsb7WqnMfC9tgNNZ30cXiadFq9M0qRZi1yxFR7sSbUgLVCV0F7XFiATqYwYuvVxfaYmuWo0aTvSDqatNqhBXvUabqznVcqgHrYgwJ+jjhRodjjKqVhsaVO9QsL3FN6zhcyb6W2Nthry8b5wr4lSAnZ0VIOh3sdAT7tLDeauJ4MWGJyZqJXMrKhprULWKXRizUzc5SG17rHylbw3K1bEVxTNfs3Ru+ajPlVTTBYKl7A95QQABcwLzymhqJSTE0FILmnRqBsxIRM4JBG3cbUbGw2l5oYBFOxO1i2tulgT6fjI/l7lyhhwDTLVCEVAzMXsqgDKl9FGnSStRiDe4y22trfxvfbytA+1cMrCzAMPA6j3TUnDaa65R7dh6DYSOx/EsQbijTJ/lufQMwHvM4n4dXbWvVyD7IOY+WuiD0s3rAmq3F6KaZhp0XX4Tmo8f7Q2pUy/mSoA9bEn8JGYTB0wbJhnq9c9UjL7Ax09AokrTTEt9imvgBc/0gbsuIb61NPQFj7yR8J10UI3bN7B+U5qfDerOznzOnuE60pgbCBlERAREQEREBERARNdauqC7GwkNieZ1XaBOzh4xiTTp5gcozIGawOVSwBbUEAC9ySLAXPSVPE/KGutiL7ZWuh69Cub8JHv8AKPWPdo02qN9lVLfiAxH8QEDDmOnjgUzE1QqaVQAL63LDKtkJ0HdIuLA36VDAvTpnKyCpYm9NxnGoYd9UJ1uwOvhtrLHxDmrGYcXOHNMtckL3EYa3JW5XNc3JyqT1v0ptLiWFqVaj4vC1kZnLLUpinVW1hqysb6tmbu/a6QJKqKdQlbqAWuKYXupc6BEBsoAH1gJbzxOnSpsUpllVVyW0YMcwqMxVgQxVAFa+lmtPOavH8HTqOEFWtRbKVJQqabW71lqm/XoQBbr0l+F4/hdSwfGVUGvcajW0vvZ7MNbDYiBv4hxd6ursXchUHizMALgW1tq1gNTbxldoU/0fHUhTBHamqtQMSWLBC3eLakkhDv0HjLOuKwtLHYephw1TD0jdiblnbLUAZFJuMrGnofstpe16nx3H5sX2qsVZCzMRqbuVGUkaXyol/UwPQeHU6dU1WX9pTUUheu9EBESmouUP0iWLAHopmivwujiargVVyEmolVaTKoJyIdBlZCFYXKkWDqb6i8JguKo2GVnqCnkGXQZqjm1RMtj9EFUTvHox0NxJzkXjgr0mwtQnMozKQLXWqalOrmI6haikA20oi30WMA2AUZ8Ph6b1AwFnXKisxJJUpUNyx7IsGLC+XW1xmjcD8nmOet2mLc0FDE2UVXHe3LMtw3T6RA0k1wXi2JwzvVOCZyQFzKdgujCzHU5gbm/TykhV5zoAE/oNdHvmJph6Vz95qZF9tb384Fm4GMPhUSlRu6sVJqgqVJYNYk31v2Z2vbST5E8o5ZppjK1QVu0Cu2ZUqNUK6oytpa1RgC4DNa2a+pAt6uIACfCg8J9JmqpilXcwN1okJj+aKNJSzOAB1JAH8zaSu8Q+UdFW9MGp4ZQTfw1NhAvhYTBsQo3IHrPKMRz5iKuiKy9L2Yj25QP800LTr1j85WY36DMlvRlYMPfA9X/WtLo4NvA3+E6KNTMoNiL9DKJwjgbUnRlVmDb5if6X6+Jl8pDujpoIGUREBERATnxuKFNSdL9LzokJzRwyrWQLS31B1AsCN9dLj84FT5g5hJ3JPh/+V8ZV6WBxeMe1GnpfvVGNgPavwBv4z0Dh3Ia71tdLW3PoT0HpLNTwCImVAFFrC3SB5/wz5OMOlv0uqcQfsMQKY0+wPpfxXlhpcUwtL5uipcjTJSXb1toB6zrHK6Mb1SzgfVuVX2qp73tuPKZ1aVVPm8PTpIBa1wQB4kBRr6fiIHDi6dfEIQ9OnRp/fszD3afiJAVOT8PVNsOrOw3cHKg/iPwFzLZQ5dv3sTVNc72PcpD0pg6j+8TOmnxVD3aC9pl07lgi+Rc93TwFz5QKS3yUFtWdQd9BOGn8jLCpcVRl8tD6z1DD593y38FubfxH6XuE3QPMqPyNgNrWJXXQFgNTfp1/1ls4PyLg8OhAo02JFmYre48Be9h6SwxApPFvkkwVZs65qJ+5b8+nlIit8kL0iHwmJs4v+0Qa6FbEi9wVYggjaXzF8dpI2QXqP9hNT7eijzJE5/0WtW1rN2VP92h3H33I/AW9TAieTsIcDRNCtiP0iqzlsq5my6Wtckm9hck2ubnckmxU87G/Zqg89T+G34zgw2OoqezwyBiN2A7o9XA1O2k6hTYHNVcn7o0Uewb+28CRBnNiceqDUyq8yc9JR7q2L9Bce8+A89fQylYjiOJxdruqrb6IzEH11Gf0OnhaBbuP/KLSpXCXdhbawAubas1lFt7Xv5GVN+YMdim6ohI2QG3jqz3Ov1lC79Z18L5QUa1Ahv1y6+wXMnESjRyqoXM18oawv45V3NrwK0vL6ls1bLUYfWfMWUE3tdi3h49J34XhlJW7lIEnraw98sWD4TnqZmUsT1Ow8NBpJ7ECjh0u9r9PH0AgVKnwOp4KBqT4fDadWBoorjM+3hoBN+N45m2ITw1Gvs6yKr1czXve++2sC+4Ssp6gnxvedUovDcV2ZB/3rLlgcRnUGB0REQEREBERAREQEREDmx3D0rALUBKg3y3IB8mA+kPI6TfTphQAAABsBoB6CZRAREQE0YrD5xbMR6TfECHqstDu0qRqOeg0F/Fm2HtmmnwetW72LcW3FGncIP77b1Dv4DW1jvJ02EguYOZkoLvqdB1JPgoGrHyEDpxmNpYdNLKBsBYbfATznjvO712yYfUEnM2ug1FwBqdRvp5X3HLxfhmKx7A1iaVDpTP0mJ2z2+l/d28joRO8I5ZSl3FB1OutyfXUhYFb4bwFwC7WqmxJOU5ifu5mJY+vv6y78E4AzKpZGS4BbNbMLjYkG2m3dJk9hOHU6agkC/QfmZhjcbpoTbygc9bC0qWpfTXzP+gmHa4cgOMpIGh3Ou9vWRWLRXBD5bbEHUe2R+Kxgp6U7eH/AB4QOTmznLEUqgSmrLRI1ZLZ763vtZbZbAG9ybi0rlbnGq4Yfo9OoNAS9NA4t9bNv1Pe9ZL1QXOoDfhOHFhUZQV+mTsRYWBJJJtpew9WEDnwWIqsFuSe6Lkgm9rC1yb+3/ZnVxZso6iRqhtDawO3Tz1kpgOFuxBGpPQfHWBK8KbNUs2t7W0+EvHD0su0hOCcuhTmbVvHe3pLIi2FhAyiIgIiICIiAiIgIiICIiAiIgIiIGjF02ZbL1vvt7fKQacoIGzkl3P12sW9B4DfQaanxN7HECMo8HQdL+s7KeFA6AWm+IHNiMLm9RIfHcKqEHL6W3/4lhiBQanB6w3B+PxnFX4MRqRf/f4T0hqQO4mH6Gn2R7oHmH6MSQEW5vtt1639ZC8U4VXDdo3fQsoCqouFJUNc6lx9I2XfTw09rXDINlA9AJ97FfAe4QPKeCcm4iqxrVMwzhbISU7MDpcak66+flt6BwfgAoqBufEkn4kmTAE+wMUS0yiICIiAiIgIiICIiBH8ZxL007QMFSmC9QZSzMF1yoBuxFwBYkki0hsBzFUp3/SLse6jKOzzJUCZnAIIDITUoItrks+tr2FkxGGRxZ1Vhe9mAI02NjNf6tpafNp3du6umubTTTUA+sDlHGe5UqFGyI2VSCt3scrMNdFB8d7X6iaW5mQX7j7aHuC/eVbC7feBvtv1UgdlXhalVpgKtEWvTCgA2IIGmy6ai2vpcHa/D6RvemhzG5uqm5sRc6amxI9pgcWJ42opI4DAVCcpsuihWbtCCw7uVSfHUaX0moc007A5H+i7fVP7MJnW4axcNUVLA6sGttedw4WlyWGcZSoVguVVJBKKABoSq73+iPCZfquj+6p9Pqr0bOOn2gG9ReBHcT4vURKXdZajFWdVyNlUMLrdu6SxK0xqCSxI2MPzZSGcgMQgBBGXvXGawGa4Nih1A/aoBcm0lXwiMcxVSR1IF+o/M+8zV+qaGnzVPTbuL5eX3V/lHhA4TxV6QprUUu7AvUtk+bDNZE0tmJZlRdr5WJOk3txxMlNrMTUBKqMpOVSAz3vbIMynNe3eHjOurgabElkRiwAa6g3ANwDfcAkm0+1sFTcgsisQGUXUGwa2YC+wNhceUCFw3Myh3D5rMQ6aLYIVJtYHPeyqxuN8RTUXJm7BcbNSsQAxU2VVGQ5cpYNUZgdASCoFz+ya17yQbhdE6mlTJP3F+75fcX+UeEzo4GmhuqIpta4UA2uTa4G1yT7YELxTmJwHFOm5ytoV7MlxTN6uUM1hrakMxBLP4C87jx1eyeqqOyLbKRlHa3+j2dyL3JWxNgcwtOteH0ha1NBl1FlGm+38x95mirwhT2agIKSXPZBBYm1lOhtYb2sdbHpA4KHNiFVzIQ/fzqpU5OzBLEEkZksFIIGoq0zpmn2lzStlDU2FRnCZA1O4uTrcsAbKrsbbCk/gL9uM4MjspyoBmu/cBLiwspa4sLqhO98gG06G4fSJuaaE2tfKu1iLbbWJHoYEbS5mVsnzdQM5FlPZg2Klrnv6d0MbbgL5rfNeYLqpFF+8SAM1K5tbvfT+hYg38NfC/e/D6TEk00JO5KqSdLam3gAJgvCKAtalTFjcd1dPTTSBqo4l6qVChym7IhYLoVJXPoTmXMCRe17TswyMEUO2ZgBc2tc+Np8oYRE+giroB3QBoL2GnQXPvM2wEREBERAREQEREBERAREQEREBERAREQEREBERAREQEREBERAREQEREBERAREQEREBERAREQEREBERAREQEREBERAREQEREBERAREQEREBERAREQP/2Q==">
            <a:hlinkClick r:id="rId2"/>
          </p:cNvPr>
          <p:cNvSpPr>
            <a:spLocks noChangeAspect="1" noChangeArrowheads="1"/>
          </p:cNvSpPr>
          <p:nvPr/>
        </p:nvSpPr>
        <p:spPr bwMode="auto">
          <a:xfrm>
            <a:off x="33338" y="-2155825"/>
            <a:ext cx="4505325" cy="4505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0837" y="2357438"/>
            <a:ext cx="3509963" cy="3509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40756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9490" name="Rectangle 1026"/>
          <p:cNvSpPr>
            <a:spLocks noGrp="1" noChangeArrowheads="1"/>
          </p:cNvSpPr>
          <p:nvPr>
            <p:ph type="title"/>
          </p:nvPr>
        </p:nvSpPr>
        <p:spPr>
          <a:xfrm>
            <a:off x="506413" y="260350"/>
            <a:ext cx="8637587" cy="1431925"/>
          </a:xfrm>
        </p:spPr>
        <p:txBody>
          <a:bodyPr>
            <a:normAutofit/>
          </a:bodyPr>
          <a:lstStyle/>
          <a:p>
            <a:r>
              <a:rPr lang="en-US" altLang="en-US" dirty="0" smtClean="0"/>
              <a:t>Question 4.</a:t>
            </a:r>
            <a:endParaRPr lang="en-US" altLang="en-US" sz="3600" dirty="0"/>
          </a:p>
        </p:txBody>
      </p:sp>
      <p:sp>
        <p:nvSpPr>
          <p:cNvPr id="959491" name="Rectangle 1027"/>
          <p:cNvSpPr>
            <a:spLocks noGrp="1" noChangeArrowheads="1"/>
          </p:cNvSpPr>
          <p:nvPr>
            <p:ph type="body" idx="1"/>
          </p:nvPr>
        </p:nvSpPr>
        <p:spPr/>
        <p:txBody>
          <a:bodyPr/>
          <a:lstStyle/>
          <a:p>
            <a:pPr marL="609600" indent="-609600">
              <a:buFont typeface="Wingdings" pitchFamily="2" charset="2"/>
              <a:buNone/>
            </a:pPr>
            <a:r>
              <a:rPr lang="en-US" altLang="en-US" sz="2800" dirty="0">
                <a:cs typeface="Times New Roman" charset="0"/>
              </a:rPr>
              <a:t>A. </a:t>
            </a:r>
            <a:r>
              <a:rPr lang="en-US" altLang="en-US" sz="2800" b="1" dirty="0" smtClean="0"/>
              <a:t>The corpus callosum is located in close proximity to the amygdala.</a:t>
            </a:r>
            <a:endParaRPr lang="en-US" altLang="en-US" sz="2800" dirty="0">
              <a:cs typeface="Times New Roman" charset="0"/>
            </a:endParaRPr>
          </a:p>
          <a:p>
            <a:pPr marL="609600" indent="-609600">
              <a:buFont typeface="Wingdings" pitchFamily="2" charset="2"/>
              <a:buNone/>
            </a:pPr>
            <a:r>
              <a:rPr lang="en-US" altLang="en-US" sz="2800" dirty="0" smtClean="0">
                <a:cs typeface="Times New Roman" charset="0"/>
              </a:rPr>
              <a:t>B. </a:t>
            </a:r>
            <a:r>
              <a:rPr lang="en-US" altLang="en-US" sz="2800" b="1" dirty="0" smtClean="0"/>
              <a:t>The corpus callosum is located near the amygdala.</a:t>
            </a:r>
            <a:endParaRPr lang="en-US" altLang="en-US" sz="2800" dirty="0">
              <a:cs typeface="Times New Roman" charset="0"/>
            </a:endParaRPr>
          </a:p>
        </p:txBody>
      </p:sp>
      <p:cxnSp>
        <p:nvCxnSpPr>
          <p:cNvPr id="4" name="Straight Connector 3"/>
          <p:cNvCxnSpPr/>
          <p:nvPr/>
        </p:nvCxnSpPr>
        <p:spPr>
          <a:xfrm>
            <a:off x="5257800" y="29718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85305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1538" name="Rectangle 1026"/>
          <p:cNvSpPr>
            <a:spLocks noGrp="1" noChangeArrowheads="1"/>
          </p:cNvSpPr>
          <p:nvPr>
            <p:ph type="title"/>
          </p:nvPr>
        </p:nvSpPr>
        <p:spPr>
          <a:xfrm>
            <a:off x="506413" y="381000"/>
            <a:ext cx="8637587" cy="1311275"/>
          </a:xfrm>
        </p:spPr>
        <p:txBody>
          <a:bodyPr/>
          <a:lstStyle/>
          <a:p>
            <a:r>
              <a:rPr lang="en-US" altLang="en-US" dirty="0" smtClean="0"/>
              <a:t>Question 5.</a:t>
            </a:r>
            <a:endParaRPr lang="en-US" altLang="en-US" sz="3600" dirty="0"/>
          </a:p>
        </p:txBody>
      </p:sp>
      <p:sp>
        <p:nvSpPr>
          <p:cNvPr id="961539" name="Rectangle 1027"/>
          <p:cNvSpPr>
            <a:spLocks noGrp="1" noChangeArrowheads="1"/>
          </p:cNvSpPr>
          <p:nvPr>
            <p:ph type="body" idx="1"/>
          </p:nvPr>
        </p:nvSpPr>
        <p:spPr/>
        <p:txBody>
          <a:bodyPr/>
          <a:lstStyle/>
          <a:p>
            <a:pPr marL="609600" indent="-609600">
              <a:buFont typeface="Wingdings" pitchFamily="2" charset="2"/>
              <a:buNone/>
            </a:pPr>
            <a:r>
              <a:rPr lang="en-US" altLang="en-US" sz="2800" b="1" dirty="0" smtClean="0"/>
              <a:t>A.	The </a:t>
            </a:r>
            <a:r>
              <a:rPr lang="en-US" altLang="en-US" sz="2800" b="1" dirty="0"/>
              <a:t>close friendship that existed between them was quickly dissolved.</a:t>
            </a:r>
          </a:p>
          <a:p>
            <a:pPr marL="609600" indent="-609600">
              <a:buFont typeface="Wingdings" pitchFamily="2" charset="2"/>
              <a:buNone/>
            </a:pPr>
            <a:r>
              <a:rPr lang="en-US" altLang="en-US" sz="2800" dirty="0">
                <a:cs typeface="Times New Roman" charset="0"/>
              </a:rPr>
              <a:t>B. </a:t>
            </a:r>
            <a:r>
              <a:rPr lang="en-US" altLang="en-US" sz="2800" dirty="0" smtClean="0">
                <a:cs typeface="Times New Roman" charset="0"/>
              </a:rPr>
              <a:t>	</a:t>
            </a:r>
            <a:r>
              <a:rPr lang="en-US" altLang="en-US" sz="2800" b="1" dirty="0" smtClean="0"/>
              <a:t>The </a:t>
            </a:r>
            <a:r>
              <a:rPr lang="en-US" altLang="en-US" sz="2800" b="1" dirty="0"/>
              <a:t>close friendship that existed among them was quickly dissolved.</a:t>
            </a:r>
            <a:endParaRPr lang="en-US" altLang="en-US" sz="2800" dirty="0">
              <a:cs typeface="Times New Roman" charset="0"/>
            </a:endParaRPr>
          </a:p>
          <a:p>
            <a:pPr marL="609600" indent="-609600">
              <a:buFont typeface="Wingdings" pitchFamily="2" charset="2"/>
              <a:buNone/>
            </a:pPr>
            <a:endParaRPr lang="en-US" altLang="en-US" sz="2800" dirty="0">
              <a:cs typeface="Times New Roman" charset="0"/>
            </a:endParaRPr>
          </a:p>
        </p:txBody>
      </p:sp>
      <p:cxnSp>
        <p:nvCxnSpPr>
          <p:cNvPr id="4" name="Straight Connector 3"/>
          <p:cNvCxnSpPr/>
          <p:nvPr/>
        </p:nvCxnSpPr>
        <p:spPr>
          <a:xfrm>
            <a:off x="6096000" y="2057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322325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3586" name="Rectangle 1026"/>
          <p:cNvSpPr>
            <a:spLocks noGrp="1" noChangeArrowheads="1"/>
          </p:cNvSpPr>
          <p:nvPr>
            <p:ph type="title"/>
          </p:nvPr>
        </p:nvSpPr>
        <p:spPr>
          <a:xfrm>
            <a:off x="506413" y="381000"/>
            <a:ext cx="8637587" cy="1311275"/>
          </a:xfrm>
        </p:spPr>
        <p:txBody>
          <a:bodyPr/>
          <a:lstStyle/>
          <a:p>
            <a:r>
              <a:rPr lang="en-US" altLang="en-US" sz="3600" dirty="0" smtClean="0"/>
              <a:t>Question 6.</a:t>
            </a:r>
            <a:endParaRPr lang="en-US" altLang="en-US" sz="3600" dirty="0"/>
          </a:p>
        </p:txBody>
      </p:sp>
      <p:sp>
        <p:nvSpPr>
          <p:cNvPr id="963587" name="Rectangle 1027"/>
          <p:cNvSpPr>
            <a:spLocks noGrp="1" noChangeArrowheads="1"/>
          </p:cNvSpPr>
          <p:nvPr>
            <p:ph type="body" idx="1"/>
          </p:nvPr>
        </p:nvSpPr>
        <p:spPr/>
        <p:txBody>
          <a:bodyPr/>
          <a:lstStyle/>
          <a:p>
            <a:pPr marL="609600" indent="-609600">
              <a:buFont typeface="Wingdings" pitchFamily="2" charset="2"/>
              <a:buNone/>
            </a:pPr>
            <a:r>
              <a:rPr lang="en-US" altLang="en-US" dirty="0">
                <a:cs typeface="Times New Roman" charset="0"/>
              </a:rPr>
              <a:t>A. </a:t>
            </a:r>
            <a:r>
              <a:rPr lang="en-US" altLang="en-US" dirty="0" smtClean="0">
                <a:cs typeface="Times New Roman" charset="0"/>
              </a:rPr>
              <a:t>The cells divide rapidly.</a:t>
            </a:r>
            <a:endParaRPr lang="en-US" altLang="en-US" dirty="0">
              <a:cs typeface="Times New Roman" charset="0"/>
            </a:endParaRPr>
          </a:p>
          <a:p>
            <a:pPr marL="609600" indent="-609600">
              <a:buFont typeface="Wingdings" pitchFamily="2" charset="2"/>
              <a:buNone/>
            </a:pPr>
            <a:r>
              <a:rPr lang="en-US" altLang="en-US" dirty="0">
                <a:cs typeface="Times New Roman" charset="0"/>
              </a:rPr>
              <a:t>B. </a:t>
            </a:r>
            <a:r>
              <a:rPr lang="en-US" altLang="en-US" dirty="0" smtClean="0">
                <a:cs typeface="Times New Roman" charset="0"/>
              </a:rPr>
              <a:t>The cells divide in a flash.</a:t>
            </a:r>
            <a:endParaRPr lang="en-US" altLang="en-US" dirty="0">
              <a:cs typeface="Times New Roman" charset="0"/>
            </a:endParaRPr>
          </a:p>
          <a:p>
            <a:pPr marL="609600" indent="-609600">
              <a:buFont typeface="Wingdings" pitchFamily="2" charset="2"/>
              <a:buNone/>
            </a:pPr>
            <a:endParaRPr lang="en-US" altLang="en-US" dirty="0">
              <a:cs typeface="Times New Roman" charset="0"/>
            </a:endParaRPr>
          </a:p>
        </p:txBody>
      </p:sp>
      <p:cxnSp>
        <p:nvCxnSpPr>
          <p:cNvPr id="4" name="Straight Connector 3"/>
          <p:cNvCxnSpPr/>
          <p:nvPr/>
        </p:nvCxnSpPr>
        <p:spPr>
          <a:xfrm>
            <a:off x="35814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67327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5634" name="Rectangle 2"/>
          <p:cNvSpPr>
            <a:spLocks noGrp="1" noChangeArrowheads="1"/>
          </p:cNvSpPr>
          <p:nvPr>
            <p:ph type="title"/>
          </p:nvPr>
        </p:nvSpPr>
        <p:spPr>
          <a:xfrm>
            <a:off x="506413" y="381000"/>
            <a:ext cx="8637587" cy="1311275"/>
          </a:xfrm>
        </p:spPr>
        <p:txBody>
          <a:bodyPr/>
          <a:lstStyle/>
          <a:p>
            <a:r>
              <a:rPr lang="en-US" altLang="en-US" dirty="0" smtClean="0"/>
              <a:t>Question 7</a:t>
            </a:r>
            <a:endParaRPr lang="en-US" altLang="en-US" sz="3600" dirty="0"/>
          </a:p>
        </p:txBody>
      </p:sp>
      <p:sp>
        <p:nvSpPr>
          <p:cNvPr id="965635" name="Rectangle 3"/>
          <p:cNvSpPr>
            <a:spLocks noGrp="1" noChangeArrowheads="1"/>
          </p:cNvSpPr>
          <p:nvPr>
            <p:ph type="body" idx="1"/>
          </p:nvPr>
        </p:nvSpPr>
        <p:spPr/>
        <p:txBody>
          <a:bodyPr/>
          <a:lstStyle/>
          <a:p>
            <a:pPr marL="609600" indent="-609600">
              <a:buFont typeface="Wingdings" pitchFamily="2" charset="2"/>
              <a:buNone/>
            </a:pPr>
            <a:r>
              <a:rPr lang="en-US" altLang="en-US" dirty="0">
                <a:cs typeface="Times New Roman" charset="0"/>
              </a:rPr>
              <a:t>A. She lies out in the sun.</a:t>
            </a:r>
          </a:p>
          <a:p>
            <a:pPr marL="609600" indent="-609600">
              <a:buFont typeface="Wingdings" pitchFamily="2" charset="2"/>
              <a:buNone/>
            </a:pPr>
            <a:r>
              <a:rPr lang="en-US" altLang="en-US" dirty="0">
                <a:cs typeface="Times New Roman" charset="0"/>
              </a:rPr>
              <a:t>B. She lays out in the sun.</a:t>
            </a:r>
          </a:p>
          <a:p>
            <a:pPr marL="609600" indent="-609600">
              <a:buFont typeface="Wingdings" pitchFamily="2" charset="2"/>
              <a:buNone/>
            </a:pPr>
            <a:endParaRPr lang="en-US" altLang="en-US" dirty="0">
              <a:cs typeface="Times New Roman" charset="0"/>
            </a:endParaRPr>
          </a:p>
        </p:txBody>
      </p:sp>
      <p:cxnSp>
        <p:nvCxnSpPr>
          <p:cNvPr id="4" name="Straight Connector 3"/>
          <p:cNvCxnSpPr/>
          <p:nvPr/>
        </p:nvCxnSpPr>
        <p:spPr>
          <a:xfrm>
            <a:off x="13716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14480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7682" name="Rectangle 2"/>
          <p:cNvSpPr>
            <a:spLocks noGrp="1" noChangeArrowheads="1"/>
          </p:cNvSpPr>
          <p:nvPr>
            <p:ph type="title"/>
          </p:nvPr>
        </p:nvSpPr>
        <p:spPr>
          <a:xfrm>
            <a:off x="506413" y="381000"/>
            <a:ext cx="8637587" cy="1311275"/>
          </a:xfrm>
        </p:spPr>
        <p:txBody>
          <a:bodyPr/>
          <a:lstStyle/>
          <a:p>
            <a:r>
              <a:rPr lang="en-US" altLang="en-US" dirty="0" smtClean="0"/>
              <a:t>Question 8.</a:t>
            </a:r>
            <a:endParaRPr lang="en-US" altLang="en-US" sz="3600" dirty="0"/>
          </a:p>
        </p:txBody>
      </p:sp>
      <p:sp>
        <p:nvSpPr>
          <p:cNvPr id="967683" name="Rectangle 3"/>
          <p:cNvSpPr>
            <a:spLocks noGrp="1" noChangeArrowheads="1"/>
          </p:cNvSpPr>
          <p:nvPr>
            <p:ph type="body" idx="1"/>
          </p:nvPr>
        </p:nvSpPr>
        <p:spPr/>
        <p:txBody>
          <a:bodyPr/>
          <a:lstStyle/>
          <a:p>
            <a:pPr marL="609600" indent="-609600">
              <a:buFont typeface="Wingdings" pitchFamily="2" charset="2"/>
              <a:buNone/>
            </a:pPr>
            <a:r>
              <a:rPr lang="en-US" altLang="en-US" dirty="0">
                <a:cs typeface="Times New Roman" charset="0"/>
              </a:rPr>
              <a:t>A. </a:t>
            </a:r>
            <a:r>
              <a:rPr lang="en-US" altLang="en-US" dirty="0" smtClean="0">
                <a:cs typeface="Times New Roman" charset="0"/>
              </a:rPr>
              <a:t>P53 was phosphorylated and the cell undergoes apoptosis.</a:t>
            </a:r>
            <a:endParaRPr lang="en-US" altLang="en-US" dirty="0">
              <a:cs typeface="Times New Roman" charset="0"/>
            </a:endParaRPr>
          </a:p>
          <a:p>
            <a:pPr marL="609600" indent="-609600">
              <a:buNone/>
            </a:pPr>
            <a:r>
              <a:rPr lang="en-US" altLang="en-US" dirty="0" smtClean="0">
                <a:cs typeface="Times New Roman" charset="0"/>
              </a:rPr>
              <a:t>B. P53 was phosphorylated and the cell underwent apoptosis.</a:t>
            </a:r>
          </a:p>
          <a:p>
            <a:pPr marL="609600" indent="-609600">
              <a:buFont typeface="Wingdings" pitchFamily="2" charset="2"/>
              <a:buNone/>
            </a:pPr>
            <a:endParaRPr lang="en-US" altLang="en-US" dirty="0">
              <a:cs typeface="Times New Roman" charset="0"/>
            </a:endParaRPr>
          </a:p>
        </p:txBody>
      </p:sp>
      <p:cxnSp>
        <p:nvCxnSpPr>
          <p:cNvPr id="4" name="Straight Connector 3"/>
          <p:cNvCxnSpPr/>
          <p:nvPr/>
        </p:nvCxnSpPr>
        <p:spPr>
          <a:xfrm>
            <a:off x="1447800" y="3657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94423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16</a:t>
            </a:fld>
            <a:endParaRPr lang="en-US" altLang="en-US"/>
          </a:p>
        </p:txBody>
      </p:sp>
      <p:sp>
        <p:nvSpPr>
          <p:cNvPr id="5" name="AutoShape 2" descr="data:image/jpeg;base64,/9j/4AAQSkZJRgABAQAAAQABAAD/2wCEAAkGBxMSEhUUEhQVFhUWGR0ZFxgYGBgcGxkZHBgbHCAZGBwYICkgGh0lHRcbIjEhJSorMC4vGiAzODUsNygtLisBCgoKBQUFDgUFDisZExkrKysrKysrKysrKysrKysrKysrKysrKysrKysrKysrKysrKysrKysrKysrKysrKysrK//AABEIAMMBAgMBIgACEQEDEQH/xAAcAAEAAgMBAQEAAAAAAAAAAAAABQYCAwQHAQj/xABIEAACAgEDAgQEAgcDBwsFAAABAgMRAAQSIQUxBhMiQTJRYXEUgQcjQlKRobEzwfAVJENicpKyFjREU3OUotHT4fFUY4S0wv/EABQBAQAAAAAAAAAAAAAAAAAAAAD/xAAUEQEAAAAAAAAAAAAAAAAAAAAA/9oADAMBAAIRAxEAPwD3HGMYDGMYDGMYDGMYDGMYDGMYDGMYDGMYDGMYDGMYDGMYDGMYDGMYDGMYDGMYDGM1TalE4d1W/mwH9cDbjNQ1CHkMv8RjAjdd4k08MoidiG9+OF4B596o2SAaHJrJfKr1bQaY6ho31UUbanbuhZlEj7eP1Y3Dvz+y3vVe1pUVwMD7jGMBjGMBjGMBjGMBjGMBjGMBjGMBjGMBjGMBjOPqvVYdMnmTuESwu43VnsOB79vvQyn9S8ZzyiWPSQOjKaSaRZAjC/iVfKYsK+n5++BeXlUdyBxfJHb55V9Z4806s6Qq07L2KPCsbH5CSR1Xg2Dz7ZT9ZpGmdH1Uwmkj+HzaCqbu0jOkoH72eBznfBK4BCsoJ77d3b5ELo6wM269qJGZ5tR5CNwIYp9Gdv1MpBe/9kCue+b+naqOAblllG43ZnhYykUOWKljx7n7DNmmMm0MzSheQBGs/JA/1IFNdua+2YSPK7EkzC/atYo/IGRBgT2j8UKSA67R+9d+3uFH9MsStYsdjnnpif3Mh+41LfyGqJzo6Zq2ha09+48nUGx93mIB+WBe8Zo0eqWVQy2Powoj7j2zfgMp/jrYWiVkQ0Q4LaOfUE7HDeXuhQiNSRyTZ+mXDKF4w6NtaWZgXRlL7/IEjachaMkbGZCjACwQPYfLA2R9AjoW7qa5CQShQfko28KPb6Yy2x64kA+VKLF0Qtj6Gm74wKp1Rrnn0o8u9S4G945wyMYl4VvLMcjBU3Kd61QH7OXZRQyi6TWy6jUI0iSoGcKY92pBRvKsyC1CAA8e3Nm74y94DGMYDPhOfchPGGvEelkUNUkqmOICyxZhtsAc0LsnsALNYEcviqaUboII/LPwvLLRdfZwqK1KRyLN0RYGd/ReuvLL5M0Sxvs3qUferAEBhyqkEFl4r375FRIFCqvZQFHJ7A0P8f385ql1Aim08zEhEciQ8kBGjkFt8l3BDfbj2wLvlM8d+Oj0ySINpnliZS0jqwBUAgelT8VWL5FWPnlwhmV1DIwZWFhlIII+YI4IyH8YdME+mfsHj9cbUWpgOxCgkqwJUgA8E+9YHP0/xto9REsmmdp990kakuCKsODQjqx8RA+V5JaHrCSNsZZInPZZFq/f0sCUY/RSc8f6p+jGTRzx6npuoVZxIqmFg2zey7iFb3TZuJBHYHn2z0DUas6iKBCu2V50VlHOx4ZA8lH5ARtTe9r8xgXHGMYDGMYDGMYDKrrOu6yTcNLp4/TI6F5JAeEcraxit17fdlr65asjdR4f0khJfTwsWO4kxoST8yau8CiL0HUlmeWN5XLb9zlbVqr0BZwqCuPSBm89M1P/AFL/AO9z/wDtDn65ielwQ9H08whDSBNOzclWk9Ue5WYd9/Y8G7ydbocSqWfQaRaFkmQUB7ksY+BgQR0ur/6if/f/AJ/88zfDoZiCz6eU1XpJBZr+p1ZFD3v8slItBp5BxHFRFr5WskF0aNbNoA79s3S6aAtbQuTwK/Egj5AbTKB/LAhG0UrG307dqFwxMABxVHUNX5YPTzf/ADRD/wDiQ3/4pss+l6HpmBvTBPoSDf19LEZivh+BmIMUyV2PnyAH/ZCS8fmBgVlNA/8A9HX20+j/AIf22Z/hpfbRnt7w6P8Auly0Dwzp/lN/3jUf+pg+GtP8pf8AvGo/9TAgOmvqIGtNIyg1uCx6VdwH1WYf4OXHSTF0DFWQkcq22x9DtJH8DkaPDsQ+F9Qv21Ex/wCJznXoOmiIkh5WsVTuzD8r7HA7co36QZ4g9OVDCK1uGOTuWNkSuAwVUdyo9kPuVBvOQPiTqq6Z4nkhR0YlN+9A6ttL0BJS7SEP7QN7RRvAmIo2AAL2QBZ2gWfnXtn3OPTdaidFdRLTKGFwyg0RfI28HnGBXtZpS+v4RmBapLh1CgIYqsTeaIybrsvzHcXlyyk6rpcya9pl08rpvDWi6YFv1ar8bzhyoN8FB3YDisu2AxlU8UdelR2ghULYRfOLrayO60ipRJ9DXv7D/WIrIjpPjHWFEDQRuSoTcZiNjgkeZqCUqNJPRtAs83RBwPQsq/jXQLtGoDyRSJtVpI+SsO8FyUIIIAs2Bx3PAzZ0zxX5kbySwtGi8A71cu+4KERRTMSSKNU1iiQQT90ayNqn/FIqmWGoU+IKoZvMRj2LHdGWrggACwt4EHP0nWmRUi1CshTdueEWaZRtDKQobYSwsUeBVXXdpvDkoKjU6mZvQWYReXGooCwaHmGyxIKkVtF81fLFrk0kQEce7WIoWRZGchBe0sm80sbNW0KVBsULG3OmZUSWb8dHFNI8YlSgOFUNuhTzDxt2lgbG7cxoUcCzdJ0cMMSpAFEfddpsHcdxa/2rJu/e8jPE8skbRSRThDuC+Wy7lZWkRWfarKbRSTZJAvtkb/ytMmmcaSBkmIRNPHJsAZpFLIaVjtVUBcg1wpyO0W4nXRauTbJ+HEZkdtyrQJYqQq+k+dEaq7NWaFBLaTrEes/GQSxW2ibaxkFJITGfVtWyFYFgV5tW97rOHwH0/Y/miJgZV3va1HAWomOBtxRktVA2Dsq2RtCnDVeIXbQvDKk0MzKsLzOuwJ5v6tNTx6ipY/IGx6ggupfpGuSE6pFVyEJkWqPmlVCymMezeaCGHbc1/tHAs2MqEfjtWcL+E1Fl/KFmC/N7+Xt8y7rm6qvfIuHxvKJ5HKPJAbCRp5e4ELCS1mgVXcxZt5HJ4Gw4HoeMp+o8dhRIfwsx8tgpUPCWYn3QB6ZVFlnul2tz6WrefFzqyo+lkLMDXlvEylwf7NCWUuwBBNChzdUaC04yrw+MdzIo0moJY7T6oPQ/q9Dky0r2pG0839xeSeMEYBlgmKlzGrEwqC636QTJ71wezd1sYFmxlJ8L+NXljUTwSmZgXAjRSNlBgPjPIDVV2200ODU90fxJBqSQm9aAILqVDg/uE/FR4NdiRgV6dyOj6IqAxLaEAHgEmeCgflfzyd6/qGOk1PmwGhC5I3KVelPpUg7ufmVGR3T4Qem6AMpJA0zBRQ9SBXFkmgLXO3xBqnbR6rdC8VQvRYxkG1PbYxP8cDR15tLFF5moiRkFCvLVu59gfYcn8j3OR/ROqdO1VrBHGWC7iphC2psAgkUwNe3zGb/GzMNI4EXmL3c0rCNE9ZfYzKZPhraps37ZvWMagxajzmWKOExyKFCSMz+U5DsPgACiwlGz3FUQ5fDXQtN+E05ESqTEhJW0JJUGyUo39ckOlFoZJ1RJpUBSl8zcVOyzXnP2N+x9u2Q+o67og7R6LUD8SgvymeRo3+L9W287Q3pPIIYUPbgzXhEEnUlnLnzq3+n1BYo+wXgCyaHt8z3wJKXXkRSv5boURmp9vNAn9lj8vnkVpRrWRC2pjDFQWAg4BIFgevsDkl4mS9HqQOLhk/4DnNPrI4wvmMFLD0g/E3F+lR6m/IYHHodTrXMlzwDZIUA/DvVADn+272fnX0zs076vcPMl05W+QsDgkfIEzED+GV7Xzyv5y6CeOHyrmnaRCWO8E7Arj0UF3b6PNCjzlj6dIXhhZiCzRozEdixQEkfSzgTIOVTxbOI54mvTghG5Yx/iQLH9h5xEYHzJPy+XEh0vqXmaqSNXVo0iRvSQadnkBBI+iDjIfxzADInodgyU4V5ltQWFN5Wnk9nYfEp9R++Bc8ZEx9XYgERiiLF+aDR+YMVj7HGBFa3Wav8AGOmltlAUMJgFiD8E7G4kI2kcqHF2OKOWvKL1bSk64SJp4Q6Sq3m/g5GkZRFz+uR13MQSoBFdu9ZesDzjrwb8QX2rH5kkYRpLMk6LMhaIC/R5ZUyKPdS3Apmzn6BD5u2IGGTurryIGXcQGl95dTG1KY7AphdWrDo6jqfLkmYJ5SyOpbd65XIclZU4tYWAKnvtrsotjr6W7RwzSLxKSIoSyFUEksnlLJGP3lNiRv29oIIGBYugdPWSd5eWSFtiO3LSyqNjysffbzGo9qk/eyS8QaCSTy2jfaY3Ddr2ntvFc2LIIsBlZhwaI+eH9XCE8mLcFhPkgsCN+1VO4E/Fd9/c2c4fFnW4fKlhVi8nCusYLFQWUHeR6Y+D3YjA3/8AJpWZWmYyttkDs1g7pNguOj+rChSAB2vuTZOKdAZkl82YSTsU2yba2eUSYrUHvds3YMXYUBQE+i0AOeB79/zyCl1Yh1kxMcjb4oa8tGckhp7uhS1x3PN4HL4UVJXaVY/LWLdFs541DNu1DWfi9YC7vch/nnF4o6epn1B2qX8lJ4ie/mRMf5XHD/AfTJjwzq/MfV7UkVRMCA6bCC0UZYAH6+q/ffnN1TS+brj+sdDHAlFCt08klg7gRR8sf7uA8WvBPpKDp+uMK3a7tjTJ2554PbIjpL79IjMHPkamXTs5ba0qtK0TuStbbkYMa7FL47ZMjokIhESjbQUB1oSemqO6uTx3yGn1SQJrtKzO0km2SL0M5LSoEUny1pSZom5ocknAjZpg9B42LlWQqoKvNGht4lrmMQN6mevWRa/FWR+tn3S7hKJeGPmRLsjC+XD6kYD+yAUl2F2pkC8kDOrWw7ZJUAO29xRmJYKgB3zsb2+UCNsYH6yI0d1GuedyZjKyqp/tDNt2QIQE26pUu3h9Knaxsk2SANwDv0EbDaI1pyCsS3sJHdtOD/0fSsBujPxHjsQA0hpggQBHEUP+i1G2vKcX/m0Cn4QDx9fUnJFiOmRQa2SVLVw3U0rbr2yHgRx2d8V0AbW1DhM61mLsdwErEWyLaxxLS1ql4BEycB1ADChtC/tBuYoybHiaOGVtsmnU/rDN6alkLcojEqSWIJuMtRZlO5FKuWlRZdSu0TBbWKCq8uZDXpUgCzRYgewQgbDCQoZnZmmUxuyqPM1fBI8pG4jUCyCeAGb2ps7h0qW0cQxgJ/ovObdILBuVttO4IJAYkWxJN84FP0MrFfKLggCMmNCbB8pKna/7OBSSr0bKkc8bWmelUXEhXeq7wGHpigkKHdFAB3jcUd572KPqVVjhozHu82lHpYIY5FLN5aIY9RJt2NBQO5Bfw36uAJnpxC+cUmEuyMq+0kIE8sssar++nseSVPJ7UFi0AvTaekv0IVA4VSEsE82FB49+4zDxLZ0chfapCqW9Xp4ZSRuNfKu2bumTLHpImchVWJCSewAQd8g+oQa/USpLEIUhTmOKUsGZv+skULwa+FSfTdn1VtDj6rKrh71yiL3Xaruy8HbW1dp7iqbjNo6nGoaNpdPOk7lxtkEZQkAkPyw7gm7HJquM7jL1UEWmlYe+3d/VmH9Mwm12v99DG4/7VP7ycCK6J4ZgeVpmkQkuaSOyqnbV7j8R2it9AVwKs3ZPC+l8pZlogee9X7jij9RlU6p1KTUv+EOijSZviO5GKrwfiC1HYItrJUEUNzJd30MY02nRZZARFGN8h4FKOWNk0OPcn74GPiCBpNLOiDczROqr8yVIA5+eR+i1EaHVysyCVHIcsQNqADy1s9lKkGv3mb3vKx4k6wdWSjfiYIFYFSI3XzACbZyWRqI+FR9zZoCF6N11CjQvMqxzCTejqzmMkoFZQibbCqaVQo3EuSSaAWf/ACy6yHUNtAAVHcgDYjOACDXNMwbaTzRzHpGmE2n0wkRZkEYYJGbRiAbLUgiQk3as3HIGOnafp5jMbajdGOQKkiG799mNFnPbuB3oCzmE3SdDDDL5OrKRFgQsUiOV5BKRht1l3s0eLYmrAOBOeGtKkc8yxgBRFAABVAXKwAoDgBqH0AyL8dR3LuDuuyElysUrmNDvBcGN1CXZPN2Y1P7Obv0e66TUnVTubuRUQ0B6UTcBYoPXmVvAAauOKJ1ePJ4hIm9SaQlyEjYBPU3q8x13j9W3oAbt8yAQtceusA+XKLF0UNj7/XGfI4JQBcoJrk7ALPz74wKxqukuNd5y6eWQCZSGLQKFuMK7qT+sI4UGyD6KHHBuRyE1+ohSRj+N8lgyqytIhTe6+lCsnwlgLCqVJ7++TmBQk8OasNKSkYUq+0iUu7BwD5QBjRUiDeoAe/53s6Z0+VGSGYltjz6kL32AvsRLsk2JJWHsO3tl01EhFbQLPz7D6nIPpsoaaeUTKWJWL1IQAqC6Bv8AekY+/cYHJ1dXWbeHbyZVKyKL+HaTG8Z/YINqxHNMD7DI1YmdDpUiUIkILKhYby5O4gqpBNAmrN2Qe+WhYN2xbUkMx9PIVTfHP1rjOCfw80UraiHUOjFdrIyh4yB22rYKmz+9XPbA0aPw+sdq02odWNrHJqGXj2AEQWvsT986NXo9DGoaRzAd1A+fJGd1j5ON3JHexz9cjz4Zss02obzG+JlmdCL/ANUEk17Lu2/TOTqXTHOrQmaTa6ijtUuSrqik+ZuX0mQuAFqwpqwKCQ6dLBqp9TtTzVDqwY7kAfy1RvUaIYeWoI9qzZ0LSmPeX37pHYKzOzjy1d9iBmJPCn3+pzHo5jh0EEnqKDT+afMNszCMN6+BZ5Y1Q5s1mfR9P5UEUZJpFTfQG0SUL78iyew+eBJmTkhVLVyari/uR8sgOqN/nFx8l4Uf2G7ydSjgc8dnf+OTCtIFRkUne+56rhOwHJ+VH8jkPqoyOoIgHAjNf7Mkyf02sPywI/W+HdUS5TT8o+6EvKu1iDavqO7zMoLKAf2TVk8jVq+kakzxGCHe0SofU48sMDJwwoAgWKjAFHbRG0HLpEo3j1C95N7XBPJ9Nn0/TM3jDRu5Wmsn6qRxXHvxgVRukatFCpCADu82V5U3tERflgKGAAN7SPgAAA5OdPVmkcpHBp4hHCxJeUkgvS8qqsGcep7JvcwHHvlk1kYJlNWQgr6cNkb4nWNUZ2FCJUKkCyis2x2T/W2MQO9cYHRor81pJiDN5aqoAoKnclbJ+J7J57Ko9sz1Gvk27lQso97qx81FEtlS/wAqu+iTUTRGLZPtAJIYKrtG6tZ54aQg9uBkv1nqsAfYwDF1ATzUYQolcvIzCgvNUOSdo4uwHF1rqR1KoUicyRqC8TISD5hr0y7XiJG08MpHblcy6P05tC2plMcUS+XZFRIppWbfIysAAGBB2qt+ZyDV5I6CZDAnlsXp631W5SCRQ9gAFAHsFAzZ4n00uoDRxCPeh3J5gBV/SDtIIPub7fI+2BGzyx6xVXUy+SKUxQDyrb23srhgTfZP2aB79tqeF6HokkAPfbsB/hBsv+Jzn1seojkhf8JDJsjXdRVHA5B22eTz24++aY+kRiQyJFPHI5LcncSW5IDFTY+ltVYHdF0TUVceodlPY3P86/a1X92R/XtV1LSoCsxdmIVF2xd2NA1tZmFkd2F33Hcfel9OBcPEuviYMeGeMRM1kEAKfnZ7DsfpezQ6aOPUSPqJfMmMu1UBaRghYAuUW9g7qLoAXzbNgTHhfpZ00ZZhvlk9UkjNW48mlv2sk2asm/kBx9Sim1zWk66eKE7hGVVzIRREr80EBB2qQ1/EeaA6eqajTSl01SyqgZbLRuI9oAIVnqlUnvZF9jxxnPIdNG+ifu0hKo24lWQ0RyW2m6U1784HxNR1FW2+ZA3Fjey7yLoEIETgn5nNg6prvhfTLJfBWkXkC6vzn9ufhyM674UXVyamXUFQxUCFw53QlDJRU0NoKMjHvyW54GdmhlmZ9K0mqCyGENJGyxgsdhO8dyB3H5YGmbqEDECXpZLEE2ESuDR9bhB3/jYq85uieHk1moM7xLHDGxVYwbBINFTtJB5HrI4JGzsH3dGqDzRSJDLZRrkLHadps8Mq2velpTQDNRNZlp+v6xY1TT6KJUQAKd0xQpXBjBiW/wAyvz+4XnK54r6rHBRaGGVwpZBJLDGbBsAeab7gcgHnOnTazWsovTxbiLszMo5+nlsR9ch/Gk0pCoaG+I0obT7TIeCsxmKv5XI5jpuG7GgQmR1x/fSakH3G1DR+4aj98ZM4wKH1GOOTWvCxnCSF13AQ7FkeNFerPm2UG0HbQ3t7VV7UUKHtlJ/EN/lSvMhvfQBbS7whiX0qo/X7jVm/3V7Lxl3wOfWn00b2kEEj2sd8qOunaCdimoG113yQqgbc42oHBPMdqlV2sD3PN2yl9ZYL1Ms3wrp4ieBx+s1HP5YHYOvSxMEGllltA9I0Vrd8NvKD2/r8sxbxQ0gCjRag38mgtaNXRkrg/X+69GlZRIqK5dndnkfgXQ4X7duPpnNozYkANF43N8CiJGPcHj4v8ewdf/KOMyhGgnWRiF3CMK19huBPIvi+RkB4k1+qlnVyVgihZotx5eSn08jGMg7VcqCFWm5RuRYruHVZSwiiYMaUu7gHy1b2BvlyOwPYck1VzvRZBD0wStyfJadya5ZwZGv82wOE6uEQxwadPRIyqsbbhtV/MYuri6BSORh78g8bhknLpiy7aVV7hVJ5P1av7s5ukdIiiWNvLXzQlF6G4khd3P1Ki/sPlkpWBoaIsSzWOAAquwAA+1c/lla67q3ScEAMYIQ5bzANw2zsFNi7Jh9r7EmsnOl6ppDMTW1ZWRPsoUG/n6t2Rms6ZJqdTIE8vavlLIWu9pWUEJQ5O2Vu9fEMC1jTnYBxe7d+e7dV/wArz7+HJRwaBYk97rge9fTOrGBy+Qx3EnaTt7U3CmyPUPcWO3vnE+m8zcgtlS0pgyEEgH0sV9QAPBHH3rJfGBVdf4cR2jWeSRl4WOMBig20TvYA965J2g2R7536zpHmbVliimVR6S5II+h4N8f++TeMCPj6fSkekH9lVFKvb+Zrvm38MTuJoMSGFc0QAPpd1/POvGBxNp3Lb+FYCgLJB79+B3vIefrmmilWNmVXJYKWkPlq4IUrfZWthSmrvjN3jDVKIGjXV/hpmFxstFrHb0UxKkijQzyCGSd9RunkAmZwCzp5ZeqU7QVCSqyr3Wm78ckYHr/U5ZP7OFS5iHmS7aDMTe2NCeAzEk3+yAP3gc+9LT9bNEqoI1ALgBt3myEsbagGpa5BJs85AdF6tpYAkKagIdzkxlgWYt2B96UABQOwAHtlg6D1hpk3mMxpztDH1nkj1LXp5+p74GzWTqrrG4VnYejduXfV+jdWxm4+Gx7mshkTzvM3bkl/DljoyaCM5YIxYcBjt5ANA8+wOTmrmjdWjlKlWFEEgV9vcEdwfYjK/quvN+ED7leZUdGSwAzoSpbgEgkoSPoftgcvTNZqHRItTArSbkiaYWsZ/Vqz1Q9QHrF8C+2TWt6Srv5gkfd2I58ogCgAGBCgfSve8oX45pZpJUelkWJolCt5iy3socV5b1tu6Iuh756SISHB2civZroJt2DitpPN374HB/kpI1DQqrSWS28sBIGb1EkA7jdUa+Q4HGZL02o3f8N5hb0tErgjbxajzSq7R3rjNxhk8tVpt0cY2ED9vaVI5FUDtbn5ZL6BSAbs2xNnufrgbdLCERVUAACgB2A+QrK94y6XNqFKRBjuQqeYQtn94ujOPuhB+XOWbITq0DyTqrPMkXllgYTttweQ5X1fDW0Dg218hcCbxlThk6ptWliIoUZOJCK/0gQbQ3zA4u6z5gaeodVRdYBNqIF2TgCNmhFJ5Nh+/meZbEV/KvVlzyua/VaRdQDNq6dGDCFpFCq22h6QL7NfJ98seAymdUa9dOePTDEvt85Wrkf63+OxueUOCTzJNTID8c7jue0e2EV9P1f8/wAwHS5IO5atSSLI+dEdvcH/AB7cHVdSqRyMivukqMBim1PMkCkiuTybyQb3/P3PzH/l/j3h/E5IiT6z6cHk9jqkvvx2P+OKCR0OlWJVROwqzYsknlmNck9yf/jNsbFuhLfc6YA/YqB/TMx7fl7n5n+//HvnOJ1XoyJYBbbAgu7fzfLAHz5H8AT7YFmrAzEHNHUNT5UUknfYjN/uqT/dgcHhVK0wP70kr/ffM7D+RGSHh7mTVt/95V/3YIj/AFY5y+HdL5WlgjJsrEgJ+Z2iz/HOzwwPTM1fFPJf12kJ/wDxgTOMYwGMYwGY2bquK7/X5VmWMDFmNjgm+544+/8A7Z8diKoE2aNVx9TZ7fb55njAiOrw+rf5EL2u3c24v7+kBI2JHJPf3OeQeIG1KTHyYHQWwWN3aViwJpo1anXjmmsUa4z3OaJXBVhYPcfPEUSqAqgKB2AAAH5DA/PWj85kGoliJrvKsxjYr2NrEN13xsN5a+m6ooZJmDwq4FtI5Boew3ClX3pWIs375dup/wCTGlcSpHJKpAkCRs7A0CN4jUm6I75loNToImtYRCe+94HjsfPzHUAfYkHjtgeb9a8WQxEIHt27OVYoL9ywHq73Q7/Md81TdTggCKolkljVmVdpQuW+JjvCg2TZPtee0LHHINysGB9wQQc4JfDOmZg2yipsbfSL+dDi/r3wPJ/DOjnmBnkOoaW7URGkXghakVWVtoJAIIHJPe89O6FGYiAUnFjkvKHF17gN3/LOsdP05kIRwso9TCN9rfd1U8+3LA5JiBRgbcxD8kUeK5rjm+x/L+mfPOXds3DdW7bYurq671Zq8zwGUzx503cwl8uRlWJgzpHE7IvqvYXlUqaa/Spsqp/ZGXFHBAIIIPII5BH0yneOtGZWryhIDEVUGOWQSOSf1e5HUQWP9If3u/pohc8Zpi0qKAqqAAAAPkB7YwKl1nRTmWcKNaXdh5DRTlYVBRRbLvAXa4YkUbHayay5DIWfXbdQsbaOTa0gInHkFN+z4yBJ5g4GzcU/lk1uF1796+h/+Dgfc8y63r/8myLFOpZZTI8bx88bwWMicENcn7O4G/ayM9IXUoSAGWySALFkr8QH29/lnln6ZT/nWj/7Kf8A44MDpi8W6Nv+kIt3xIWjPJH79f4H2yO8U+ItN5O2ORJZN6OiI+71JKHBYpexbXuf5m8pbDjOTTEb5K/eA/8AAv8A54F96f4ykmkihTTgSyMqAmQlASe/ADEAXxQ7fLjPQF8MlIYUjl/WQM7h3XcrPJuLllsGiXaqYEX3qwfI/BiX1LRD5ym/yhlb+oGe9zOFVieAASfsBgeW9L/Sto2LJqC0LoxUkqSjUatWFkDjswH55JdS/SB0vyXvVRuCpBRLLNY7AfPnPzgzlvUe7cn7nn+/MW7j/Htge++HP0m6D8LEJpmWVY1V1Mb3uAAO2gQeR7Ze/C2ndRMzI6JJKZI1cgsAyruPpJCgvuYC/f27Z+YvDvT1MkMs9iMyoqKPilfeBtX5IDW5/bsLJ4/XOAxmt5lCliwCjuSRQ+5zF9QF+P02wVbI9RIsVz9xXfg4G7GMxDgkgEWO4vkX2v5YGWMYwGMZi5NGhZ9h2s/f2wMsZ8P0wPrgUbrPgqQyyzRNGzOxejvjkBNcLLGSa44G3Kt4hn61GqppF1LSFqIdYXUKAeRIB7mh6jf0z2LPuB47+jPpHVo9c2p142o0RUi0FsSCPRFwSKPJ7XnqGulkdNsdKWNFj+yp7lRVFq7A8X3vsZLGBTU8HTRj9TqihWMomxQpBJYBmJ3bgqkUtC2XcTZ4z6j4W1MwC/izGUI8ubaJJeE2k2wVULEsW2g3YFgKMt+MCjaXwtP+Lkf8VNwp3SGMKWchdiof20SixBsMSqm9pqQPg9jGsZ1+tKhmY+tLcs24h22Wy9xt7Ux+lWnGBG9H6a8G8NO8oY2oYIAi+yqEAHAocUOO12TWv0hafnzGheRBEQ7iKFzCoNl4jJMhjk99wDfCvy5u+VPxZp2edB5KvaBY2MAlAYyDezMVIQRxjcAaDE1zVYFsxlSj6h1ShWnjYVwzttYj5so+Fj7j2xgR+qiB6idjBXMoIlOnVqYRKpi8zzQ5Ug9ttc17ZfcpPWJGj1EjrDD5xfbDOx0y7S0SBQCx8xmYqA4POxfTdAG6r9e+BhMBwSu4giuLIJ4v6cE8/K88s/TMv+c6P/sp/wDjgz1fPMf0yyKH0gJAapTz7j9Xde3esDzkjOTR95D83/ooH92dV/L3zj0sm1mR+CWJU9g188fxIq/bAs/gWInqejoE07k0DwPw8os/IWQPzz2zrGlLxSbb3GN1AG31WhAUkj5m+45z8/6DVyQzJNE22RLKmgRyCCCD3BB+/wBc9Y8CeOjrWeGVAssahi0dlCLrkHmM32Uk2L54wPzjrOi6mBf12nnjC0CXidQD9SRXsc+6LRKFE89+VZCIDTTMO6qe6oP2n9uwsnj9eyKkilWAZWFEEWCPkQe+VfqX6OunzsC+nj4AVdtqFUdlUKQFA+QwPzUw1GqZpFjdjGF/slYrEvO0KE+BRXH1BNkmzcfBvjbrKSokRm1S2AYpFLCrr+0I3R/7RNfMHPdOieFoNGpTTRpGDydo5Y/Mnuckl0ddqwN8UwbNuaIYKNk5vwGMxKAkEjkdvpeZYDGMYDGMYDGMYDGMYDGMYDAxjAYxjAZSvHumMjBTEZFaMqq+VNIJWJNxExsBBYr9Y3HP+rzdcpHj0Q+YvmxmQvGVUgRMYDu/t13sDFV0ZOwOznjkLlFp1UBQKAAAH0GM0x6lyATC4JHI3R8fThqxgUjxD+GE+oZ5nT4kaEeSTLujiaQLvQum5UQC2BJHpqxfoCdhWVvqWi1x1TSQCAIFQLvkampmLb0EZ55FENxQPPIyyjA+5z63QRTDbLGkgHYOoYD7bhnRjApHXP0caWYlolMDfOKgD90PoJ+tX9chR+iXcR5uoZk91VFUn6WS1flz9c9RxgVI+A9FdnSQ3/sjn7/PJrQ9LSFdscaIv7qAKP5ZJ4wOeKI3ZzoxjAYxjAYxjAYxjAYxjAYxjAYxjAYxjAYxjAYxjAYxjAZX+u9WeCQlIhIFi3sC5WwHrbEoRt72exI7qPexYMp/jhaO9mcL5Z9QjnfyaJJmQw8BwD+17KOQLBC4YxjAYxjAYxjAYxjAYxjAYxjAwlkCqWPYAk/Yc5Fy+JNOsSSkvtd2RAIpC7Mu8sAgXcaEbnt2XJfIjxL0EayMRtIyLdnaEN8cH1qdrA8hhRBwOjT9Z07mQLKn6qt9mttqrWb9qcc9uazZH1KIsUDrusCiaslQ3pv4vSwPF98gNb4Gglss8hbcz7vTe5pll5IAJry0X7IPfnOoeFIhJpXVmUaVFSNQFoqoqiasg8cfNQRXNhNjUpbLvXcothYtR8yPbOSDrmneFZ1lUxsu9T7kVfw/FdH4av6ZGQ+E0WTUy+dKX1COhJ2+hXYn0cdxYAv2RfeyeWPwFANxLMWZSpO1BQYQqdoAoEx6eNOPqfc4Fgm6tChUNIoLNsHP7Wxnpv3fQjNzXAxp+rQP8MqcFhya5RirVfcBgRY44yv6jwHDIEDu5EchljoItNuLAsVFyUXf4rB3HjObX+AVIZkkZpNjqgegoaVXDOdq/OV3qu7HmjwFwOrjBoul0TW4XS9z+Xv8s5+o9Xhgi82R6jugyhnvv2CAk9j/AAyuTfo907m2dzaBXuvW1MGc+1uJJN3H7Z7ZbNNDsXbdgXXAFCzSgDigKH5YG3GMYDGMYDGMYDGMYDGMYDIHxL4e/F0LhUbSpLxF3Fnuh3hR+asP6ZPYwGMYwGMYwGMYwGMYwGMYwGMYwGMYwGMYwGMYwGMYwGMYwGMYwGMYwGMYwGMYwGMYwGMYwGMYwP/Z"/>
          <p:cNvSpPr>
            <a:spLocks noChangeAspect="1" noChangeArrowheads="1"/>
          </p:cNvSpPr>
          <p:nvPr/>
        </p:nvSpPr>
        <p:spPr bwMode="auto">
          <a:xfrm>
            <a:off x="68263" y="-3841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2500313"/>
            <a:ext cx="4253278" cy="3214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53601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9730" name="Rectangle 2"/>
          <p:cNvSpPr>
            <a:spLocks noGrp="1" noChangeArrowheads="1"/>
          </p:cNvSpPr>
          <p:nvPr>
            <p:ph type="title"/>
          </p:nvPr>
        </p:nvSpPr>
        <p:spPr>
          <a:xfrm>
            <a:off x="506413" y="381000"/>
            <a:ext cx="8637587" cy="1311275"/>
          </a:xfrm>
        </p:spPr>
        <p:txBody>
          <a:bodyPr/>
          <a:lstStyle/>
          <a:p>
            <a:r>
              <a:rPr lang="en-US" altLang="en-US" dirty="0" smtClean="0"/>
              <a:t>Question 9.</a:t>
            </a:r>
            <a:endParaRPr lang="en-US" altLang="en-US" sz="3600" dirty="0"/>
          </a:p>
        </p:txBody>
      </p:sp>
      <p:sp>
        <p:nvSpPr>
          <p:cNvPr id="969731" name="Rectangle 3"/>
          <p:cNvSpPr>
            <a:spLocks noGrp="1" noChangeArrowheads="1"/>
          </p:cNvSpPr>
          <p:nvPr>
            <p:ph type="body" idx="1"/>
          </p:nvPr>
        </p:nvSpPr>
        <p:spPr/>
        <p:txBody>
          <a:bodyPr/>
          <a:lstStyle/>
          <a:p>
            <a:pPr marL="609600" indent="-609600">
              <a:buFont typeface="Wingdings" pitchFamily="2" charset="2"/>
              <a:buNone/>
            </a:pPr>
            <a:r>
              <a:rPr lang="en-US" altLang="en-US" dirty="0">
                <a:cs typeface="Times New Roman" charset="0"/>
              </a:rPr>
              <a:t>A. She is lying out in the sun.</a:t>
            </a:r>
          </a:p>
          <a:p>
            <a:pPr marL="609600" indent="-609600">
              <a:buFont typeface="Wingdings" pitchFamily="2" charset="2"/>
              <a:buNone/>
            </a:pPr>
            <a:r>
              <a:rPr lang="en-US" altLang="en-US" dirty="0">
                <a:cs typeface="Times New Roman" charset="0"/>
              </a:rPr>
              <a:t>B. She is laying out in the sun.</a:t>
            </a:r>
          </a:p>
          <a:p>
            <a:pPr marL="609600" indent="-609600">
              <a:buFont typeface="Wingdings" pitchFamily="2" charset="2"/>
              <a:buNone/>
            </a:pPr>
            <a:endParaRPr lang="en-US" altLang="en-US" dirty="0">
              <a:cs typeface="Times New Roman" charset="0"/>
            </a:endParaRPr>
          </a:p>
        </p:txBody>
      </p:sp>
      <p:cxnSp>
        <p:nvCxnSpPr>
          <p:cNvPr id="4" name="Straight Connector 3"/>
          <p:cNvCxnSpPr/>
          <p:nvPr/>
        </p:nvCxnSpPr>
        <p:spPr>
          <a:xfrm>
            <a:off x="18288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91742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1778" name="Rectangle 2"/>
          <p:cNvSpPr>
            <a:spLocks noGrp="1" noChangeArrowheads="1"/>
          </p:cNvSpPr>
          <p:nvPr>
            <p:ph type="title"/>
          </p:nvPr>
        </p:nvSpPr>
        <p:spPr>
          <a:xfrm>
            <a:off x="506413" y="381000"/>
            <a:ext cx="8637587" cy="1311275"/>
          </a:xfrm>
        </p:spPr>
        <p:txBody>
          <a:bodyPr/>
          <a:lstStyle/>
          <a:p>
            <a:r>
              <a:rPr lang="en-US" altLang="en-US" sz="3600" dirty="0" smtClean="0"/>
              <a:t>Question 10.</a:t>
            </a:r>
            <a:endParaRPr lang="en-US" altLang="en-US" sz="3600" dirty="0"/>
          </a:p>
        </p:txBody>
      </p:sp>
      <p:sp>
        <p:nvSpPr>
          <p:cNvPr id="971779" name="Rectangle 3"/>
          <p:cNvSpPr>
            <a:spLocks noGrp="1" noChangeArrowheads="1"/>
          </p:cNvSpPr>
          <p:nvPr>
            <p:ph type="body" idx="1"/>
          </p:nvPr>
        </p:nvSpPr>
        <p:spPr/>
        <p:txBody>
          <a:bodyPr/>
          <a:lstStyle/>
          <a:p>
            <a:pPr marL="609600" indent="-609600">
              <a:buFont typeface="Wingdings" pitchFamily="2" charset="2"/>
              <a:buNone/>
            </a:pPr>
            <a:r>
              <a:rPr lang="en-US" altLang="en-US" dirty="0">
                <a:cs typeface="Times New Roman" charset="0"/>
              </a:rPr>
              <a:t>A. </a:t>
            </a:r>
            <a:r>
              <a:rPr lang="en-US" altLang="en-US" dirty="0" smtClean="0">
                <a:cs typeface="Times New Roman" charset="0"/>
              </a:rPr>
              <a:t>He writes english well.</a:t>
            </a:r>
            <a:endParaRPr lang="en-US" altLang="en-US" dirty="0">
              <a:cs typeface="Times New Roman" charset="0"/>
            </a:endParaRPr>
          </a:p>
          <a:p>
            <a:pPr marL="609600" indent="-609600">
              <a:buFont typeface="Wingdings" pitchFamily="2" charset="2"/>
              <a:buNone/>
            </a:pPr>
            <a:r>
              <a:rPr lang="en-US" altLang="en-US" dirty="0">
                <a:cs typeface="Times New Roman" charset="0"/>
              </a:rPr>
              <a:t>B. </a:t>
            </a:r>
            <a:r>
              <a:rPr lang="en-US" altLang="en-US" dirty="0" smtClean="0">
                <a:cs typeface="Times New Roman" charset="0"/>
              </a:rPr>
              <a:t>He writes english good.</a:t>
            </a:r>
            <a:endParaRPr lang="en-US" altLang="en-US" dirty="0">
              <a:cs typeface="Times New Roman" charset="0"/>
            </a:endParaRPr>
          </a:p>
          <a:p>
            <a:pPr marL="609600" indent="-609600">
              <a:buFont typeface="Wingdings" pitchFamily="2" charset="2"/>
              <a:buNone/>
            </a:pPr>
            <a:endParaRPr lang="en-US" altLang="en-US" dirty="0">
              <a:cs typeface="Times New Roman" charset="0"/>
            </a:endParaRPr>
          </a:p>
        </p:txBody>
      </p:sp>
      <p:cxnSp>
        <p:nvCxnSpPr>
          <p:cNvPr id="4" name="Straight Connector 3"/>
          <p:cNvCxnSpPr/>
          <p:nvPr/>
        </p:nvCxnSpPr>
        <p:spPr>
          <a:xfrm>
            <a:off x="37338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0607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9970" name="Rectangle 2"/>
          <p:cNvSpPr>
            <a:spLocks noGrp="1" noChangeArrowheads="1"/>
          </p:cNvSpPr>
          <p:nvPr>
            <p:ph type="title"/>
          </p:nvPr>
        </p:nvSpPr>
        <p:spPr>
          <a:xfrm>
            <a:off x="506413" y="381000"/>
            <a:ext cx="8637587" cy="1311275"/>
          </a:xfrm>
        </p:spPr>
        <p:txBody>
          <a:bodyPr/>
          <a:lstStyle/>
          <a:p>
            <a:r>
              <a:rPr lang="en-US" altLang="en-US" dirty="0" smtClean="0"/>
              <a:t>Question 11.</a:t>
            </a:r>
            <a:endParaRPr lang="en-US" altLang="en-US" sz="3600" dirty="0"/>
          </a:p>
        </p:txBody>
      </p:sp>
      <p:sp>
        <p:nvSpPr>
          <p:cNvPr id="979971" name="Rectangle 3"/>
          <p:cNvSpPr>
            <a:spLocks noGrp="1" noChangeArrowheads="1"/>
          </p:cNvSpPr>
          <p:nvPr>
            <p:ph type="body" idx="1"/>
          </p:nvPr>
        </p:nvSpPr>
        <p:spPr/>
        <p:txBody>
          <a:bodyPr/>
          <a:lstStyle/>
          <a:p>
            <a:pPr marL="609600" indent="-609600">
              <a:buFont typeface="Wingdings" pitchFamily="2" charset="2"/>
              <a:buNone/>
            </a:pPr>
            <a:r>
              <a:rPr lang="en-US" altLang="en-US" dirty="0">
                <a:cs typeface="Times New Roman" charset="0"/>
              </a:rPr>
              <a:t>A. She lies the book on the table.</a:t>
            </a:r>
          </a:p>
          <a:p>
            <a:pPr marL="609600" indent="-609600">
              <a:buFont typeface="Wingdings" pitchFamily="2" charset="2"/>
              <a:buNone/>
            </a:pPr>
            <a:r>
              <a:rPr lang="en-US" altLang="en-US" dirty="0">
                <a:cs typeface="Times New Roman" charset="0"/>
              </a:rPr>
              <a:t>B. She lays the book on the table.</a:t>
            </a:r>
          </a:p>
          <a:p>
            <a:pPr marL="609600" indent="-609600">
              <a:buFont typeface="Wingdings" pitchFamily="2" charset="2"/>
              <a:buNone/>
            </a:pPr>
            <a:endParaRPr lang="en-US" altLang="en-US" dirty="0">
              <a:cs typeface="Times New Roman" charset="0"/>
            </a:endParaRPr>
          </a:p>
        </p:txBody>
      </p:sp>
      <p:cxnSp>
        <p:nvCxnSpPr>
          <p:cNvPr id="4" name="Straight Connector 3"/>
          <p:cNvCxnSpPr/>
          <p:nvPr/>
        </p:nvCxnSpPr>
        <p:spPr>
          <a:xfrm>
            <a:off x="1447800" y="27432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16187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TIP 1: Write cleanly…</a:t>
            </a:r>
            <a:endParaRPr lang="en-US" u="sng" dirty="0"/>
          </a:p>
        </p:txBody>
      </p:sp>
      <p:sp>
        <p:nvSpPr>
          <p:cNvPr id="3" name="Content Placeholder 2"/>
          <p:cNvSpPr>
            <a:spLocks noGrp="1"/>
          </p:cNvSpPr>
          <p:nvPr>
            <p:ph idx="1"/>
          </p:nvPr>
        </p:nvSpPr>
        <p:spPr/>
        <p:txBody>
          <a:bodyPr>
            <a:normAutofit lnSpcReduction="10000"/>
          </a:bodyPr>
          <a:lstStyle/>
          <a:p>
            <a:pPr marL="0" indent="0">
              <a:lnSpc>
                <a:spcPct val="90000"/>
              </a:lnSpc>
              <a:buNone/>
            </a:pPr>
            <a:r>
              <a:rPr lang="en-US" altLang="en-US" dirty="0"/>
              <a:t>“The secret of good writing is to strip every sentence to its cleanest components.  Every word that serves no function, every long word that could be a short word, every adverb that carries the same meaning that’s already in the verb, every passive construction that leaves the reader unsure of who is doing what—these are the thousand and one adulterants that weaken the strength of a sentence.  And they usually occur in proportion to the education and rank.”</a:t>
            </a:r>
          </a:p>
          <a:p>
            <a:pPr marL="0" indent="0">
              <a:lnSpc>
                <a:spcPct val="90000"/>
              </a:lnSpc>
              <a:buNone/>
            </a:pPr>
            <a:r>
              <a:rPr lang="en-US" altLang="en-US" dirty="0"/>
              <a:t>-- </a:t>
            </a:r>
            <a:r>
              <a:rPr lang="en-US" altLang="en-US" sz="2400" dirty="0"/>
              <a:t>William Zinsser in </a:t>
            </a:r>
            <a:r>
              <a:rPr lang="en-US" altLang="en-US" sz="2400" i="1" dirty="0"/>
              <a:t>On Writing Well</a:t>
            </a:r>
            <a:r>
              <a:rPr lang="en-US" altLang="en-US" sz="2400" dirty="0"/>
              <a:t>, 1976</a:t>
            </a:r>
          </a:p>
          <a:p>
            <a:pPr>
              <a:lnSpc>
                <a:spcPct val="90000"/>
              </a:lnSpc>
            </a:pPr>
            <a:endParaRPr lang="en-US" altLang="en-US" sz="2400" dirty="0"/>
          </a:p>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a:t>
            </a:fld>
            <a:endParaRPr lang="en-US" altLang="en-US"/>
          </a:p>
        </p:txBody>
      </p:sp>
    </p:spTree>
    <p:extLst>
      <p:ext uri="{BB962C8B-B14F-4D97-AF65-F5344CB8AC3E}">
        <p14:creationId xmlns:p14="http://schemas.microsoft.com/office/powerpoint/2010/main" val="23628929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20</a:t>
            </a:fld>
            <a:endParaRPr lang="en-US" altLang="en-US"/>
          </a:p>
        </p:txBody>
      </p:sp>
      <p:sp>
        <p:nvSpPr>
          <p:cNvPr id="5" name="AutoShape 2" descr="data:image/jpeg;base64,/9j/4AAQSkZJRgABAQAAAQABAAD/2wCEAAkGBhQRERUUEBQUFRUWFRwYGBgYFRcaHxgXHBUXGBsVGhgXHSYfGBklGRYYHy8gJCcpLCwsFh8xNTAqNSYrLCkBCQoKDgwOGg8PGi8kHCIpNSwpLSwvLyowLCoyKiksMjAsLDQpNTU1NTUsLCwuLCopLCwsKiwqNSkpLCwsKSwsLP/AABEIANMA7wMBIgACEQEDEQH/xAAcAAEAAgMBAQEAAAAAAAAAAAAABgcBBAUDAgj/xABJEAACAQMCAwUFAwkECAYDAAABAgMABBEFIQYSMQcTQVFhFCJxgZEyQqEVIzNSYnKxwdEIgqLhFhckJUOSwvA0U2Nzo+JksrP/xAAaAQEAAwEBAQAAAAAAAAAAAAAAAwQFAgYB/8QAMhEBAAIBAgQEBAUDBQAAAAAAAAECAwQREiExUQUTQYFh0eHwQnGRobEywfEUFSIzUv/aAAwDAQACEQMRAD8AnPF/apbWTmFQ89znAhjGTzEbBj4ZyNtzv0qNCDiDUveLx6dCdwv3yPXGWz9K0O06D8m6xaakg9yRgsuB1I91vmYz/hq42uVCc5Khcc3MTgYxnOT4YoKgbiDUtCnQalIbuzkOO9A95D8TuD48p6jodquO3uFdQyEFWAII8QRkEfKqV7QuMPyw35M0xO+5nUyTfdHK2cqf1QerH4DNWRwRqaNE1uglHsmIGaRCvOVX7a56r/lQSesVo3ev28X6WeFP3pEH8TWpccW2ohkmWeN44l5nMbB+UfBcmg7NZqsJv7QWnA+737fCMD+Jrs8Kdq1lqMndQM6ykEqjrgtjc8p6HA3xQTWs1WPEHbXHBcvBb20t0Yv0rIcBcfax7pzjxOw9alHB3HdtqSc0Eg5+XLRHZ03I94fzG1BJqV8lq0ptft0OHnhU+RkQH6E0G/SvGG7RwGRlYHoVOQfmK9QaDNKUoFKUoFKUoFKUoFKUoFKUoFKUoFKUoK07d9JabTC6kYhlWRgRuVwV2Phu2ahvDnZ9qGqWkDz6gRauoPdgsSFG3KVGFOMeOatDtWH+57z/ANr/AKhWn2MH/c9t8H//AKNQdnhXg2206Hu7VMfrMd2c+bN4/DoKiXZtxnNqftttecqSxsy5j90hG5kIB81IwGqzKpbs+j7niTUYwCAwc/4lb/qoPHiTsj0vToGuLue6YDZV5kBdvBB7u5NeHYfwc5nkvWQx2zI8ccbb94rEdcj3lAGMkbmo92l8RST6swu4ZHgt3KpDuvMoxvzYP2jgkjw2qecG8e6ndzRpHpyRWuQGYh1CJjGzNgHA8APpQSTjTU9O0yDvJ7e3LHaOMQx8ztjOB7uw8z4VDOzHg+a4vPyrdIsCnJhiReTYqVDcoxhQpOPFic1zu0HhvUTqzXQtfa4lI7kYLKFA2DIDnZsk+BNTfgC81iecvqKRwW4XCxhFDFj0xgkgDHjQQbgziuDRrvUYtQV1d5CykLzFxliF+BDA56VF+CuKPyZfe2yW8vcTCQLgYHK0gOVOyty4xgGv0hqvDFtdENcQRSsvQugJHpnyrYk0eJ4xG8cbRjohRSo8sA7Cg4mjcS2usWsi28jlGUo+AyMnMD4nofUVGE/s9afj3nuWPmZF/klWPZWCQryxIiL5KoUfQVs0FC8ScNTcNyRXdjPK9s0gWWJz+BxgHIBwcAgirx0+7WWJJEOVdFYH0IBH8aqjtr4wjVJNPlhcd5CJI5tsc4fIUD5EE+o2r44N7XLWz06yimLyTcvJyRrzFVDlV5vXlA260Fx0r4jfIzX3QKUpQKUpQKUpQKUpQKUpQKUpQKUpQcDjrQnvbCe3iIDyJhSemc5wfIHGK8uz/QJLHT4Lebl50U83KcjJYnY+PWpJWCaBWsllEHMgRA7AAuFGSB0BPU1o8ScU29hF3l1IqL4Z3LHyVRuxqs5+K9S1Yn2L/YrT/wA1h+ckH7PkPh9aCzda120thz3UsMflzkZ+Q6n5VDb/ALcLFSVt1nuX6ARxnH1b+lcjTey61Vue47y6lPVpmJyf3f65qXWenxxDEUaIP2VUfwFfNxF5OOdZutrSxS2U/fnbJ9DynGD8jXidL15tzqMSk+ATYf4anIFeN5qcUK80zoi+bMFH403gQv8A0b1w9dWx8E/yrK6Hro6amh+Kf/Wu1/rJ04dbqLy+9/SveHj/AE9zgXcPzbH4mvo4S3nEUP3rW5A8CApP05f416x9sNzbEDU9OliHjJEeZfjg+H941LbfVoJMd3NE+enLIh/ga2GQEeBH1oIfxN+TuIrZEt7qJZ1PNGW2YEjdChwSD6eVdTgTsnttNw7ATT+MjAe76Ip+z8etaOtdmVhcks0Ijc/fiPIc+eBsT8RXKh03V9MJ9iuFvIR/wpyeYDyDE/zFBcCis1X3Dfa7DM/cXqGyuenJLsrfuucfjip8rg0H3SlKBSlKBSlKBSlKBSlKBSlKBSlKDFQ7tB49XT0WONe9uptooh1J/XYDcKPx+uN/j7in8nWUlwBzOMKinxdjhc48M7n4VAOG+H3EhvL5+9u5BksekY/UQeGBtQeek8HPNL7Vqr+0XB3CH7EX7Kr0OPpUveVI1y5VVHiSAAPn0rh61xL3LLDAhmuXHuRL5frufuoPOvnTuAWnPe6s5nfO0QJESf3B9r51Xz6imGN7T7er7ETL7ue0SzQ8sbtM36sKNJ8sqMfjWI+NZpD+Y068cebKsYz5Zc11r3WLOwXH5uLyRFGT8FXc1wr7juaQjuYTGp2Dyn8RGvvH5kVl28Ut+GnvM/f7LGPT2vyh7SR6tcDGLayU7Z5jK4+GMAH60tOB7CP3rt/apMbtcSc2/iQmcLWrNp3egGa6ml/ZDci5/dTB9Nya1LXRrQPgxRk+oBPz86y8vitrx1n2jb95ndbx6G0xukJ0rSRgd1ZeQ2j+lZbhPS3H/h7Uj0VR+IqD8UcOxc68piXI2GVHnWrLpEMAB7pW+hHxpXNNqxat7bz991unhsXrE1tG8+iay9lGlyZ5YeX1SV/4ZIrW/wBUiIc2t7eQ+X5zmA+W1RJ4zCQwUhfJWZPDzQj/ALFd/h7WzKD7PduGQ4KS4lAPlnZwvrk9Ksf6nLSvFXJO3x+5V8/h18UbztO/aW43DmsW+8F9FcAdFmTBI/e/zr5te0SSCQQ6tAbZycCQZMTeobw/GupbcXshIuEBUdZIiZFH7647yP44I9a7DC2v4CrCOaJ/gwPqCOhH1FT4/EstdvNjl3+qhbD6erS1fR7a/j5biNZBj3T4jyKsNxUYgubzQWBVpLvT/vKd3gHmD+r+HwryubOTRZlHO8lhK3IpY5a3c9FJ8UPT/vea2tyJF3wc9RW5jy1yV4q9Ffbbkk+g69DeQrNbOHjbxHgfEEeBHka6VUpeQvolz7baBvZZGxcwjouT+lQeGP8AvY7XDpt8k0SyxMHRwGVh4gjY1KNqlfJNZDUGaV8k1DeEuOmvL29tigVbV+VWDE827Kc+uR4UE0pXwHHTxrQ17Ujb280oAJjjZwpOMlVJx+FB0qVFOz7jD8pWSXDAK5LKyg9GU42z4HY159nfF0moJcNKqqYrqSIcucFVAIJyTvvQS6s1jNY5qD6pXzzisg0FY9sMnfSafaDrJc9637kanOfT3vwrw4m1c20DMgBkJCxr+s7EKo+p/CvK+uxc65cNvi0gWFcjo7nmY/51p64veX9hERle/aQj/wBtOYE/3mH4VHlvwUm3aNzbfklXCfC62iFnPeXEnvTSnqzH7o8kHQCozxbxrNJcNaWGAU2lmxnlJH6NfDPmT0qV8Y6ybOymnUZdE9z94nlX6E1WVhKmnR80uSxUPIfFnJ5jv47mvLcVrb5bRxWmdoj4/RqaTBx3nfpEby7mjaUkSEyAtK2SzNuzHzLHc1J49JSTlZsfA/D+tVdfdqcs36GCFB4F2LH44GAKaH2iXKTIkrxyRu4QryhSuTjKkeXrVHN4XrMlZyTyntuuWy714qRtC2rnhyNl93Y46/h1qvON+GLrlHsis/6/K3v+gX0+G9WnMSq7CoffcW2kE3NPcIpBIKrlj8CFBx86yPDs+ork4qRxbem2/wDCGMt+C0TbkqeDgi9kzy2UpI6lhg5/vHepdwVwHdxOzXCd1Hy47ssDk564Gy+O/XerP0Xia3u4zJbyK6qcN1BB8iCMivW51BMbY+v86v6nxzV5N8NscV9J67x+vyRY7WmYmPkiFtwy8jjmxyg748fX0qtNQs5dP1FvcfPe5XY4kRm3XbrtV9WbhQSds71rWvEFrO5WOSOR0OCAQSp/r8Kg0vimbFa29OKu20wm1Oovknbt0cOfh8wss0QIOx2yDjy/Gta7drWQXMSkeM8ajaRcbyco271euR9oAjyqZajJ+bLAZI3qudV458FUhlb4jb/s/Wvmgy581um8dJ/JYxYcmspttvMeqf6hYRX9oyHDRzR7EHI3GVYH44OfSoT2eX7mLu5N3hdom9Shxn6V3uy6/wC9sFx0jlkQfuhsr+DY+VcDQ4RHqeoRr9nv1f5ugYj6mvYeH1mtr4Z6MLLXZMbmBZEZXGVYEMPQjBH0rQ7Frwraz2jfatLh0Gf1CeZfl1rqFa4XZep/KOqkfZ72MfPlOT862oQnajxZqCOLbTopAe7Mkk4XZVGdlY7AjByT5jFRvsg4j1HvYjKJLm1uGdS5yxhderE/dU+XTepZ2tXOoxRiSy9+AxvHPEFyfeGO888DPh0qFdlT6qY4re0jEFukpeaaRT74JyUUMP1dtvqK+iwu0HjCe3kt7SxVDdXTYUvusaA4LkePj9DVQaLxbLYxaq6urXUs6RiRQAOYtOXkUDbGxx8RVu8f8BzXksFzZziC4hDICRkFGBz8GGTUF13+z9KqIbKcM4X84smV5pBk8ynwz5H+dBocJcRXOmw3V7zTTQBY40E7MBLOzDmZA2/Ko5t/Gus2pz6wz2OrxJG3s/tcBhJBQ8pK82SQcqx2qK8eXmqzG1tNQjSMlgIlXl/OPkRh2KsfE+g3NWtwT2dTQGa5vZxLeTxGPI3WNcYCjpnw8AMDFBBOyHRIY7O41FzIJbZpOUB8IcRbcy/eOWPj4iuT2cca3end3JIubG5uGViVGTIQoZw32jjb0OD41Zuhdmbw6PPYNKvez85LgHlBJGNupGFH1rlcRdmc7R6VaxYeC2fM7ZC75UluU7nIDDbPWg73Gza0Jx+TO4MPKM8wXm5vHPP4fCtfVOLb7T9HkuNQWP2oNyIExy+8cKzAbbbnA8hTXezG6uLtp4tUuIkZubkGfc9FwwGPLIqV6xwnHd2nst0zSKVAL7Biy9JMjo2d/nQUjrfEWqaYLW4lv+8e5HOYSAyqhwdx08fADFfoDTrsSxJICCHUMCDkbjOx8t6rm0/s/wBkvN30s83ulU5mxyeRGPEeHh6VucF9mdzp02BqEj2wzyw8m24wCckgYO+2OlBxYBjWNUHm0Lf/AB4rT73/AHxbg7YglI+J5R/AVusnJreoK3V0hkHqMYzWhxFiK+sZz0EzRt8JEwP8QH1qtq6zbBeI67T/AA6rO1odXtZlJ0skdO9iL/AP/WozolsLoh5N8eHUYqzJtOjuYJIZhzI4KsPQ/wAx1z6VUeh50y+a1umwAfzbtsHjP2SD5/zzXl6TOXSTwf1V5/HZtaLURim9J/FHL5e721/huxjf3oTueqsV+Jx0qRcFcJWWRLHDlh+uSxB899q7V1pUNwhxhs9N64Dan+R0LSAsGOEUdSd8Des2dVl1OLyaWtx9Nt+qzeunnFM1ja8LDdgPtCqE4+4ZNjduQpaCYl1bGcEn3lJHTB8/A11dR7X7pzkRwpH4rks2PE83nirCspzyx94QyOobf13Gx9DXWlx6nwi0ZMkRMW5TG/b494UaY56/ij0nsrvslBe4nRQwjeHc425g2xPrg7fCrEsdFaMnnbIzkb/169K4nF/F6afIBCA7uv2BgeY5iR0GfrioVedo18+S0kKjrgRj6Z61YyabU+IWnPSIrW0es9vZPW16xMV5x1n4LujhDLjriqU7UNBFpfCaMlVn97KnlKONjgjoDsfrVjcPa4/sUc0o3eMPjfxGaNDa6pDyzxlgpyDkgj4EVm6DLfQZ5vbnT+m2333QzhtMcfWEc4O40llt2SX32jJXnz9oYyCf2sH8Kiutse8dmGBk1I7u1gsOZIfzUe5LO2cnHr8th6V46DoT6rKPdKWStzM5GDMRvyLnflyN63dNTH5ts1K7Unn2+/yamHVV0OLeduKY6Jt2W2Bi02LmBBkLSn++QR/hA+tcbSnDapfsvTvkX5rEoP45qwJJkijLHARFJ+AUZx9Biq64CUyB52GDPK8vyZjy/gBWn4dM5Mt8jzOWe6cnpXE7G4i/t9z92a8YKfML4/U14ceaw1vaFYt5piIYgMZLvtkfAEn6VN+DeHlsbKG3Xqi+8f1nO7N/zE/hW2hdrkFAtfVKDHLWOWvrFKCs+POF57nWdNmSMtDFnvGHRCHLDP4Yqyl6Vgx19AUGOWs8tZxTFBgCs0xTFArFZxTFBV3aXb+zX9leDZZG9ll/vZZCfgQa0uLNJ9ot2ToeqnyYHKn6ipt2jcNm+sJIkOJFxJGf/UT3lHzxj51DOGtW9stUkOz45ZB5OuzDHxH40G3wNxV7TD7+00eEmTxDD73wOM/WuzxDwtb38XJcIDt7rjZkPmreG/h0qAazoM0U3tNlJ3cuMMCMq4HQMP510uH+09eYRXy+zy+v6Nv3W8M+teY1Giy6fJOTDzr8OsfRYi8WjaernQreaM3LNC11bAnu5oh76jwDr49fH5GtDWOKLTUyI5pO75TkBwUIPx6A74xmrai1JWGeoPiCCK1NU0C0uxieGKTyJXBHwYbiqUZdPfJ5lo4b94n+yxS96fH81X6JwhYGVcfnBsd5Mj6fyqyb2zjwpbAAGB8PIVxZ+x/TmOUSSM+aSsP45rUm7IFxiO9u0XyLcw/GudRpq6m0WnNPLvH1d+ftaJiu35OHxvpUF0ykFhIvuhh4jOeX4VwbLgoRurXIZ1JyMnAI64IFTBuyi5GyagcftRAn65roRdk8T73l1c3B9ZOQD4AeFW8V/JxxjjN/x99/boszqsO3/XvPrvLZv+KrOGAJLLEoC4C58BtgKN9h4VGdH4qnkBj021aTmJAlccqL6kke9jNTPTeA9Ott0t4y36z++fjls13Bcoowo+AAAFZsY9JhiY52me/T9I+ar52SYmteUSh2idmYZ+/1N/aZc5CnaNfgnj8/pU3ysagDAAGAB5fCo1xFx9Bae675fG0ae85+Q6fOoJealeam2G5re3P/AA1PvOP228PgK0MGDUaqI9K955R7QrzaK9Z5upxjxUb9zZ2p/N5xPIvQj/ylPiT4keFSXQbIRRjoAq/DAA/pXP4e4VSFQAoAFeXFdw1w8emWjfnZ/wBMw/4UHVmOOhI6f516XT6emCnBX/Mq9p3ndscHWx1XUTesP9ltcx2+R+kl+9NjyHh8vWrVUYrS0XSI7WGOGFeVI1CqPQDr8T1J9a3qsOSs0pQKUpQKUpQKUpQKUpQKUpQfLLmqi4o0SbSrqa6t4zLZTtzzIg96Fz1kA8VPX+m1W/Xy65GDQVrpupw3cYeF1dT5Hp6EdQa5OucMpMpBUHPmKkut9j9rLIZbZ5bOY780Dcoz5lOn0xXBfg3WYM91c210vlKnIfqPE+poIbDoV3ZNzWUrJ5xtlkPoQeldBuOtRAwbaDIGObmbB9ceFdmc6tH+m0xJB5xSg/hk1zpuJuQ/7Tp15H8I+cfUYqrl0eDNPFekTLqL2jpLUTtA1EHJtoWHkGYfjW7F2nTj9LYv/ckB/iKW/GmmNs0jRnyeJxj0OAQK6ttfafL+juYD6c6j+NQW8M0to24P03ffMt3c/wD1pf8A4Vz9Voe05vu2NwT6sgH18KkMGmW56SRH4On169K9vyPD+tH/AMy/1qP/AGfS/wDn95dedfuiD9oN436OyQfvSn+AFatzfandjlaRYEPVYV94jyLncfKpVfahYW36a4hX05gx+i5Nc9OOrZjizgubo9PzURC58uZv6VPj8P02Od60hzN7T1lzdG4DCnJBJPVjkk/EmppZ6ZHAhZ8KFGSScAepJ6Vy4k1i62htYrJP15m5nx6IP6V0LbsiMxDane3F1vkxj83H/wAo3xV5w5H+kFzqLmHRkHINnu3GEU+IQEe81TbgvgaLT0fBaWaQ5lmf7Tn+S+Qrv2OnJCixxKqIowFUAAD0ArZoAFKzSgUpSgUpSgUpSgUpSgUpSgUpSgUpSgVjFDSgctCKUoNW70uKUYkijceTIp/iK4N52Z6dL9uzg/ury/8A64qUUoIFc9j+krlmtwgAJJ71wAPEkk7Ctaw7I9ImQSQq0iHoVncqcHHgd9xXD/tAXd4qRpErexsMysud35tkcjomMHyJrw4JvdWuLRF0wWEFuo5R7xcqep5huQxJycigsHSuzrTrYgxWkOfNl5z9XzUkSNVGFAA8gMfwquU4K1qQZm1fu2J+zHApAHxPKa837Lb+Q/ntauiPJEKfwfH4UFmmvKW8RBl2VR+0wH8arduxuVtn1W+YeXN/Umsw9g1n/wAaa6mz15pMZ+goOh2g9pQsI0e27i497Ei98uVXGxAUnO/0rW4N7ZIb+dbd4ZIJn+yDhlbbm+0NxtvuPnUf437NLe1iSHTdPee4mJVZGLMsYHVmJIGfLPrUj7NOyqPTlE0+JLojdvCMHqqfwLfwoLDWs1inNQZpWC1ZoFKUoFKUoFKUoFKUoFKUoFKUoFYxWaxQMUxSlAxTFKUHnNbhgQdwRgg7j6GuRw5whb2DTG2Ur3z87DOwIGMKOij0rtmqU1PibU5rzUhDd9xFYK0nIIlYuoBIXJH7PX1oLrqJ8adocWmS28csbt37YypGEGQOY567kbVVGhdsV5Fc28l/MklvMpLpGq5jGWQEgbhuZc4z0+NRbi7iGXUlluZrhcRTBIYOhCNze+o8gFGSd8nwoP1AuqxmXuQw7wIJOXf7BJUN8Mita84mt4p47eSRVmlGY0J3b4fyqoH7WLyZ7aKzUJ31sVAkj379VYZVj9pQVGPDc5qDa9x5JcyWVw//AIq3zztgDn5ZAyEgbA45gaD9Fpx5ZNdeyi4jM+eXkGftD7ucYz6V1b/WIYADPLHGD053Vc/DPWvz1qunw25/KWn6gkBl5pBFImZVZiSVUcrbc2RkgbeJFerI97p4v9Wt7m6ZJBHEYz3ZaLBJZ+VT7obbmA386C9NL4stbt2jtp45WQZYI2cDz+tQLjrjXV7aaVba2iW3jwRO+CCMAliSwAOcjGK6/ZPOrQt3WnGxjGMFmy0pxud1DEDzO2+1RXtx0fULq4ijt4pJLYIDhBsZcnJYZ8BjGfM0EY4e4+1vUbpI4JiTzAtyxoEVc7lzjZcetfo+POBnrjeqG4Y4W1+OMRWyxWUf3iRGGP7TnDMxq7NGtpY4I1uJO9lVAHcDAZvFseFBv0pSgUpSgUpSgUpSgUpSgUpSgUpWM0GaxSlApSlANcT/AEQtu8uZO7966QJNucOoBXGM7ZB3xXbrNBD+GOzGxsSxhh5mfq0h5yB+qOboK9L3sw0+W4Fw9sneAhjgkKxHiVGxNSylBpSaRCzo7RoXTPIxUZXPXlPh8q4dh2c2MN09zHAolfOc7gc32iqHZSc71KMVmgiFx2W6fJdNcyW4eRsZDMSmQAM8nTwqUpbqoAUAAbADYAeQHhXtWMUHyEFZK1nFMUGOWs0xWaBSlKBSlKBSlKBSlKBSlKBUe1XjGG3vbe0k5+8uAxQge6MdAx9SDjr0qQ1UPbeDBc6beDpFPysfTmRwPoHoLaacDGfHp6/CvstVTcd3TXOuaVbxMeVfz55T4ZLb/wBxP8VWuSKDnaTxLb3TypBIHaF+SQAH3W329eh39DXUqoOx1uXU9WT/ANYn/wCVx/Ord5xQfVK+ecV8TTAKSSBgZz5UHrSoHoXa9aXl57LDz8xJCOVHK5XJIU5z0BIyN6nQcUH1Ssc1KDNK0NR12C3GZ5oox+26rn4ZNcWz4huZNSaEQD2PuQ6XAOQzHBwD0I36ddqCU0r55q1tR1BII3llcJGilmY+AHjQbdKiNt2qaZIQFvIsnzyv4kYqVpICMg7edB90rwuJuUE52AyfgBmq4k7f9PBIAuDg4z3f47nNBZ1K5+h6zHdwJPA3NHIMqSCNs43B6HIrf5qDNK4fE/GFtp8feXUoQH7IAyzHyVRua5XBnaXa6o7pbl1dBkq64JXIHMCCQRn50ExpSlApSlApSlAqKdpvDgvdNuI8ZYL3ifvp7w+oGPnUrr4lTII89qD869l2tvJeTXs/vex6eR8QqhV38DgYrWtp723Flq0tyZWmuCqwszElSWBwAcYIB2A2JWrd4S7K4LBLpOYyrc5VuYAcsZBHIMfvHf0GwrQ4e7FYLW4jleea4WE5hjkPuxHOc7dSDv0G+9BXJ16fTrvWZLbAkEindeblVpsk4PowHzqUal2vst5p6xvEbeaGNrjABIaQkEZ+7jY49ak8XZkDqV5cysj293FyNHvnmPLnJ8vdyDWjZ9gdggcMZZOYgqS+DGAc4UqPkSaCH8YcW6kmo6gbS5YQ2nK5QhSoU8qYAI33bzrlaJxXfJDcwXEzyrc2DzrzEkpkHcHwyudvhV323AdqjzuIlY3ChZQxLB1UYAIO3hk+ZrWt+zi2S6kuQu7wiAR7ciRBQpVVx4gYoKd7LtPMkttdShLe1sVctMxAEsjEnqfiB5Dkx1NS3tIsoLi7jzq5tCYgwjy4UqScOCpAyfXyrqWHYNZxTiQvK8atzLCxHJnwz4sPj5b5qQ8TdmdlqDq9zES6ryhkYqeUdFONiB/Og8ezeKOO3MUd/wC3FWyXLcxXI+z1JA8dzUxri8N8H22npyWkSxg/aO5ZsdCzHc9TXaoPyZrlnE1xqZkY95HITEC32iZwrZB3Y8pqf8EJcpqWmOolMElgqsfeKYCuCPIYIU/MedcPSODor/iC8t7guEDyv7pwch12zjphq/Q+n2CQxJFEOVEUKoHgoGAKDR4hguJIHSzlWKYj3XZeYDcZ29Rn618XHKlofbijqsX55mUBWAX3mx5HB29a7WK1tR05J42jlUMjqVZT0IOxBoPzPfNZalegRi30+zjO7kYdx543yxxsOgzvX6NhjBtcWrKB3OImByB7mEYHxHSo1B2LaWjcwtgfRpJGH0ZsVM7S0WJFSNQqqMKoGAABgADwFBGeBtNvILUjUpu9l5i2QchU/VyAM9CelUhruv22qap/tDJa2UbHBEeGcA7k8gyXY+J6Cv0yy1FNR7K9NncvJaR8zEkleZMk9SeUig2+FeIbGaIR6fLEyRqAEQ4KqNvsnBA3G/ma0n4evPykLlb1vZce9bkbZ5eXCnwGcN55zXT0Hgy0sc+yQRxEjBYA8xAOcFjkkZruYoKe7Z9Bm9ptb1IPaYYByyRYJ25ubJA+6c4z4EDNQrRm1GO8fVbOyk7t5WHdBDgoce5yqM8oAHvAYyK/S2KctBD+CeKr285mu7E2iADlLMeZz5BCAQB5mpgKYrNApSlApSlApSlApSlBjFKUoFKUoFKzSgUNKUHMt+HrdLiS4SFFmkADyAbsPU/IfSukBSlBmlKUClKUGKzSlApSlApSlApSlApSlApSlB//2Q=="/>
          <p:cNvSpPr>
            <a:spLocks noChangeAspect="1" noChangeArrowheads="1"/>
          </p:cNvSpPr>
          <p:nvPr/>
        </p:nvSpPr>
        <p:spPr bwMode="auto">
          <a:xfrm>
            <a:off x="68263" y="-3841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2424113"/>
            <a:ext cx="4072840" cy="3595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94129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2018" name="Rectangle 2"/>
          <p:cNvSpPr>
            <a:spLocks noGrp="1" noChangeArrowheads="1"/>
          </p:cNvSpPr>
          <p:nvPr>
            <p:ph type="title"/>
          </p:nvPr>
        </p:nvSpPr>
        <p:spPr>
          <a:xfrm>
            <a:off x="506413" y="381000"/>
            <a:ext cx="8637587" cy="1311275"/>
          </a:xfrm>
        </p:spPr>
        <p:txBody>
          <a:bodyPr/>
          <a:lstStyle/>
          <a:p>
            <a:r>
              <a:rPr lang="en-US" altLang="en-US" dirty="0" smtClean="0"/>
              <a:t>Question 12.</a:t>
            </a:r>
            <a:endParaRPr lang="en-US" altLang="en-US" sz="3600" dirty="0"/>
          </a:p>
        </p:txBody>
      </p:sp>
      <p:sp>
        <p:nvSpPr>
          <p:cNvPr id="982019" name="Rectangle 3"/>
          <p:cNvSpPr>
            <a:spLocks noGrp="1" noChangeArrowheads="1"/>
          </p:cNvSpPr>
          <p:nvPr>
            <p:ph type="body" idx="1"/>
          </p:nvPr>
        </p:nvSpPr>
        <p:spPr/>
        <p:txBody>
          <a:bodyPr/>
          <a:lstStyle/>
          <a:p>
            <a:pPr marL="609600" indent="-609600">
              <a:buFont typeface="Wingdings" pitchFamily="2" charset="2"/>
              <a:buNone/>
            </a:pPr>
            <a:r>
              <a:rPr lang="en-US" altLang="en-US" dirty="0">
                <a:cs typeface="Times New Roman" charset="0"/>
              </a:rPr>
              <a:t>A. </a:t>
            </a:r>
            <a:r>
              <a:rPr lang="en-US" altLang="en-US" dirty="0" smtClean="0">
                <a:cs typeface="Times New Roman" charset="0"/>
              </a:rPr>
              <a:t>The atomic radiuses of Mg</a:t>
            </a:r>
            <a:r>
              <a:rPr lang="en-US" altLang="en-US" baseline="30000" dirty="0" smtClean="0">
                <a:cs typeface="Times New Roman" charset="0"/>
              </a:rPr>
              <a:t>+2</a:t>
            </a:r>
            <a:r>
              <a:rPr lang="en-US" altLang="en-US" dirty="0" smtClean="0">
                <a:cs typeface="Times New Roman" charset="0"/>
              </a:rPr>
              <a:t> and Mn</a:t>
            </a:r>
            <a:r>
              <a:rPr lang="en-US" altLang="en-US" baseline="30000" dirty="0" smtClean="0">
                <a:cs typeface="Times New Roman" charset="0"/>
              </a:rPr>
              <a:t>+2</a:t>
            </a:r>
            <a:r>
              <a:rPr lang="en-US" altLang="en-US" dirty="0" smtClean="0">
                <a:cs typeface="Times New Roman" charset="0"/>
              </a:rPr>
              <a:t> are similar.</a:t>
            </a:r>
            <a:endParaRPr lang="en-US" altLang="en-US" dirty="0">
              <a:cs typeface="Times New Roman" charset="0"/>
            </a:endParaRPr>
          </a:p>
          <a:p>
            <a:pPr marL="609600" indent="-609600">
              <a:buNone/>
            </a:pPr>
            <a:r>
              <a:rPr lang="en-US" altLang="en-US" dirty="0" smtClean="0">
                <a:cs typeface="Times New Roman" charset="0"/>
              </a:rPr>
              <a:t>B. </a:t>
            </a:r>
            <a:r>
              <a:rPr lang="en-US" altLang="en-US" dirty="0">
                <a:cs typeface="Times New Roman" charset="0"/>
              </a:rPr>
              <a:t>The atomic </a:t>
            </a:r>
            <a:r>
              <a:rPr lang="en-US" altLang="en-US" dirty="0" smtClean="0">
                <a:cs typeface="Times New Roman" charset="0"/>
              </a:rPr>
              <a:t>radii </a:t>
            </a:r>
            <a:r>
              <a:rPr lang="en-US" altLang="en-US" dirty="0">
                <a:cs typeface="Times New Roman" charset="0"/>
              </a:rPr>
              <a:t>of Mg</a:t>
            </a:r>
            <a:r>
              <a:rPr lang="en-US" altLang="en-US" baseline="30000" dirty="0">
                <a:cs typeface="Times New Roman" charset="0"/>
              </a:rPr>
              <a:t>+2</a:t>
            </a:r>
            <a:r>
              <a:rPr lang="en-US" altLang="en-US" dirty="0">
                <a:cs typeface="Times New Roman" charset="0"/>
              </a:rPr>
              <a:t> and Mn</a:t>
            </a:r>
            <a:r>
              <a:rPr lang="en-US" altLang="en-US" baseline="30000" dirty="0">
                <a:cs typeface="Times New Roman" charset="0"/>
              </a:rPr>
              <a:t>+2</a:t>
            </a:r>
            <a:r>
              <a:rPr lang="en-US" altLang="en-US" dirty="0">
                <a:cs typeface="Times New Roman" charset="0"/>
              </a:rPr>
              <a:t> are similar</a:t>
            </a:r>
            <a:r>
              <a:rPr lang="en-US" altLang="en-US" dirty="0" smtClean="0">
                <a:cs typeface="Times New Roman" charset="0"/>
              </a:rPr>
              <a:t>.</a:t>
            </a:r>
            <a:endParaRPr lang="en-US" altLang="en-US" dirty="0">
              <a:cs typeface="Times New Roman" charset="0"/>
            </a:endParaRPr>
          </a:p>
        </p:txBody>
      </p:sp>
      <p:cxnSp>
        <p:nvCxnSpPr>
          <p:cNvPr id="4" name="Straight Connector 3"/>
          <p:cNvCxnSpPr/>
          <p:nvPr/>
        </p:nvCxnSpPr>
        <p:spPr>
          <a:xfrm>
            <a:off x="2743200" y="3200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60447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4066" name="Rectangle 2"/>
          <p:cNvSpPr>
            <a:spLocks noGrp="1" noChangeArrowheads="1"/>
          </p:cNvSpPr>
          <p:nvPr>
            <p:ph type="title"/>
          </p:nvPr>
        </p:nvSpPr>
        <p:spPr>
          <a:xfrm>
            <a:off x="506413" y="381000"/>
            <a:ext cx="8637587" cy="1311275"/>
          </a:xfrm>
        </p:spPr>
        <p:txBody>
          <a:bodyPr/>
          <a:lstStyle/>
          <a:p>
            <a:r>
              <a:rPr lang="en-US" altLang="en-US" dirty="0" smtClean="0"/>
              <a:t>Question 13.</a:t>
            </a:r>
            <a:endParaRPr lang="en-US" altLang="en-US" sz="3600" dirty="0"/>
          </a:p>
        </p:txBody>
      </p:sp>
      <p:sp>
        <p:nvSpPr>
          <p:cNvPr id="984067" name="Rectangle 3"/>
          <p:cNvSpPr>
            <a:spLocks noGrp="1" noChangeArrowheads="1"/>
          </p:cNvSpPr>
          <p:nvPr>
            <p:ph type="body" idx="1"/>
          </p:nvPr>
        </p:nvSpPr>
        <p:spPr/>
        <p:txBody>
          <a:bodyPr/>
          <a:lstStyle/>
          <a:p>
            <a:pPr marL="609600" indent="-609600">
              <a:buFont typeface="Wingdings" pitchFamily="2" charset="2"/>
              <a:buNone/>
            </a:pPr>
            <a:r>
              <a:rPr lang="en-US" altLang="en-US" dirty="0">
                <a:cs typeface="Times New Roman" charset="0"/>
              </a:rPr>
              <a:t>A. She is lying the book on the table.</a:t>
            </a:r>
          </a:p>
          <a:p>
            <a:pPr marL="609600" indent="-609600">
              <a:buFont typeface="Wingdings" pitchFamily="2" charset="2"/>
              <a:buNone/>
            </a:pPr>
            <a:r>
              <a:rPr lang="en-US" altLang="en-US" dirty="0">
                <a:cs typeface="Times New Roman" charset="0"/>
              </a:rPr>
              <a:t>B. She is laying the book on the table.</a:t>
            </a:r>
          </a:p>
          <a:p>
            <a:pPr marL="609600" indent="-609600">
              <a:buFont typeface="Wingdings" pitchFamily="2" charset="2"/>
              <a:buNone/>
            </a:pPr>
            <a:endParaRPr lang="en-US" altLang="en-US" dirty="0">
              <a:cs typeface="Times New Roman" charset="0"/>
            </a:endParaRPr>
          </a:p>
        </p:txBody>
      </p:sp>
      <p:cxnSp>
        <p:nvCxnSpPr>
          <p:cNvPr id="4" name="Straight Connector 3"/>
          <p:cNvCxnSpPr/>
          <p:nvPr/>
        </p:nvCxnSpPr>
        <p:spPr>
          <a:xfrm>
            <a:off x="1905000" y="27432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94028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6114" name="Rectangle 2"/>
          <p:cNvSpPr>
            <a:spLocks noGrp="1" noChangeArrowheads="1"/>
          </p:cNvSpPr>
          <p:nvPr>
            <p:ph type="title"/>
          </p:nvPr>
        </p:nvSpPr>
        <p:spPr>
          <a:xfrm>
            <a:off x="506413" y="381000"/>
            <a:ext cx="8637587" cy="1311275"/>
          </a:xfrm>
        </p:spPr>
        <p:txBody>
          <a:bodyPr/>
          <a:lstStyle/>
          <a:p>
            <a:r>
              <a:rPr lang="en-US" altLang="en-US" u="sng" dirty="0" smtClean="0"/>
              <a:t>Question 14.</a:t>
            </a:r>
            <a:endParaRPr lang="en-US" altLang="en-US" sz="3600" u="sng" dirty="0"/>
          </a:p>
        </p:txBody>
      </p:sp>
      <p:sp>
        <p:nvSpPr>
          <p:cNvPr id="986115" name="Rectangle 3"/>
          <p:cNvSpPr>
            <a:spLocks noGrp="1" noChangeArrowheads="1"/>
          </p:cNvSpPr>
          <p:nvPr>
            <p:ph type="body" idx="1"/>
          </p:nvPr>
        </p:nvSpPr>
        <p:spPr/>
        <p:txBody>
          <a:bodyPr/>
          <a:lstStyle/>
          <a:p>
            <a:pPr marL="609600" indent="-609600">
              <a:buFont typeface="Wingdings" pitchFamily="2" charset="2"/>
              <a:buAutoNum type="alphaUcPeriod"/>
            </a:pPr>
            <a:r>
              <a:rPr lang="en-US" altLang="en-US" dirty="0" smtClean="0">
                <a:cs typeface="Times New Roman" charset="0"/>
              </a:rPr>
              <a:t>The student is irresponsible.</a:t>
            </a:r>
          </a:p>
          <a:p>
            <a:pPr marL="609600" indent="-609600">
              <a:buFont typeface="Wingdings" pitchFamily="2" charset="2"/>
              <a:buAutoNum type="alphaUcPeriod"/>
            </a:pPr>
            <a:r>
              <a:rPr lang="en-US" altLang="en-US" dirty="0" smtClean="0">
                <a:cs typeface="Times New Roman" charset="0"/>
              </a:rPr>
              <a:t>The student is </a:t>
            </a:r>
            <a:r>
              <a:rPr lang="en-US" altLang="en-US" dirty="0" err="1" smtClean="0">
                <a:cs typeface="Times New Roman" charset="0"/>
              </a:rPr>
              <a:t>unresponsible</a:t>
            </a:r>
            <a:endParaRPr lang="en-US" altLang="en-US" dirty="0" smtClean="0">
              <a:cs typeface="Times New Roman" charset="0"/>
            </a:endParaRPr>
          </a:p>
          <a:p>
            <a:pPr marL="609600" indent="-609600">
              <a:buFont typeface="Wingdings" pitchFamily="2" charset="2"/>
              <a:buNone/>
            </a:pPr>
            <a:endParaRPr lang="en-US" altLang="en-US" b="1" dirty="0">
              <a:effectLst>
                <a:outerShdw blurRad="38100" dist="38100" dir="2700000" algn="tl">
                  <a:srgbClr val="000000"/>
                </a:outerShdw>
              </a:effectLst>
              <a:cs typeface="Times New Roman" charset="0"/>
            </a:endParaRPr>
          </a:p>
        </p:txBody>
      </p:sp>
      <p:cxnSp>
        <p:nvCxnSpPr>
          <p:cNvPr id="4" name="Straight Connector 3"/>
          <p:cNvCxnSpPr/>
          <p:nvPr/>
        </p:nvCxnSpPr>
        <p:spPr>
          <a:xfrm>
            <a:off x="40386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61159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24</a:t>
            </a:fld>
            <a:endParaRPr lang="en-US" altLang="en-US"/>
          </a:p>
        </p:txBody>
      </p:sp>
      <p:sp>
        <p:nvSpPr>
          <p:cNvPr id="5" name="AutoShape 2" descr="data:image/jpeg;base64,/9j/4AAQSkZJRgABAQAAAQABAAD/2wCEAAkGBxQTEhUUEhMVFhQXFx8aGRgXGCIXHRscFxwaGR0dHxkiHiggIBwnHxodITEiJSosLi4uHB8zODMsNyotLisBCgoKBQUFDgUFDisZExkrKysrKysrKysrKysrKysrKysrKysrKysrKysrKysrKysrKysrKysrKysrKysrKysrK//AABEIAPgAywMBIgACEQEDEQH/xAAbAAACAgMBAAAAAAAAAAAAAAAABQQGAQIDB//EAFAQAAICAAQEBAIFBQwIBAYDAAECAxEABBIhBRMx8AYiQVEyYRQjQnGBFVKRodEkNFNVYnJ0sbPB0+EzQ3OSk5Sy8Qc1grQWJWODoqNEVGT/xAAUAQEAAAAAAAAAAAAAAAAAAAAA/8QAFBEBAAAAAAAAAAAAAAAAAAAAAP/aAAwDAQACEQMRAD8Auksucnz+ejjz0sEcDxKiJDC488Ebnd0LE6mPr6193eThudG54tOB7nL5ev08rv8Arh5XILJxLietn082EaA5RT+5otzpot1qiSvyxNfwhkTu2UgJv1jDdfvvv54DguXzRYL+WpNROy8nLWfuHLs9/djqOH53+N5j/wDYy+//AOruj13piOFQhSojUJVaB8FVVaPh/VhdL4RyzSawpUkCyoUE1VC9PTYWOhGxFb4DMfD84enFpj90OW9v9l2N+m+NvyXnq/8ANcx8/qMv/g/d+n7rruaMEU4y0uWXMzHzRrEoM6qRVllVAq6h8TMpGobmgS24bw/OglkMeVQjaKWR84V+dalVWoHyq5XzE1gJX5Nz38a5j/gZf/C764weG57+Ncx/y+X/AMLv8dpg4ZLY1Zyb3IVIkF/jGx/X7ffjYwTofLIJV66ZFCvsTsroFUfcV67WLwEH8mZ7+Np+n/8AXy/+H7915sZ/Jme/jaf/AJfL/wCF38vWVw7MyTxrIHWJWHwheY6kEgqWsIGBBUjS1EEbgEY4TcOza7xZ5Wo/DPl1II321RlCPvo/dWA1HDM9/G0//Ay/+D3+rGfyZnv41n/4GX/wcavxt4CozsSRIxIE8b8yIHag5Kq0d+7DT6arOHnX069992CX8mZ7+NZ+n8Dl/wDB7G+NRwzPfxrmP+Xy/wDhd/js9Pr1737/AG7YwPTvvv1vAI/yZnv42n/5fL/4Xf68YPDM9v8A/Np/+Xy/+F3/AFvb269991gPQ79999MAkHDM9/G0/wDy+X9/9l+H+flwDhme2/8Am0//AAMv/hd/pp56+nffZ3wV06d99+oI/wAmZ7+NZ/8Ag5f/AAcH5Mz38az/APBy/wDg4dgfLvvv0wfhgEb8OzoBJ4tOAASSYMvtX/2u+nzxqMhnTVcXn33H1GX3G24+q3G/X5+nrvxk5jnR8okR0LCrd7trvY1sEAsaaZ7sVSSPJZ2A5ZEF5dGcAr/pFjYHRGwCPQXSg1DaioPQMQdfkzPfxtP/AMvl/wDC7/VgHDM9/G0//L5f/C7/AKonDM1mmKpKs0doWJYAnVI5OklVIqMaVvUpJv13wTT0v1kswkWPSHichSyhgCEJp5Gbaitk1tQshvxPK56OGSQcVmJSNnowZeiVUt/Be4764tvh3MtJlMvI5t3hjZjQFsyKSaG3U+mEPFy30CUyAa/oz6q/O5Z1fhd97Yc+Ev3jlP6PF/ZrgK7wn/zHin+2g/8AbRd9mn1d99/14r3DZFXiHFmYgBZICSSAABlYyST6CgTfyPsbzwzN/SZJmEk3L1ryWVGSMpy0YkMU0sNRbc2psVtQwFhv5999+6XxXxV4IV5ADZiZxDCG+HmOCdTfyVUFz8h86xP5M4oCWOv5URJP306j9X66xHzPDpJGiZ5ITypNa/VNYbSyWDzfZm9DRN7kHAaeHeBJlIiATJM51TzsPPM/qWvcKCaVeiivU4bEbnbvvu8BPXfvv/LYkgJ+Z6d9/h88ABfl3331wV07779MAPTr3330wV8u++6oYBbkYQk+YVSNLaJdPs76lf7g3LVugslj1OGZO537779MaLEAWIXcmz86AH91ff181Y3F/q77/vvAaOgYFWAKkEEEWCDsQR7fLFZ8GXE2ayTElctIpiJO/ImUsi/cpV1+4D0GLSL23HffYvFVGaKcUnCBSTk4me20UEklqiFbfzeteh6DAWgt19/2bf3j9I9aOMk/P0/y77ONIpNSgg/EAR+IFD79/wANx710IP6u/l07074DW/mMH7e+/wDtjJB9h333tjFfLvvu8Bmuu3dd/wDa8Yrp93ff91YKG+3ffexBNr9enf7f1/LAH6e++zWD3699974wCPfvvvfbN/Pvvut8BkHfv7++xjCnpuO++72zvvuO++zWMre3Tp3+vvVeA19+nfffXGOULLaVv3rf9Pf9WM+nT177/uvA3rt333VYBf4jX9yZj/YSf9Dd/wCeGnhL945T+jxf2a4VeJR+5Mzsf3vJ/wBDbdfw/V13DXwl+8cp/R4v7NcBWuFgHiPFgehkgFfflo77/YL38JxlYihkciNmVUYjUkY/0av5b1Ba3s2KNmzjHCifyjxWuvNgr7/o0X+XdY4+HQ07GaYzJmEuKRRSopFMVXTYdQdwxJO7dDqGAsoHTbvvv1wb+3r33/neUOwBP499/hjDL179u+xgNvfp332t4N/fuu/+1Yx6/h33/ftiBxuYpA+mtbDQl/nyHQl16amBPsL/AACffz777vGCfmevff8AnSzNcUgyqqkr6FVQNTKdIA2svVDp6n9uObeKMppJ56V1sWfn6D279wb1v69P8v8AL9Xzxkem3ff9X6UKeMMo26TBxW2kE3dDbbfr93p02xBh8bxylVgimdiemgjoRqBvoRe4P5pHpsFrY1vXfXv9m2KVl4VlOezbPy0zFQxtp1XFACrNp607lhYrbTVEg4kQzzZl5I8xqiRHCvGKDOGGoG1Y6UKtRokkg7iiC64zlVMaQBQBIyxKOiqD0ND1UC1A+0B9+AsHB5pHhRpoxHIbtR7WQDXpagNps6bqzV4m4wooAf14zgDBgwYDDKDsdxjm0Cn0/Rt8/wCvf78dcGA4HKL8x+OObZEe/wCq++/TbEvBgFz5Jt6o9997ji0JB3U9P8u+2w3wYBL+nvvv1D95Hd9/t2w2eEH03xHlyZ+yf099/rwCDxN+881v/wDx5Pb+Db8O/a8NfCX7xyn9Hi/s1wt8VRFcnmrH+ok/6G773ZeEv3jlP6PF/ZrgK7wj/wAx4p0/0sP/ALaLG3hPaNwDaJPLGl/EFRyraj9ol1Y6juQRe/Xbh8JXiHEC2n6ySJkBZbKrl4lJ03dBtrO3vtjThMRjzmbjUVERFN60JZTIsgF+/LRiPdjfmOAe38+++/TG4N2Df3+3+X9WNCfmO++zeM3v19P8u/2b4A07+vTvv+/fCvN/WZiFB0iuZvkSGSMe29yN/wCjDDMZpETVI1Kou6v5UANzfSup2A9LS5EyIsjHVrdtcjGgikgHSHY+cKoVQyjTtZ3uwb53JrKjI62rAg+ho9aPp36VhHN4STRIiuQJSpckAPaNqFOukgHoR6j2N3PyHEGaTllSQys4c7eVSg9LUm36g9OoHTDQx2RY6fP2PqL3+78OuASv4eQ6frCDzucdNAc0WQyiiR/NNrsDRN4n5ThsURZkUB2JJY7sSxBNk2bO1/cOvUdHaJQAwhX5MF9b9K+R6exrocdhGK2Cj2rYdPlt0/D8N8BVOHAxZvNREl3JWYSEElklLBVJ/kFGUAbadNb2cM/GLacnLLuTConX+dARKNx/N/QfbbC/KZdo87OshV5JQJRIPWMHQItB+ER7HrTa3Jq8N/EkWvKyxgjVKhiG1+abyD8Laz+nrgLXgxgDGcAYMGDAGDBgwBgwYMAYMGDAGDBgwCvxT+8s1/R5P+hsa+Ef3jlP6NF/Zrjp4j/e0oNUyFSKZrD+UgBAWLEGhQu6xW+H8bzEUUccWULokaqpAfoqgVuLsVpN+oOA6rBH9Mk84DpKWUErrbVGHNMGLBVLN5SB6miCSYudkOXziPpuLNFYW90lQMYz/NZdSn2IX3JxMA/dbJq8gZpAokVqe+hXQGFmV3FMdwRdUMcvFWSkkguABpopEmRSaDGM2VvoNSkrfQWPTAOSOuw7773vYdfTv/LutsV/I+LMu6SO7CEpWuOW1kQttpZCLst5Rp1BqFHoMBWbObMjwZU9QxqWb1qh/o4/e/Od9l9QjTyNm5Ve6yULsbHSVowdT/zFNKvWzrb7MRw5yyPK4UBQ6gP5hawXsq6QRqkNEncaetiwDG4shRNEaUnLZVUABdSlSi+wsBgPT09cS/DOZj+lZpVcEzcvMLW9ry1hJH3GIWPS8At8RTTZefLjZ3cMsbKlBidOuN11Wu1SB1JoRv5fznmjUoD308wViBY6ixR0+npY26b46eK+FNmIRyqE8TiWEt05iXQPrpYFkNejHEXK5lJ03rataNRKMN9LD3B/A9elYDrDmUCkR1pv7A8vz3UV36evKWaONJJa8iqWbR5h5bZiFX16nYb9fliSXO4pq97H7b9vT9dYhcZ4imXikzDqxCJZCjzNXQdOvpZ6etUaBP4dfmSnMzLolnUcpSbCw76BYJWzZY/Nq38pxZeHZYyskrCkQkxiqJJBXWflRIA+d+2K1wnKEJEOVKzIdRqNoktpudQMmhQgIABWyR6dMWn6HLOP3QyrGf8AVRMTq/nyUCV/kgAehLA1gMTcTeRzFlQGIvXMwuKMjatiOY9/ZUgCjqZTQMXgsLDOZgCSSRUjiV2d9Vyku58nwoQjRmlAsONthifxDPCELHEgaVhUUQ8oobWaHkjXa2rboASQD04PkOTGFLa3JLyP01O51Mas0LNBb2AA9MBOwYMGAMGDBgDBgwYAwY5yzqqlmZQo6sTQH3nGmTzkcq64nV1si1IYWDRFj1BwHfBgwYBH4tjlaIBCQhIEmkEvViigCPZHsVr32vHLg/KaCMsHZtNEhZaNbfmj29gPliX4okrLsac7rfLGpgNQuh93frjPh6JhlorZvh/NUdST6KBXsa3G53OAQcOy5hzDRkuaRhrfUC6ho6ZiV0uV2UUdg5w5vrv3336YTwa1zs2pPi1APyZOpZSAJOUECaF3tzb1X2QHGo77jv8AX373gOBycZkEhjUyAUHKjUAPQN1A39/XHdfTY999nfGB6b9991ZwlyeY/d88d+UQQufmzvMpvevhRR6dPajgG+ZhDoyG6bawaI9iCOh9QR7WNrwi49DNE8WZgiLyQ7yCMhedGwHMUr+dsHWr3UDYHFhvrue9/wDP8L2Ox2J+Z6f59/p+QCTwPjEeahWWJgQ17XuKNEMOoYeoO4OxxH4t4chncTeaLMKNKzxHRIB7E0Q63vpcMvywozGQSF3zUMjQvWqWl1JIEH24z1NfaUq2wGojDOHjcugM+VckgGonRqv0Ospv91j5nAc/yPmh0zcZFf6zLW36UkQfqx0/IbspWTMEKRpKxRqgqqI8/MNEbbEYyOMTN8GVKf7aRV9LB+rMlj9G1nCTPnNPmII5p9MTiQusP1KtoUUmqzJq82rUHUEI3l32DvxfM5WJuUiifM1sJC0wjofEw82kDbyILPoKsiVwQOsaZWFljEUags+lpSu41CIHSgJBotdEEacZ4O6GFDFGI1P2KrSQaIIHqCCD8/nvhd4k1wNHnowScuSJVUWXy7kcwV6lKEo/mEDq2AtWQ4ekV6QSzbs7EszH5sd/uHQegGJeNIpAyhlIKsAQRuCDuCD7Y3wEHifFooF1SN9yqC7n7kUEn9GKvk/GUkkyqEjCknUDf1aqbcvNfLDKtnT71vvioMyuZbpptbuup0ViutTvIxB0atKHmqpNAFboG+Z7h88scKLEsQXlOEpAiPG2pg4FnSKAAjIu2BIwFhyudSS9DXp6jcEXuNjvR9D0OJGEfDWdZrzVCV7SPSPqyBchAarLVfxAbIaBpmZ5gME11xT4pfpbCRxzI61xxMaiCG9Lye5I8297mlA0O2G/i16y9EWjSRq490Z1BX7mvSfkThLNmWiCJFGra5HFXpFRska6RpIY0wcIaBtje1MHWRstEAxy4LA6g8UaxBVC2ZKuwqrbW1nYEXa3jw7mJFzQ5q6TmY2LgGwJ8sY0NnStuUfTdAMIAwABwwfhcqU4kXUf9IhTXqQ/Eik7lqs3QLMAT5QECLgsLNPlYxIZeU5n5wUoGjeGaBkcdOYkuldJoqula8pwF9wn8W+bKTRgyB5Y2ROV8ZYqa0+x+foN8OMee8dzshzC88yRMspWAaDoBGohtRUxO7Ipbe9I2ABBJCkeHvCmZy00kkWZ5kLxOriVijaqK+ZXpKDbNr306qGrTj1/gqTiCMKYNIWk06iNA2Te9/LVnpd1im/RGK7gM4GpizFxLIXB1tHWkVuQAKs3sVUi8cJzgEMYkJ1aRezt/wDkRZNYBFG/7tzAQxUx1OG081tChLULuVBKC5DYBr2pr+Hp33/3KmKUvnZfOx0CQUdQA8yKVI5mmx5SPIAVpvY4agf1d9/5YDI9OnffY2xW+FuG4nnGsWIoYq+aapG/VMn6cO581oryOxPQICSaq7OwHX1O/wB4rFN4Nw3NgyZjTDDLK5lbmEyOqFjpBjUgaeXoB8+2kGtsBfrNnvvfvVWMi9u++/W8IYODM22YnnkDDZVqBDYF0I6f1JpnPxH03HDivhzKCP8A0KozHSJdRUxkg+cy3qUCuvvQ9dwe5ydUid33RUZm2vygEnbp0v5fhhf4ayLRQgFzpO6xWGWEGqjVj5iqjbc17ADSBWoc1JOWyeaKSGFakKkacwH+CTSD8JXqOmsnrQOLF4OVhkotUmu08hb4lToqOfWRQNJPuPXrgGsoct5WUCvVSxuz/KFehvc388Jc1ndGaRczqK6S2WaJHNkApKGVdR1DWCPSmsCwTh5LLRFAsa6Af3kgenv+0pEnafNKrKYTlWLhWNvIJFaNXGklOUbaiCSSN9NEYCJwzisUM7xM6rHKGlUPcZRgQrgqwFK1hh89foQRaSOu3fffuHvvv9GM999/rrAKvCWZ5GYl4edkVedlvX6lz5owf/puaA9EaP2xbcUjxUOUIM6uzZR9TfOCSknH4KeZXvGPW8W3PcQjhCmRqDMFXqSzEEgADcmgT+BwCjxP4WTNfWKxjnVSFdaF7GlewSVs+lHc77nDHI51Xg1aCNKkPFW6lRTJQ9R0FbEURsRiseM/FU0CryAEtXJ5q2dlGllIehRIFMN7HsRhSvFJI8k06SEvK5jzLN0TzECQPdI3LKKuxW+XdAMcBZvCGV5kGXmaSZtNlVkk5g1APHzNZGttSkkWxXzWB0OLPjzDh/iqfJZl8tmXEsEJqwo1hAqENYIFKrKxWrpvKTVY9Dl4rAoBaaMAixbgWD7b79cB1zuXEkbIyq4YEaX3U/f8sU/NcDzUMEVSIwjK80JGzuUDxFqJY6iFQHpZ0+pJw+/+JsuZOUjM8lXoCMDQreyAD8Q6H1xWuOcanlWVQypDrKeVacx0Y3sksNms7ddPpeA68UlknzClZlkyj6HCxxmXyod9gjDUXVgGJTTsQSVrDvhmUEb81lWCJV5caMw1FpZNbu7aiCzvpoWSTZJtqFLy2ZnZechiEisGAVSQrTOGIVtQLapBJGVPrKOitSushx582iiaEFeeKKDyyAMwIVXNtVKWK2Nz0ogBeMV/xvkQ+Wd7KvGCyuGKlLoMwAIDMFshWsE0K3wxHClWuW8kddArnSPkEa1A+4Yoni/iP0fORSlmmKMB59Jqkd3AAUAWjrv11BfTAaLpaJ442EjAIPMObetkK6hy3u+o8h99h5ha+BJByI/qVut9OXKi7N7ctfX10i+tDpis5zhKwtmeXEtEKyCPZWVSuxTSyqFDxUApHldhpLMRceC5RuRH55EGkUtIKHoK5YoV6UD774BQmk5zMeZ2ZCBQdiIxIgemUyUbABFJS++2GIPTr333eyiPzZx/rmJVmavOA6hmRgd9B0MUQCjp0uy+ZyQ4Hpv3331oOXMHsx9DSkj29B3+vHCNhatuwDFG2uxoNGvXymj/ADfvvox9VakoBTr0haFEEX1v5G+mMCfoWkLWpKmj0Bo+XSP0n9WwIYYrbltQuTUoHlBGhU3aqUbX6Gt+hxmBh1FbFR5SaOo0RuTuOt/p9MdJZwGDXdA9PTV0YEir9d+tk9dsaQt0JdnGqrOxU1e6jbp6j3+ewVHjPKV4s9IdLo30doVAjP170A5+LymiT08xI9yz8LyRc6dYwY2UjmQliy0y6xMt9NRYqTtZVvY44+Lwr5TNrmRKqAF15aagOT51fWARflFq2mqqmG5jJmoQ+XkaN2Vk3mMduvM0AKAAWCMCbPQGidsBa2mpQfMWADFQPsvYHWgCBRNn29CMKtSyZhJWV1eNJUGpihKs635aNraD8fY1bncksUTzWrUnn07gW2rf7Njp+kUnzaSRmB5dRRHZDyyYzrzDBEbSGJcb0RdrZNGrUGsrkEmyVCBqJ0sCd6Jr0/vxvNYfShN6gtlr6gfZr0v3xqyMVbbdowD82ognb8N/l8jjOamAJcsqW1jUQPhUdd+lA/hv0wC3jCJLFJA2upVaIsHOqpA0eoKRpIvahv02xXmz4bhuVbNamMEjZc+YrckIePmFhuPg2+bD1Iw6z2fBflqksr6g6QoFJ1bt5nvyIDTBm09VH5ow14FwFoIFWXTJKXeZ2VQQJZmZ3Chv9XbkD1r9QUvxFIkpifWpB0ROuvmLbEltLdb3og73W2OvCsukMhyyFhBmQIgQT5GiBbduoagQPUmtxQx6F9FNbCqYN6Ak7DoNgAO/eHOJ45C+kNCbJCoWkVrNNWrcVt5QTuNtsBWfD+ThYOZI1m0sEtwHI0KFBsRhjYVRQsCupNnDVuKLHQy8LkagrBIXUpYJJao6I6DcjrjSWOR0UNJKNW6yQ3IrKdxvHpkUrY3Gx6HVuMdPpE6qG1NMmhUZymrUVJssiDXGxJ3Olh7hMAmzeUcZqB0il16xqkKyEdZNdiqBKyluvUV6DGmWKmVQsT0y0JuZ9piTuvzO+w9Ri2wcWjYMd1p7DGmTYD4nQsE9vPR36Y4weH4Q2tImFsXADkJbEtdB9OmyTsvXfAVfh8RjsuLsvGiKxAGka2o1Z80PlF9SPcVL4fl48w0fJUrpCLITswS/IAxTmeYAsCrL9lrOrE7jPA0VGSSwjPrE0dCSNiba/XQd/Ou4B3rTrxG+ipFIHMQUqV1Tu0ayNuSKYqFKbkBVIq6GmgMA749BLLl5IgDrZWCrq06q9Wf0HTpv/d5JPlgymFQ/NDqdSQsyOo3+IMFprH+sP3CsenZPNsxZLmUkFg5VmUG6FFx5Wr7GqvYsNVNpeFkwxLG7KYlAA1soYAAUxQg+mzDod6IsEKKM48ksiSMHDRRsU5a2utY1KECORvjjK1oY2K9yLZwTITmCMjNOo0/DpjfT/JDctdh0FqCOhAIxxzsWqOQAEMCNaMdTqdS0QeVIzA0CGG3yBBpz4dDfRodS6W0Cxp01+Gla/QPuwFbzQljzUps+cHfRp8qupvXoFhVYIFs3qZveueT4g/MtmLa5eWisboLYb/1WrH3I0g9Bec7kZWzEqwfVtTkzMjNRLxsoYFFEl7qKfyrqAPTCcZHiqagcrHLUmtHhlCfP4JAOp1WCx+Ii+hwFwmhsE0t9+v3d1tjCGpLXVbHexp0qqsVQD2vc/wDbFaHiHPRoDPwvNaq3EQjmFj20yav1Dr95Ox8Yb0+TzyHaj9FkNHYXsG9zt6i+nqD7LE6V0sRupsfyo6H3+YdP78SEjO260DdKukX0s+5rvrhDl+P6vhymbI1WAuVkQE9LOoAdOlkD7sSJvEDKG15POLW5+pLDpZ8ykjb3+Xp6geNXH0DNAkeaJowLq2kHLVb+ZYD8fasLDkyYeUXIIjVdQq1KgUw+YIBFj0w0mhkzJRpMs6wIQ4RymqRvsnTqrQllqO5bTXTfknAYzbQxNQsMiTOi9PheK1IJBBoD23o7h24BxpZY1WSWP6RqYFFOknQT5gh3FqNVCwLNEiziTxHhwm6UhR1dHC2wYbGtxQ0lk3JBDEdNzEy3hvyIscQg5ZtRQAUgMAVcHWtgkGwwokVuTjvEkwcRtmURm2USxhixqyFdWVWPXbSDQsisBXeM+PYcu6pJKFLR8wXEWHLJYAgg2XIW6I07gEbFhH8J8VXPmLMMsjRs4jaN5GGnXzNJAUhS2pBqFaWVwQAVo27LeDUFcxkcgnSeWLQMSdKMSToBZiA2qrNUNsMMvwKOIhlDOQ2sLSINTWC5CIupqJ3az7b4CtywKmZlhhXlwowBjjRggBjiYHTGpGoln2IF1164Z+GJGXMSREvWklQxatKldJUMbF8xgb38ovpiNn4s0uYkeGMFZa1NtqVlRVHkYqCNj9q/NVULxIyUGY5yS6BfLKEtsd9J+FSR8QbfV+aPc4C14wyg9Rfrv8tx+vAt0L64zgFr8GQ3TOEb40BBVzd6jYJDX6qQTtd0MchwU6m+tYxncKxZ2U+oDMxXT7AqSN96oBvgwC/LcIRAQC25s0dFn3pNI/VjtkMgkIIjBAJsgszC/lqJr8MSsGAW5uJ2JtbHSvl5tjvdGwfwH34i5bhnLOyEksTZJY+Yg0ST7eWugHT2wy4jxGKBQ00iopNDUepomgOpNAmh6A45R8ZgaEzrMjRLdupsAjYjb7V7aet7dcBGhy0ihbFlQFu/Shq/HY1/OOGsC0qg9QAP1Yr58RyKVeXLlMuzhdeu3TUaVpI6pVJ22ZitgkAatNjwCbxWn1BahY8tmtlkIRxTeU2D8LAi6OliApUZCbiCxRrDDA0YRQpdwpoAeiKqaR0BCiwAaF1h34mhV8uytdWvRWc/EPsp5j7bfjtg8Ozj6NH5XU0QQUcGwSCaYatzvv74BDksyV4i+kxgySlZEEqcwiNGCM0Yy2oqFCkEy9GXc/Cbniq8J4m30+aPTO6uzaCTGEjEQRZLHPMhBkqiYwRq2GnfFqwBgwYMAYMGNWcCgSAT0+eAgZrhSneMBW32I8pvrt9kn85aN0TdVhQ+VBLbTJIBppBJ6dAZbKuvUjpVnZTeJvHPFEGVcJJrLVqbSL0Lv5mJIFbHYWdumGmSzkcyLJE6yRsLVkIZT9xG2AS/kq6IgAkAotJpIar+Jbf9IIPzA2w04ZliqDXFCj7/AOi3Wr2NlQRY3r09z1xNwYAwYMGAMGDBgDBgwYAwYMK+N8bjy+lX1tJJeiOJS7tpqyANgBYtmIAsb7jAL5vE7O7Jk8uZwhKtKz8qLUpoqr6WZ2BseVdIII1WKxEz/il3UwJHLFmtSK+lDMsSSMF5ocKUIrUVsdVJZaU44eDMs4yMMMsckLQhUINKW5ZBDWrEEMKJFkbspsYaZ6VcuJcw9BBHb0DqPL1Eblq9aqgbqzdYCNlsqyz3JNzNKEQht3VSV5hJ6E3pFjeqHvjQ+Hwc62ZZ7QolQgUnMQv9a4umcKwUH0A9aVgzabyoJNKM50gavtEE6VO1tQJ232NdDjYAhgoUFNO7FrII06RVb2LOq/ToQcAr8QZGXNZTlxMIjJpLc1CTosMyEXYJGxPp8jRw28NcSknSTmhNccrREx3pbRW4B3G5Kkb7qcQeJyusMsmXiLzhCEU+XUy2FuyPLZu/Y/MUn4D4bzEcCRT5yXyj4csBCusnUzl95HcsSSSwUknyjrgLN4qj1ZdhpLeZNqsbOpthoe1HU+U/h8Q7+H49OWiGkpSDyn0/DStD2GlaFDSvQVYcS5uUny+d0PJl5kjld1TQyMyvHOysjIAUNny1rVgK2I6cI8QtBDHCMjmSEUActVcAdQLUIoYDZlVQqsGUWACQYcKzerPzrch8hPnqgFYJQCsKFhq1IWI3DVtiy4rWWYLnmJaUltSBRHKUtgr6mYsYxWgqCAvxH3xZcAYMGDAaSuFUkkKACST0Fep+WPEUBl5jSMWksqZj5hIf4RPXQTuBQodABWLD4x49JnBLlk+qhWUoW6uxy8m5o+ULrToQ1qPS9ksV6fNuxO5Aq/wwHPiIl0SOJC03KrmP5mNXRNmid9h0/DHqnDuHSQwqsEkYAUEB4j1NElvrNVne73s+tUax4E4YGneVgjBAKDC2Rq2IF7WDdlbroa6tfE/GcwM1DlMtpUygMZNiwFnUKIoeVWIJBvpt6go4VxPN5zORmRnysa2YwAdM2liGUB1GsslsSQCo06QTqI9CBwi4nnFnR0jilkVWK86PQBHInqpZwWZG9VBFgjcgjCj6En0CPM5UJDMqKzSklCuk/Xc3b6wrT2r9WB3U7gLrgxH4fOXijdl0syKxU/ZLAEj8OmJGAMGDBgDBgwYAxXvEyCKSLOFCyxI8chFkpHIUYvp9VDRrdbgWR0INhxXvHOfePLaITU+YdcvEfZpdi1fyF1P/AOnAQkeTMO0OXOiBPLLmGGskkXoiDWGNEW7Wo2ADbhccL4Nw7aFS0gKI3LlmklVg4IUmN3Kk0nQjb5XiXxPILl8rBl4hKuWQpHJyrLiNQfzQXpmChiu9MT7nCPMZqIiHKZeGH6SpRuYkZghiHMG4ciyW06QqWWPXa8A3z2WbKtBpkY5dpdDCWnEYKsEp9m3cKluW+IDbapztUn2zqFe6grbb+oY319dI6GgVebzkkKZiPOjnxckt9XQtTqBVgxBDsxCg6tPT4aOJXBmmSGNc0Q0xtSy2w2sgswUDVpAs0AW6dRQSniDmnUUrBkPXcAENXoQbH/cjEXjPEMvCo+kSIBqBVWGpmZSCuhBbM2qqCg71iaB9YTR+Eb3sd2203sR71vYF7YV57g+Tc6p4cu2hQA8oVmFFiBqbcVdg39o/iCtoZj9Kzzo8CSJDFGrNy5SkUjMXYa00sxkoIXBob9dOLZ4diH0aLcm1u+Yz3q83xF29+mogdASAMVjh+YdoMymXYywxNG2WlbVINVksgayZVQqDYJsPovY1ZOBwyfR4jrq0DVor4vN9rzXv67+++AUZYsudKmRwpnJFK767R2otssaLqKaW1qdKldDMcW7FW8MsfyhxXfpNBXy/c0WLTgDBgwYDxj/xHykD59zPlQippKuuXZjmGZB5mlCkEAnQEJ6rZvYBhweAa1D6ncJzBAg87qxC6vXyruSFBPweh3t//iDli2XV1QSNHKGWMtp1M4MSgWCGa5AApoEnc+h14N4Ni0K2djinmssdQ5iKSSRpD9SBQ10CTZ2usBC4F4UzMObfMc6NV0ui2rSNIjsjqZN0pl00B5urG98WeXJSMb55U9LSNQa9rYNidGgUBVAAAoACgAPQD2xtgKtlcjm4suMp9Hy08apyg8kzKJI603InJbzkfEASCbNi6EOfgZygWZ0+kRgBswi6hpYHVzYoAShVb/0datKKQWYENdcIh4mXXy2y+aEgGorytR03pu1Yir9jgHGVzCSIrxsHRgGVlNgg7gg+ox1xT+A55I83LHGkkeXcK2mRCgSeRjYUdVDimIIA1brZY4uGAMGDBgDBgwYAxVvHB0PkJzukWdQPfoJ1eAN+DSL+vFpxA49wtc1l5cu5IWRCtjqp9GHzU0w+YGArHDcpKRpzEGclzOo62OYKQHc0VAlC8uqpQhauq3eLHmuGMzmRWRHKqDcYkoxliCpNGxrbr7+m913J+J5Po7RTsIc3AwjzDldSotHTmQvrG4UUeis1Hocd+FeJX5sCTz5R+eSgTLnU0cgUuLbWdYYK32V0nSN+uAsGV4cqK+otIzj6xnpi9CqoAKF6+VQBudrJuleBs/AMtHHDNEZ5VM30czFuVqN8oLZKLGDy9IG2k7fFi+Z5nEbmIBpAjFFY0CwB0gkbgE1vil+G5YxrjhjleSKQHMu8BRpJpL1HWxUFxsx02oQqF2qwsT+VixLENpXSNwDZ3oDa7FkmqAPTfEbiHCIZxomy6SKTqOtQw1ABQSDvqra/YV1rHflqurZvrG3qzuV62PhFL12F/eBhL4Y4DCyywTiR3gfTraWTzxsuqNqL7NpYqa+0rEVeAjKBG0+Ui1SwoIZOVbScrVIVZDQduUVUMI9O1N0Hw27gCkZaIMGU6Bs12P0hSB7AgEChQ6YW8c4PDFkpkhiiRB9Yw0qAdJDsx1RShmpbsoxPyO4m+FIwuTy4UgrylKkChTAEUNKgbHoFUeyqNgCrwx/5hxX/AG0H/tYsWrFV8Mf+YcV/20H/ALWLFh4hxCOFdUrhR6XuSfYKN2PyAJwEnGksoUFmIVR1JNAfjip8R8TSsv1CBA2yM/mY7XqCDbpuLO92dI61POZaVypkzOYlYOf9bWlls2FUKpcAHyqFCjVbbAkLzNm1zGYjqWMRwSaqLbysYyNhY8ih/W7YdBpBNhBx5e82Y+xO9WA+r65Ga60RqwomxRNACzvsa7x8Vmi2dI7AstlmMOkEm2dd4/Ta1OqjXQ4D0rBij5Dx4iyCKYm/Zk5Uw678o7SDbrESf5Ao4uOSzkcqB4nV0PRlNj/v8sBjPZ2OFGkmdY41FszkKB+JxXfpjSZhp0DxQfR9LTSry6py1qj+Ymid2AHQ79MLvHXhyGaaOSYz5iZiBlstzTHErKBch0AMqr8TOSSLAFkqps3A+DGCDltNJK7Es8jsXOogXpDFtKitl3r1s2SFZzcrF00rLQ3hysO0rarBnnlJuO7Nbhuu5Y6RYfCsp5TROZC8TlXMjazbVJQbU1qA4UWxYVv74XTLKoYKUysF+eaZvrpmGxOxFA18WrVXQKKOHPh4nkKDGqUSAFBUMATT6T5hq60d9+p64BlgwYMAYMGDAGDBgwCHxP4bGZ0yRsI8wgKpJWoMrfFFIv24m9V9OoIOFnAc/Ekyw5xGhzg2j50plVxVXl5WO4PqNn/OB64uOIfFslDNEyZlEeKrYSAEDTve/Sut+mAmYonh4TsGhiSOSOKR2TN62CO0jOx+rAt2BchqbRdUQRpWJmM+YosxlmnL5WSNljaXVz0DhgVGkFnABBXXpfbct1wx8OeNoDphkYABUEcgTQjhvKNgzafNQsmvMvS6wDPL+EkW25+Z5jEszLMygs9Enl2UAsbCtsMuE8Ijy+vRrZpG1O7sXZiAALJ6AAUAKA9sMMGAV+Kf3lmv6PJ/0NjXwj+8cp/Rov7NcbeKP3lmv6PJ/wBDY18I/vHKf0aL+zXAVQeIYsnnOKvIyhmngVFZggLHKx1bHZV2Nn5bAmgVacSWciR5opJJfhLMNIXY2Bey7iorsmtRLbr6BnvDOTmcyTZPLSSNVvJCjsaAAtipJoAD8MV/N+F4efy4+EZHlVtM0EJAOhzuuz1qCrsPX/dBOmeiIapgV+FpAw1ub+Ba2FmxYre6HUjUzJqVRJGhYU7K4HKS/LGgs+diaJHsT1VRiGIYeWJvoHCyj5toIwMkoZliencEuR8Ec7b7Ckva8M0PCydf5Mg5bLCFT6HCG5mYR5VUuW0glQq6WC0zKLOoABHjzcY0lGiv4MugYBQpAYtsasizVkgADqxxpHnItuXIjamOkswOpwQGkko7gdFHyAH2dLrj/DeGZaRFbIZTSIpZ5KykTfVQhVNGxpOqRDZDAgN06jtxHhPDo44XHC8qzTSJGiciEHz2SSa00qKzbE7DAVvNz5choyyzAaeZZUmaST4Y7JodVYgbKNI6bYxwNospJJJl51QkjmgNqikdgCqrF60CFBVgfSyQakcFzPC3iZp+HZQHUChXKxqrpM8oh06j8Rjj1tdCjY2Iw64tkeFZeOGSThkH13RfosQZajeY6wa00qNZvY9cBE8McfiXNN9Kk1ZqZigkDKYo1UNIsKjVaHSpLbG26t8IxZH8Ro+0JG+xeU8pV+elqdj7BRR/OXriqDOcG5byHhkI0BmKHKRBtMcMeYdq9AqyopBIOo1WJM0PC9Yjj4Vl3c5hYP3vCvmKtIxo+YBY1L7gWCtdbAWfIDKxUebG0gFGR5Azn38xN7+w2xN/KcP8NF/vr+3FL4/kOHxyJBBw3JvMZY0a8rGVAfU7L9n6zlI7ACwPLdAjBkV4RKYAnDIPr/8AR3lYRY0RSE7+oWWyvxfVyUCFvAXT8pw/w0X++v7cH5Th/hov99f24844RLw9qafhmUCyhWhVMrCSElzH0eHU2s6mktWFKAAsm5oYYQScGYuPybANJIs5WHzNzzllVavdpFIUmgaO4o0F3/KcP8NF/vr+3B+U4f4aL/fX9uKFmk4dzBEOF5aLzRgvJlYTpLh5XRkDAgiGNmLWasGj0Oz5rgwAP5Mh3IofRYQaeF8wrb1SmNCd6I2sC8Be/wApw/w0X++v7cH5Th/hov8AfX9uKJmp+DqpI4ZBsjMzHKRERlIDmWVx8Vqmm6BFuq3Z2nDg+Rigy5zHDMq2ZljsxQZWMkuseuQKGGyiiPMfzR1IBCz5zjuXiQu00dD2YEn5ADcnHl3HvHrZo8oFIksMFWQanKmwC9rvY202trRY2LfzzcGW64dA1EhSuViOsrMuXYLYB2lcLvV0dN1jnDmOENenhMZIZFA+iwWxllkgXTvuNUTG+mnffegokM8DMt8tl1kDUFJ+sGoE3uCGDJ9533xo7Qsi6xG5EZJqgdcRCkqRuGsmq9q2x6BlsxwZxGV4bAQ//wDmh8jcp59LG6sRxljViiu/mGOcWb4Q0YkHCEosFo5SAHU2W+lqvXqU8v8AOIBoG8Ao4b48lyd8yb6Rl0AtXcNIF6WknViCD5Xsn84dDfoPHXDnUMudy5sA1zBqo+63YPyIsYU+JeBZKFsrHDw/IczMZhY6fKo1IFaSQ0K3CofxrHF+H8PhkaPNcNyYPmkRkysQUQ6tNtZJ1KPM1fZ3rqADTjnifJy5XMxx5qFn+jyHQJBq+A/Zu8NPCX7xyn9Gi/s1wp4LwLhmZj5icNyyrdAvlohqFK1igbHmr5EMDuMWmGJUUKihVUAKqigANgABsAB6YDnnM2kS65GCr0s+56Ae5+QxC/LuWbUonTYG6aiKCE0RvdSx1W/nWuuNfEHAkzXK1sRypNY2DA2jxkFSCD5ZD+NdehhZ7wfFIZW1uGlmjmPQgGIRqFC1Wk8pSfUkD2FBxyuU4a6x5VCjARty49bEhMwraiN78y6t+vWsYfLcNj5rllADqZCZHotEAosXR0/R9xvRjYnocOeFcHSBpWUkmUrdgDSsaLGqqAAAo0k17s2FLeDIy4dpGJEzTEFVKlnj5TeQggEjckepY1ucB24m+RaVnlkUSKqxk8xloFwVXYgWXIHvuAetYkpw3K5mGAqoaKLeHQxUL5Gi2oj7LMu+Eed4HlcspMs7AfSBPWkM5aSV+WDSlmAnnBHsVX+US/4Bwj6LGkSzO8aRJGqsFFcsEFrABJaxd/mj3NhWmXKHNS5ePLDVA8JLLOUIIi0jQoNjRD8QFAqa3usN8/Pw/NIpkeORCpjXzGis6KSBR6MjLv7N13OMLwhMpzsw87aeY+YlYqCa0AFbAvQqquw38osnHHhvhCBfoskbvUMWlQ4B1BjE4YgjysOUgFVQFbUCA5BeFNI3miZ9UjMNbGy8i8xSLorzEW06Ajp1xIvhyyazInMjkB1GRjTuXgXqaI1B0A3AYEbEYjZfhMQny2TBP7kUZjVZ1S83moddKF8z6nO+5U7VeNsp4EhQRjmyMYwignTusAk5YO1Eh5DKT6uAegrAdpcvk5ZUnhkjGYlYSROSzqWCGPVyw4BJjVl3q9PrpxEzmVy0VQJIkLQhQrklyHdZnb6kEDXyzI+r0DE9BidwHwzDl5gUlLvHBEmlgpIWNXRW6WoILdOpB+d6J4cjmdpubL58ys9MmhleEJGNNgMo0xlf5SyN6G8Bwz3C8hlng5iqOTCpDNKy8uLKAqj6bpgDKVJ/+pvYNYkZbgnDnjZ0C8tAsbOJWGn6K7OPPqtWRyxLXfuccvF3DcsXabMzuq8lFaJQGJjjnSRqUKXIdtCMB1FDE7/4ZT6G+V5j1IzuX21apJDKdqojUTYPUWMBCGU4Y7B7QmSQnd2IL6fohBW66Dl0Ru3zxxSLhMg5QaJtastcxizCVDGfNeokpCUDXYCUCMdMxwOCXNurTSNOI4pHXSAPq2m5LXp00HLsF90BPrcLiPgQRwH6I7c5E0xayoAIgOWS203S63f31O/vgNM5BwuQpy0E30iQxHTM4AWaESO/xUFMcAaxV6bu7OHGb4hkJZINT2yLI8bKzKFRAofUwI8h1INLWGtdjiFm/AkDRkNLIoMUiNp0jyvCkC0KOnRGlAD857vUcYi8LwZqJJknflyRRMlIEUhJvpStoKg+YkWDuQBe++AYpwzILGJgqhC6kNqb4g7FVAu9pHYhB9o9LxXctlsjIuWm1Llo1Bcxl2t4oYpoom1hhoXlh5BtZAv0OLVxTgCyxwoJXj5DalKBRvy3j3WtOwcsKGxAOFkHgSFY5I+a5SWJImsLYVESIhTXlDIlED85jgI0+R4W5pFiZXZ45AJjGqKMuokIUEKKiEYIFbFT6Y3YZV81DHEEkjlmaZ1F2suXRGDnUdlGqIaFA3ZT0sYh8X8O5VWlSTMTWsM87qIw4EU0kbNYCGwBEIwnUqCOmGvhXhEXMOZjnlkpp0PMQJ5pJuZJ9gH4lAHpSrW2A6+IeKZON2nkYPPlIpHVQ5BACAyAAHSTTIDY21L0sY2kzmQnCySmFmljaDzG9ncRyR/IGQhD0s6R7DESTwIhYn6RLuzNRCkfWZhcywJ02QWVVO+6qo9MdY/A8Ik165DqKM4Ned4pJJwxNbfWSlyBtar0AohKh45k4IQEl1KukABmlc65DCm5JYkyKUBJ6qfbD/FR4d4ESLl/uiVtDQnzBTqGWV1RT5empy/vq3xbsAYMGDAGDBgwFL4x4RlnzUsxMOlpImW9Wopl42aNG2oD6Swc11VQD7Y28NeEZIJYTKyOkEESRU5JRkjaN6XQLsuzarF3RTZSDBgNOMeE55pM0xaNucyqmtm8sJMQlj0hNrVHrdgS/RbNrc74bnEsaOiTvLmmlaRtZj5cXNliVyI6SnaJQhLWEI1VsDBgNov/AA/mj0GKZNcShIpGu1WHKvDEdNVfNmlkK3VFdzpo6S+Acw0bqDl1PmZBqZ/P9FXLxh2KWwDNK7EglmIJuyAYMBYuEeHpIFzZHK5koCxHc0scKRIrErdAqTW/Un1oKeGeCJI5ss5MWmExLQLE8vLwOi1a7uZZGYnawF36rgwYCXxzwpLmM00pMXLYwA3erl5YyTadl+1OYyd91HoQL5eG/CM0MmXado3WHLxqArEBZV5nMZU0AUxku7HwgadlK5wYDTjng2bMTzziVI5CSYJFvWoGXaFUJ0+VQ8krkqTZK+2Imd8CztqCtDy5LJiZm0R2YU8gCbtyImXWaIZ2NeY0YMBningfMNGxjbL86T6S0jNqVdU2oQVSnUsSsQFIrUQ/Ub2Li/htZzlY3WM5eDUWjIsMeWYkXTVFAHYkE9QvXfBgwCDL+CsyoRjNGzgIJFJOiYxrM2tzpssZpQ+mqqMLeIub/wDDmUqQssbMseiJ3u7jy30eLX5SPiklduv2BvWDBgLnwvhegvrSOtEcSUS1xxLsGBHUO0lAXsR64aRoFFKAB7AV13wYMBtgwYMAYMGDAf/Z">
            <a:hlinkClick r:id="rId2"/>
          </p:cNvPr>
          <p:cNvSpPr>
            <a:spLocks noChangeAspect="1" noChangeArrowheads="1"/>
          </p:cNvSpPr>
          <p:nvPr/>
        </p:nvSpPr>
        <p:spPr bwMode="auto">
          <a:xfrm>
            <a:off x="33338" y="-2224088"/>
            <a:ext cx="3810000" cy="46482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5612" y="2247900"/>
            <a:ext cx="3100388" cy="37876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08512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8162" name="Rectangle 2"/>
          <p:cNvSpPr>
            <a:spLocks noGrp="1" noChangeArrowheads="1"/>
          </p:cNvSpPr>
          <p:nvPr>
            <p:ph type="title"/>
          </p:nvPr>
        </p:nvSpPr>
        <p:spPr>
          <a:xfrm>
            <a:off x="506413" y="381000"/>
            <a:ext cx="8637587" cy="1311275"/>
          </a:xfrm>
        </p:spPr>
        <p:txBody>
          <a:bodyPr/>
          <a:lstStyle/>
          <a:p>
            <a:r>
              <a:rPr lang="en-US" altLang="en-US" dirty="0" smtClean="0"/>
              <a:t>Question 15.</a:t>
            </a:r>
            <a:endParaRPr lang="en-US" altLang="en-US" sz="3600" dirty="0"/>
          </a:p>
        </p:txBody>
      </p:sp>
      <p:sp>
        <p:nvSpPr>
          <p:cNvPr id="988163" name="Rectangle 3"/>
          <p:cNvSpPr>
            <a:spLocks noGrp="1" noChangeArrowheads="1"/>
          </p:cNvSpPr>
          <p:nvPr>
            <p:ph type="body" idx="1"/>
          </p:nvPr>
        </p:nvSpPr>
        <p:spPr/>
        <p:txBody>
          <a:bodyPr/>
          <a:lstStyle/>
          <a:p>
            <a:pPr marL="609600" indent="-609600">
              <a:buFont typeface="Wingdings" pitchFamily="2" charset="2"/>
              <a:buNone/>
            </a:pPr>
            <a:r>
              <a:rPr lang="en-US" altLang="en-US" dirty="0">
                <a:cs typeface="Times New Roman" charset="0"/>
              </a:rPr>
              <a:t>A</a:t>
            </a:r>
            <a:r>
              <a:rPr lang="en-US" altLang="en-US" dirty="0" smtClean="0">
                <a:cs typeface="Times New Roman" charset="0"/>
              </a:rPr>
              <a:t>. The mouse is dysfunctional</a:t>
            </a:r>
            <a:endParaRPr lang="en-US" altLang="en-US" dirty="0">
              <a:cs typeface="Times New Roman" charset="0"/>
            </a:endParaRPr>
          </a:p>
          <a:p>
            <a:pPr marL="609600" indent="-609600">
              <a:buFont typeface="Wingdings" pitchFamily="2" charset="2"/>
              <a:buNone/>
            </a:pPr>
            <a:r>
              <a:rPr lang="en-US" altLang="en-US" dirty="0">
                <a:cs typeface="Times New Roman" charset="0"/>
              </a:rPr>
              <a:t>B. </a:t>
            </a:r>
            <a:r>
              <a:rPr lang="en-US" altLang="en-US" dirty="0" smtClean="0">
                <a:cs typeface="Times New Roman" charset="0"/>
              </a:rPr>
              <a:t>The mouse is </a:t>
            </a:r>
            <a:r>
              <a:rPr lang="en-US" altLang="en-US" dirty="0" err="1" smtClean="0">
                <a:cs typeface="Times New Roman" charset="0"/>
              </a:rPr>
              <a:t>disfunctional</a:t>
            </a:r>
            <a:r>
              <a:rPr lang="en-US" altLang="en-US" dirty="0" smtClean="0">
                <a:cs typeface="Times New Roman" charset="0"/>
              </a:rPr>
              <a:t>.</a:t>
            </a:r>
            <a:endParaRPr lang="en-US" altLang="en-US" dirty="0">
              <a:cs typeface="Times New Roman" charset="0"/>
            </a:endParaRPr>
          </a:p>
          <a:p>
            <a:pPr marL="609600" indent="-609600">
              <a:buFont typeface="Wingdings" pitchFamily="2" charset="2"/>
              <a:buNone/>
            </a:pPr>
            <a:endParaRPr lang="en-US" altLang="en-US" dirty="0">
              <a:cs typeface="Times New Roman" charset="0"/>
            </a:endParaRPr>
          </a:p>
        </p:txBody>
      </p:sp>
      <p:cxnSp>
        <p:nvCxnSpPr>
          <p:cNvPr id="4" name="Straight Connector 3"/>
          <p:cNvCxnSpPr/>
          <p:nvPr/>
        </p:nvCxnSpPr>
        <p:spPr>
          <a:xfrm>
            <a:off x="16764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27579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0210" name="Rectangle 2"/>
          <p:cNvSpPr>
            <a:spLocks noGrp="1" noChangeArrowheads="1"/>
          </p:cNvSpPr>
          <p:nvPr>
            <p:ph type="title"/>
          </p:nvPr>
        </p:nvSpPr>
        <p:spPr>
          <a:xfrm>
            <a:off x="506413" y="381000"/>
            <a:ext cx="8637587" cy="1311275"/>
          </a:xfrm>
        </p:spPr>
        <p:txBody>
          <a:bodyPr/>
          <a:lstStyle/>
          <a:p>
            <a:r>
              <a:rPr lang="en-US" altLang="en-US" dirty="0" smtClean="0"/>
              <a:t>Question 16.</a:t>
            </a:r>
            <a:endParaRPr lang="en-US" altLang="en-US" sz="3600" dirty="0"/>
          </a:p>
        </p:txBody>
      </p:sp>
      <p:sp>
        <p:nvSpPr>
          <p:cNvPr id="990211" name="Rectangle 3"/>
          <p:cNvSpPr>
            <a:spLocks noGrp="1" noChangeArrowheads="1"/>
          </p:cNvSpPr>
          <p:nvPr>
            <p:ph type="body" idx="1"/>
          </p:nvPr>
        </p:nvSpPr>
        <p:spPr/>
        <p:txBody>
          <a:bodyPr/>
          <a:lstStyle/>
          <a:p>
            <a:pPr marL="609600" indent="-609600">
              <a:buFont typeface="Wingdings" pitchFamily="2" charset="2"/>
              <a:buNone/>
            </a:pPr>
            <a:r>
              <a:rPr lang="en-US" altLang="en-US" dirty="0" smtClean="0">
                <a:cs typeface="Times New Roman" charset="0"/>
              </a:rPr>
              <a:t>A. The author is misinformed</a:t>
            </a:r>
            <a:endParaRPr lang="en-US" altLang="en-US" dirty="0">
              <a:cs typeface="Times New Roman" charset="0"/>
            </a:endParaRPr>
          </a:p>
          <a:p>
            <a:pPr marL="609600" indent="-609600">
              <a:buFont typeface="Wingdings" pitchFamily="2" charset="2"/>
              <a:buNone/>
            </a:pPr>
            <a:r>
              <a:rPr lang="en-US" altLang="en-US" dirty="0" smtClean="0">
                <a:cs typeface="Times New Roman" charset="0"/>
              </a:rPr>
              <a:t>B. The author is </a:t>
            </a:r>
            <a:r>
              <a:rPr lang="en-US" altLang="en-US" dirty="0" err="1" smtClean="0">
                <a:cs typeface="Times New Roman" charset="0"/>
              </a:rPr>
              <a:t>dysinformed</a:t>
            </a:r>
            <a:endParaRPr lang="en-US" altLang="en-US" dirty="0" smtClean="0">
              <a:cs typeface="Times New Roman" charset="0"/>
            </a:endParaRPr>
          </a:p>
          <a:p>
            <a:pPr marL="609600" indent="-609600">
              <a:buFont typeface="Wingdings" pitchFamily="2" charset="2"/>
              <a:buNone/>
            </a:pPr>
            <a:endParaRPr lang="en-US" altLang="en-US" dirty="0">
              <a:cs typeface="Times New Roman" charset="0"/>
            </a:endParaRPr>
          </a:p>
        </p:txBody>
      </p:sp>
      <p:cxnSp>
        <p:nvCxnSpPr>
          <p:cNvPr id="4" name="Straight Connector 3"/>
          <p:cNvCxnSpPr/>
          <p:nvPr/>
        </p:nvCxnSpPr>
        <p:spPr>
          <a:xfrm>
            <a:off x="36576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69385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2258" name="Rectangle 2"/>
          <p:cNvSpPr>
            <a:spLocks noGrp="1" noChangeArrowheads="1"/>
          </p:cNvSpPr>
          <p:nvPr>
            <p:ph type="title"/>
          </p:nvPr>
        </p:nvSpPr>
        <p:spPr>
          <a:xfrm>
            <a:off x="506413" y="381000"/>
            <a:ext cx="8637587" cy="1311275"/>
          </a:xfrm>
        </p:spPr>
        <p:txBody>
          <a:bodyPr/>
          <a:lstStyle/>
          <a:p>
            <a:r>
              <a:rPr lang="en-US" altLang="en-US" dirty="0" smtClean="0"/>
              <a:t>Question 16.</a:t>
            </a:r>
            <a:endParaRPr lang="en-US" altLang="en-US" sz="3600" dirty="0"/>
          </a:p>
        </p:txBody>
      </p:sp>
      <p:sp>
        <p:nvSpPr>
          <p:cNvPr id="992259" name="Rectangle 3"/>
          <p:cNvSpPr>
            <a:spLocks noGrp="1" noChangeArrowheads="1"/>
          </p:cNvSpPr>
          <p:nvPr>
            <p:ph type="body" idx="1"/>
          </p:nvPr>
        </p:nvSpPr>
        <p:spPr/>
        <p:txBody>
          <a:bodyPr/>
          <a:lstStyle/>
          <a:p>
            <a:pPr marL="609600" indent="-609600">
              <a:buFont typeface="Wingdings" pitchFamily="2" charset="2"/>
              <a:buNone/>
            </a:pPr>
            <a:r>
              <a:rPr lang="en-US" altLang="en-US" dirty="0">
                <a:cs typeface="Times New Roman" charset="0"/>
              </a:rPr>
              <a:t>A. </a:t>
            </a:r>
            <a:r>
              <a:rPr lang="en-US" altLang="en-US" dirty="0" smtClean="0">
                <a:cs typeface="Times New Roman" charset="0"/>
              </a:rPr>
              <a:t>The dean disapproves of mistakes.</a:t>
            </a:r>
            <a:endParaRPr lang="en-US" altLang="en-US" dirty="0">
              <a:cs typeface="Times New Roman" charset="0"/>
            </a:endParaRPr>
          </a:p>
          <a:p>
            <a:pPr marL="609600" indent="-609600">
              <a:buFont typeface="Wingdings" pitchFamily="2" charset="2"/>
              <a:buNone/>
            </a:pPr>
            <a:r>
              <a:rPr lang="en-US" altLang="en-US" dirty="0">
                <a:cs typeface="Times New Roman" charset="0"/>
              </a:rPr>
              <a:t>B. </a:t>
            </a:r>
            <a:r>
              <a:rPr lang="en-US" altLang="en-US" dirty="0" smtClean="0">
                <a:cs typeface="Times New Roman" charset="0"/>
              </a:rPr>
              <a:t>The dean </a:t>
            </a:r>
            <a:r>
              <a:rPr lang="en-US" altLang="en-US" dirty="0" err="1" smtClean="0">
                <a:cs typeface="Times New Roman" charset="0"/>
              </a:rPr>
              <a:t>dysapproves</a:t>
            </a:r>
            <a:r>
              <a:rPr lang="en-US" altLang="en-US" dirty="0" smtClean="0">
                <a:cs typeface="Times New Roman" charset="0"/>
              </a:rPr>
              <a:t> of mistakes.</a:t>
            </a:r>
            <a:endParaRPr lang="en-US" altLang="en-US" dirty="0">
              <a:cs typeface="Times New Roman" charset="0"/>
            </a:endParaRPr>
          </a:p>
          <a:p>
            <a:pPr marL="609600" indent="-609600">
              <a:buFont typeface="Wingdings" pitchFamily="2" charset="2"/>
              <a:buNone/>
            </a:pPr>
            <a:endParaRPr lang="en-US" altLang="en-US" dirty="0">
              <a:cs typeface="Times New Roman" charset="0"/>
            </a:endParaRPr>
          </a:p>
        </p:txBody>
      </p:sp>
      <p:cxnSp>
        <p:nvCxnSpPr>
          <p:cNvPr id="4" name="Straight Connector 3"/>
          <p:cNvCxnSpPr/>
          <p:nvPr/>
        </p:nvCxnSpPr>
        <p:spPr>
          <a:xfrm>
            <a:off x="32004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49265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4306" name="Rectangle 2"/>
          <p:cNvSpPr>
            <a:spLocks noGrp="1" noChangeArrowheads="1"/>
          </p:cNvSpPr>
          <p:nvPr>
            <p:ph type="title"/>
          </p:nvPr>
        </p:nvSpPr>
        <p:spPr>
          <a:xfrm>
            <a:off x="506413" y="381000"/>
            <a:ext cx="8637587" cy="1311275"/>
          </a:xfrm>
        </p:spPr>
        <p:txBody>
          <a:bodyPr/>
          <a:lstStyle/>
          <a:p>
            <a:r>
              <a:rPr lang="en-US" altLang="en-US" u="sng" dirty="0" smtClean="0"/>
              <a:t>Question 17.</a:t>
            </a:r>
            <a:endParaRPr lang="en-US" altLang="en-US" sz="3600" u="sng" dirty="0"/>
          </a:p>
        </p:txBody>
      </p:sp>
      <p:sp>
        <p:nvSpPr>
          <p:cNvPr id="994307" name="Rectangle 3"/>
          <p:cNvSpPr>
            <a:spLocks noGrp="1" noChangeArrowheads="1"/>
          </p:cNvSpPr>
          <p:nvPr>
            <p:ph type="body" idx="1"/>
          </p:nvPr>
        </p:nvSpPr>
        <p:spPr/>
        <p:txBody>
          <a:bodyPr/>
          <a:lstStyle/>
          <a:p>
            <a:pPr marL="609600" indent="-609600">
              <a:buFont typeface="Wingdings" pitchFamily="2" charset="2"/>
              <a:buAutoNum type="alphaUcPeriod"/>
            </a:pPr>
            <a:r>
              <a:rPr lang="en-US" altLang="en-US" dirty="0" smtClean="0">
                <a:cs typeface="Times New Roman" charset="0"/>
              </a:rPr>
              <a:t>The mouse is transgenic.  It expresses green fluorescent protein. The mouse glows.  </a:t>
            </a:r>
          </a:p>
          <a:p>
            <a:pPr marL="609600" indent="-609600">
              <a:buFont typeface="Wingdings" pitchFamily="2" charset="2"/>
              <a:buAutoNum type="alphaUcPeriod"/>
            </a:pPr>
            <a:r>
              <a:rPr lang="en-US" altLang="en-US" dirty="0" smtClean="0">
                <a:cs typeface="Times New Roman" charset="0"/>
              </a:rPr>
              <a:t>The </a:t>
            </a:r>
            <a:r>
              <a:rPr lang="en-US" altLang="en-US" dirty="0">
                <a:cs typeface="Times New Roman" charset="0"/>
              </a:rPr>
              <a:t>mouse is transgenic.  </a:t>
            </a:r>
            <a:r>
              <a:rPr lang="en-US" altLang="en-US" dirty="0" smtClean="0">
                <a:cs typeface="Times New Roman" charset="0"/>
              </a:rPr>
              <a:t>Green </a:t>
            </a:r>
            <a:r>
              <a:rPr lang="en-US" altLang="en-US" dirty="0">
                <a:cs typeface="Times New Roman" charset="0"/>
              </a:rPr>
              <a:t>fluorescent </a:t>
            </a:r>
            <a:r>
              <a:rPr lang="en-US" altLang="en-US" dirty="0" smtClean="0">
                <a:cs typeface="Times New Roman" charset="0"/>
              </a:rPr>
              <a:t>protein is expressed. It glows.</a:t>
            </a:r>
            <a:endParaRPr lang="en-US" altLang="en-US" b="1" dirty="0">
              <a:effectLst>
                <a:outerShdw blurRad="38100" dist="38100" dir="2700000" algn="tl">
                  <a:srgbClr val="000000"/>
                </a:outerShdw>
              </a:effectLst>
              <a:cs typeface="Times New Roman" charset="0"/>
            </a:endParaRPr>
          </a:p>
        </p:txBody>
      </p:sp>
      <p:cxnSp>
        <p:nvCxnSpPr>
          <p:cNvPr id="4" name="Straight Connector 3"/>
          <p:cNvCxnSpPr/>
          <p:nvPr/>
        </p:nvCxnSpPr>
        <p:spPr>
          <a:xfrm>
            <a:off x="50292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4343400" y="26670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483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29</a:t>
            </a:fld>
            <a:endParaRPr lang="en-US" altLang="en-US"/>
          </a:p>
        </p:txBody>
      </p:sp>
      <p:sp>
        <p:nvSpPr>
          <p:cNvPr id="5" name="AutoShape 2" descr="data:image/jpeg;base64,/9j/4AAQSkZJRgABAQAAAQABAAD/2wCEAAkGBxQSEhUUExQVFhQXFRwWGBcVGBcUFBYWFBQXFxoYFBcYHCggGBwlHBUVITEhJSkrLi4uFx8zODMsNygtLisBCgoKDg0OGxAQGywkICQsLCwsNDAsLCwsLC0sLCwsLCwsLCwsLCwsLCwsLCwsLCwsLCwsLCwsLCwsLCwsLCwsLP/AABEIALMBGgMBEQACEQEDEQH/xAAcAAABBQEBAQAAAAAAAAAAAAAAAwQFBgcCAQj/xABSEAABAgMEBAcJDAkDAgcAAAABAAIDBBEFEiExBkFRYQcicYGRobETFzJCUlXB0vAjMzVzdHWSk7Kz0eEUFTZicoLE0/EWJkPC4kVTZIOio8P/xAAbAQEAAgMBAQAAAAAAAAAAAAAAAwQBAgUGB//EADsRAAICAQIDBQcDAwMCBwAAAAABAgMRBCESMUEFE1FhcSIygZGhscHR4fAUQvEVUmIjQwYzcoKistL/2gAMAwEAAhEDEQA/AMcXVLA4k5Z0R11oqeoDaTqClri5vCNorJZLMscDwWh7xm92ENp3LoV6eMdyxwKKy/3Jf9Bb/wAj3POwG63qxPSpeFdSPPgdhsPVDZ9EE9JTKGX4icQMOcNh/lH4LVjfxGUxJwzkCw/unDoOCjlFGryR07KEDjgPbtGBHpHYopwTWGavcg5uSui803m9beX8VRtp4VlciNxwMCqbIzTNH/2YnPnBn9Kq9nM1kUpaEYID1YyZOu5lY4lyI+8jnGTwtWUzdNM8WQCAsXB18KSfxw+y5DPUrOm/wjO/K4/370NiEQAgBZMgsGAWTILBgdCzol29dNDlXAlRd9DOMkP9RXxcORsRRS8ybmeIAQAgBAeoDxACAEBIysIxHBrcyaBdWtObwidPJc7Js4AXWmjB4b8jEdsGwLrVQUVhE8Xgko0XANaKNGQCllIN53YkxhJ5Vpk1lNRWXyO3QS0kOFCM0TNK7Y2RU4PKfJnjmrJIIOhLXAycOC1aMMjJqUpVzBh4zfw/BQyWN0aldtKVDaOb4B6jsXO1FXD7S5EUl1L/AKP/ALMTnzgz+lXPs5kUilLQ0BAdMNFh7mJLKwTUvNNiNbDc4MaNrajnIFTzrmWVSqk5xWW/P+I4N2nnTJzisv1/Xb5C0OSZEIYQ1hyDxW6c8+pRy1E64uay/LqiP+psqTnFt+XUjbUs50FxaeYjIjaFd02pjdHiR1NHrY3xyMFbL5YuDr4Uk/jh9lyGUVnTf4Rnflcf796ybEIsAFkyCwYBACAd2U5ojQy+haHgmuWetRXqTqko88EOpUnTJR54ZdZ2Z7pWuNccBQCnk7VxKq+A85TX3eMFf0ohwqQ3Q2lrqFr64AnMEda6OhdmZKbyuh1ezpW5kpvK5ryK+r51AQAsmQWDAIAQAgBZMlqsCXJaDheiG600HFYM3ZcvQu9pY+znx+xYi9i0PiAANb4IwCvZwb+Z7DFVrk1csCrBQrZbmrxJYY4tGHdiOGJodeJyWTFUYwgoxWF5DQrBKcOWMmBJy1bGRErUEXaMqASKcSJ1OHtXpUM4rk+TNWWOxGkaNToIoRaLAeb9FXCuWJtYwV5FHURGeoDxAdNctWjEoplpsabhmA5sSl5oqzbU5gdAXD1lNivUocnzPLayi2OoUocnzGUzNmO24cXNxaddNbVYrpWnlxrk+f6lmmpaeSsXJ8/1IR7V1E8nfhJSWUWDg6+FJP44fZctjdIrOm/wjO/K4/371k3IRYMAgBACAEBIWCQI7CWh1KmjsRUNNKjXQ0PMq+qz3TWcFXW57iSTx/ncs0Z5JrrJ7TXsXMikjjwilsdtAobzWvBBq1wqCDhzHYRjVYeejx6Grzn2W15r+fMo7hQ0Xc5npE87niAEAIAQAsgFgAgL/ZjA28Rk1oht6Kk9i9JDYnyPYDQ5wBNBtxNOYLZy2I7rZQg3FZfhtv8AMkLPhOL2hpAdmCTTEY+hYlJJblPXX1Q08pWrMeTxvs9hxMtLqvcWhwddcwC6RvprrjVbVyw8EOhthU40Q4nFrMZN8SflnpjbGRO1H1iE8nW0KaR1YPYYkrXJvk4JWuRk4csNmMibgtcmMiM7DvQnbW8cc2fVVYlvFmc5J6WH+3Jw7Z6GeqVHoXG1qSmmuq/YhsM9VMiBACA9QyKQohC0lFNENtSmialp5rIwi3bgp4gGd2laO26+VcyzTynS6859ThWUSnU6859fXyIufcC4kZE12Z7lfoTUEmdbRJqvD6ExwdfCkn8cPsuU5dXMrOm/wjO/K4/371k2IRYAIAQHoaTkmQ2kLy8m55oo52xiiKd0YI0PRvRyBLtEaM8BxBbR/FDSdlfCw3a157Wa625uutbc9up5XX9pX6huqpbc9t8/puJzkhRtW3TSlC01yBz11W1d2Xh+ZtVqMyw/PmOZGThtAfGc1jQ68b5oCM6Z7x0qK22cnw1pt46EN11knwVJt4xsM7S0Xlo4MWWdecXUutcHNBIrjjUHXzqantC+lqFywsdUWNP2pqqGq9QsJLqsP7FOmbLummRGomh6DQrsw1HEsnfr1XEsjR8tT8iD2KVTyTqzJwYXKtuI34jwwis8SHGjghZNsniAEBoEi0mHgM3OOG6teoL0ClsYdsYv2njl9eX1JayYbDW/er4oaQOWlczlhrxWJSa5HO7S1GorUXVjH92c/jkvF9PQWmseNWu+meZq818Ll2LaL6DRTw3XjHk3y5LEdsOPVNePIbF6lR04RUVhBFiVPtqFFu5ZJEJErXJnJySsZMZPAKrRyI5TS5j9jWQcXARImpubRsLhr9uVQuTly2RwrL79ZlVvgr6y6v08PX87DYwSHFrqVIxApheGRplnkpq5ZR2dHfC2tShlpbZfXHrz9eo9kf2bm/l0P+lXI1vvL0/LJZlAVMiPEAID0BYyG0jtoWGRzexITbjchggAUNKAAnE5nWqdSj3k2jlUKKtk89RpMMpSuyqsVyTyXtNNNyx4k1wdfCkn8cPsuUxcXMrOm/wjO/K4/wB89ZNyEWDAo2CTuWrkkauaR22GK7VhyNXJ4JGUkXurRtQMTuGVTs51XstjHmypbfCPNli0fsxpe0xMRnTxcMThr2V39HN1eokotROTrtVJQah+480htkd2bBYC6OHhwvNBYx7hStD4Qa3L+I7FDpNK+7dkto46c2l+r+xBodG+6ds3iGMbPdpfbL+xMvhP4rnBrnUrm1t7UagUzxVJSjvFZSOcpQ3jHKXx2GdrPf3OJdYxwDfAqCCwAGgoa7VPQoccctrz8yzpow7yPE2nnnvzKFo5bRlYlaVhuIvtrSoBqCDqcNR5dq72s0qvhjquT/nRnptfoo6mvHKS5P8AnRl/t2Ax5HFzzNARU6/8UyXn9LOUep5fRTnHryK9MWfDAIc2lcng3m8lCKj8l0YXTb2fw6nVhqLG/Zfw5P6cyJj2aRjQEbcQD0YK5G9eJehqU9sjOJAu5gjrHSFKp5LEbOLkImGeXrUnEiTiQ2iN2KRMlizhbG5oNkTIulj/AAbxxGbXVwNOQ4/kuxvzXM5uppnnvascS2x4rw/K/clxDFOPgdURuLSa+PTtz5VupeBUhe8/9LddYPZpf8c9PLl4NHMc53qh2BwpR2/DPlW8X4FrS8Ozqw47rzj5fs8Y2EyRd1VrtxII1CmqhxrrC3zuXFKatx0a8OTT8c9c7LHR7iTnLbJYycVWMmHIXZAwvPN1urW538I18uSjc+iKNus9p11Lil9F6vp6bvyARtTBTr1dZxPUtX5leyt+9fLP0/wtur8cvoeQqg0bi86zk3eTrPtisNmls1KOZ+zDl5y8kuePq+mEIsiUJJNcyTt34qaOyOxTFRgkljy8PkSdnn/bc2ds9DPSJVcjWe8vT8s2mUBVCI9AWMhtIciTdQEigOIrhXk2qHv4ZwmVJaytPC3Z13EtFSKCtMxe6M6b1jjUnhEcrVY+GPP6CTTUqR7RJ5rhreWTNrX+6Q2ECrWNDWjYRXpNVzdLwd3KafNvLOJpeDu5TT5t5GFrxrzzg0Uwo0UbhhgFa0kOGC3fjudHs6vhhnL+JJcHXwpJ/HD7LlbOmuZWdN/hGd+Vx/v3rY3IyEzpUcmRSlkcsZX2xUTeCFywPpWzy7d7bfQoJ3JFazUKJMSUAEXcmA5a3H0AKnZPDz1+xz7rGnxdfsS8ozHd0UHIqdj2KNstiIsJzJi0IsSvEaKA51pRtRtyJ5Fc1SlTo4w6svaxT0+ghX1f+SxTb4bSDfi66Uu7d65tanJNYRyalZJNcMfqKyk3BdgXxKU8YClNmGK1srtW6S+BpbVdHdRXwMtteGGx4gGAvkivkuNR1EL1WnlmqLfge10snKmLfPC+fUuVg24yPCbDeaRWimy+No2nKo5ebi6rSSqsc4r2X9Dz+t0M6LHOC9l/QdxGEV2HOoz5Qok0yBSTG8SWIbVgIaKlwriCcKjdgBT8VIppy9rn0JY2Jy9vn0/niMzD2gHqPV6VNxeBOpeAn+r2O1U5cOsfgtu+mupv/UTj1Ii25VkMUvVccgKVptJCuaayU3y2L+jtnY842IVXDoFylJi847HND29hHYu3F7+u5hx3JmUm7uBF5p8Uk05tnKtnHO5R1OiVrU4Phkuq/PivIdF1APGhnUc2nl1elYXPzKkHx2NP2LF8pL06r6rozghpBod+ODhhkRrG8LbiZYV1sZriXl/xfmn0fk/wIw2kmg/LnWzlgt23wrWZP+eXiLtc1uXGdt8Wu4eMerlWjbZQnZZdlP2Y/wDy+L/tXpv6BE8p5vHZXL+IjsHUsehFGf8AZp1heP6J/wD2f1Y3MUuywGs5f45EJVRGG8930XP7835vZdMHUGE5/FYMNerpOoJlLdm1k66X3t736eXp4vzEbcgGC0tLgS5o8HVfw166VKKzijsWNDro6qDnFNLON/ImJQ/7cnBsn4Y6pU+lc7WyTmkui/f8l6Zn6qEY5kiAauFaatRO/coLstYTKWscmuGO2SQmZmg42LzQjGgYOTWqdVWXiPurn5nNpoc5eztHr5kZMR3PNXEk7SalX4VxgsJYOxTRGtYisDuxIdYragkDjGgrg3E4cyra2WKml12+ZU7Tnilpc3t8x3LzxMZ0V2JF534KvZQlQqo7Zwjn2adRoVceuEQ8d9SSulCOFg7lMOCKRPcHXwpJ/HD7LluTIremTK2nOj/1kf756xJ4WTMnhZEJaSr7Y/kqs7cFKy7BIQJcNwzPt0qvKbkVZ2OW49gS5eQ3aaV2VPUoZTUU2V52KCcvAfOjtbxnuDRv9sSoFCUtorJWVcpbQWWV629IS8GHCqGZF2RcNg2BdDTaJQfHPn9jq6Ps9QfHZz8PD9xfQKPdjPwrVowx1HMEZLTtSHFWiLtqHFUt8bltjxWF9DDrTLjOXIjGfDlS+hwoRmoZUvojxj2ZNggmmtzqLLUv7p/Yy1PnKf0RnduxGujvLcsOTBoGC9FpU1Ukz1mjjKNMVIYKcskpKW/Hh4B94bH8brz61Ws0dM+mPTb9inboKLN3HHpt+xIwNMYgzhwzgQcwCDhTP2oq0uzK3ykypPsep8pNCZ0nP/lCv8R7KLb+gX+76G3+lr/f9BhM23FfkQ0fu4dZU8NJXHzLVehqhz39SOc4k1JJO04lWUktkW0klhHiAmrLmCW0HhwzeaPKafCb7bdy6dM8xx1X2NixwXhwDhkcR+BVxPKyjGB3LRnNPFxrhTOu6i1kkylq6K7I+3tjfPLHxForRXI/wjUdm4LVNlCnU28PDJr/ANT5NePTP0R444Y0A2av+4pkwpLi9jMpePX9Ir+JdTjuuzPr5zqG4IbqtSWZvb6fBf3PzfwQbK47APQFnJOp4TUVjxb/AC/x9h2yWAF6KQ1uoe2J5seRaOfRHOnrW5OGmXFLq/5+y9TiLaviwhQbSMeYZDlNSsKtv3jensl2S49TLL8P1f4WEV+0ZwVLnElrMSSa3nbOnDpWZNRWXyR266lHCSwkWKwYhdozOuOZtFhPP+irkTk5NtkrKUFqaEhBuBgIqXh2IIF2mrl1qpPjc2umPicm7vXY0+WPieWtUxHEgAnGgFAARqGpNKoqtJPJL2fw93hPIxa2qstpF+U0uZLMhdxhEkkPfgB+7rJ2alQc++tSXur7nHss/qbko+6vuNXuDWU8Y58isJOU89EWa4uduei+4yKsI6JYuDr4Uk/jh9lyybIrOm3wjO/LI/371k2GkG1XDwgHdRPKdfQq8tPF8ngqT0sXyeByLdA/4/8A5fkov6T/AJfQhehf+76fuJRLdi+LRm8YnpK2Wkr/ALtzeOgq/u3I2JELjVxJO81VlRS5FyMVHZI5WTJL6KzZhTLCDQni1/i2qprq1ZQ0/Uo9pVK3TyTWepqhLsKtBO26Dq20XlPZ6P6nicR6P6jDSK0nQZV7gLp8EEC7mKYKxo6Fbek3ktaDTRu1MYt5XPxMjXrj3QIAQAgBACAEB1TemRk7hRS1wc00INQplNxeUZLLZs8CC9oq0++MGbD5TBrB9sV0arVJcS+K8PMy2TjJklouuFzawAE7bxGJPKpuFPdblSekg5ObXE+ay8pei5L4I7fFYMGcl52HP7da0Sl1KH9NfZ7d3TfC+38e/keF4rhVx9tepNzWFVqXtYjFb/5W268/kdQoJOwAZk4MH4lG0jM74R23bfT+5/8A5Xy+AOnmw/exed5bv+lv4rHC5czC0duoX/W9mP8AtX5f6DJ0RzzUkk7SpFHB1KdPCuPDBYQhHj4FrTjTjOrg0axXbv1cqkaS2+vgXlUo7c8/QrFqToeQ1vgNy1VO0+hcnU3Kb4Y8kRSfRGhaOfsxOfODP6VVWaPkU1YNDuG5atEdkdsokoENzmhjYbXEuwdrNRS7WtFSnKEZObk1hcvycic4Rm7HJrbdfkVZNgXe5wWh7c3Yuryg4KOVLeXZN4fTkRzpcm3ZY2n8BvGjXnX4pLiTUgGhPPTBTwr4Y8FSwWKq8R4KVheIwiOqVaisI6dUOFYOFsSli4OvhST+OH2XIZRWdN/hGd+Vx/v3rJsQiAEALBgEALJk9a6hqM1hrJhrKwatofPGPADr5q3Bw2U1ryfaFSqtxjmeH7VoVF2OHZ8imaa213eKWNcXQ2HPUXayF2uzdL3VfE1hv7HoeyNEqKuOSxJ/Yra6R1wQAgBACAEAIAQHq2MncCO5jrzTQ+2e1ZhOUHmIJyQtZpOYhPOeuE7l8n2xV+vUxl5P6DBLCd8thH7zeM09Ct8fijI5gWkwDivbU63Z02UK0bi+pSv0kbpe23jw8/H+fASizYdnFaecUHIMgsrgXUlq01dXuL+eogZlmqrjuCzxLoTpDebng0cdwYPJGLzzaueiy7IQ3sePuWK4xi05vC+pBWhaXdOK0XWbNZ3uPoVHVazvfZgsR+r9TN98Z+zBYX1fqMFRKxqWjn7MTnzgz+lQwymrBrgFgCjYxGsrVwT5kMqYSeWjoTLtp5jRauqL5o0/pq85whIuUiROopcjxZMniAsfB18KSfxw+y5DPUrOm/wjO/K4/wB+9ZNyEWDAIAQAsmQWDAIBeWnYkMODHlocKOprC0nVCeOJZwR2U12NOazjkILckBACAEAIAQAgBAe1QGmd86S8xSH0Yf8AZWTId86S8xSH0Yf9lAHfOkvMUh9GH/ZQHUPhSlG5WJIjkEMf/it42Tj7raB4eFGTP/gcj0Q/7Ky7rHzk/mA76En5jkfow/7Kd7PxfzGDocKkpl+pJKnIz+ys9/b/ALn82Z4mcd86S8xSH0Yf9lRGA750l5ikPow/7KAO+dJeYpD6MP8AsoBZ/C1LmA6X/VEs2A5we6Gx/c2OeKUcQyGKnitx3BAPbHtKXmGCI2xpNjD4JiR4gvUNDQNhk0rrVDUdo00S4Hlvy6fYgsvhB4YytnSKWlSBFsOWofBe2M9zHU2G71GhU2n1VV6zB+q6o3hZCfIjv9fSHmWX+uf6qsm+EH+vpDzLL/XP9VBhB/r6Q8yy/wBc/wBVBhB/r6Q8yy/1z/VQYRZtBrTkLRdMtNlS8PuMs+ODfe+8WEANIoKDHNBhFYkeEeBBiNiwrKlWRGG81wdEq07RihnAvH4UYL3Oe+x7Oc9xLnOdDa5znONSXEtqSSa1QHHfLl/Mtm/VN9VAHfLl/Mtm/VN9VAHfLl/Mtm/VN9VAHfLl/Mtm/VN9VAHfLl/Mtm/VN9VAes4TZcGosazQfim+qgPXcJ0uc7Gs0/8AtM9VAc98uX8y2b9U31UAd8uX8y2b9U31UAd8uX8y2b9U31UAd8uX8y2b9U31UAd8uX8y2b9Uz1UAd8uX8y2b9U31UAd8uX8y2b9U31UAd8uX8y2b9U31UAd8uX8y2b9U31UBnKAEAIAQAgBACAEAICz6M6KibgveIlHNfdu0BpxQQTy4jmK5mt7Q/prFFxymslW+6yEkoxyvXAnaWhkzCqQ2+B5PhfR181VtT2pRZs3hmK9XGW0k4+v6mg2E2spLgih7k0UyIIw7R1rz2reNRN+ZWvipNiGkVnF8vFaRXikgHU5oq0jfXtK30d/BdFrx+nUr0uVdifnhmRL153AQAgBAaXwIe+Wh83xe1qAzRACAEAIAQAgH9iWW+ZjNhMBNSLx1NbXFxOoAKDUXxorc5P8Ad+BDqL4UVuybwl/MEvpjZEtLXGQXlz8b4canMkE0FBgQNWVca4VOz9TdfmVkcLoUezdbdqk5ThhdPMrK6R1AQAgBAdMYSQAKkrDaSyzDaSyxSalnw3XYjXMdscCD0FYhOM1mLyjEJxmsxeV5CK2NgQAgBACAEAIAQAgBACAEAICe0Ntv9FmASfc38R+4anfynHkrtVDtDSf1FOF7y3X6fEjtjxR25mmuiPeMDXk9GoheY4Yxe6PPTldLODuVBugHNrj0OJcO0jmWs2s5XUs6XPBwy6EjOQwRXMEZalXrlhk1sfaMJtKW7nFiQ/Je5vQSF7yqfHXGXikzqQlxRT8RspDYEAIDS+BD3y0Pm+L2tQGaIAQAgBACAk7FsWJMvAAoyvGeRxQN207uzNVdTqoURy+fRFfU6qvTwcpv0XV/zxNLjSkMS4gQvcYYoC5hAivpjec6mJP+KBec7+cre8muJ/Q8i9ZZZf3ti4n0T91fDJT5vRZmJbEde/eoa8tAF1q+0J9YrHkdqrtWeylFY8ivWlZzoLqEgg5OGR/Aro03RtWUdWjURuWYjRrCSAMyaDlUraSyyxgeTFlxWCpbhuxUMNRXN4TNnBotFiWHAfDF5t4kCpxrXdsXL1OruhN4eDzet119djw8JM6mNFXQIjY8uXO7m4PLB4dGmpuHXhq7ViHaKtg67ds7Z6fE1r7VjfB1XLHEsJ9Mvx8PX7DXhIjiJGhPaBddBDmupi4OJ17AAOk7VL2PFxrlGT3UsY8CbsGDhTOEnupNY8CorrndBACAEAIAQAgBACAEAIAQAgBAW/RPS3uIEKNW4MGvzLR5LhmW7CMRsIy5Gv7N718dfPqvHz9fuVLtPl8UOfXzNBl47YjQ+GQ4EYEGoI2V9iOlednCUHwzWDnWN1Syh3W80XcRh2/5wUWOGW5PxxtipRKrbnB8ZiI+KyJdLjUtLaitKYEHDLeutpu2lTBVzjnHmT122Qjw8OUvMots6OR5XGIzi+U3FvPrHOu7ptbTqPce/h1J6tRCx4Wz8HzIhWycEBpfAh75aHzfF7WoDNEAIAQGj6FWHDgwjFmoLXvfQw2vFbraHEjIE16gvP6/Wuc+Cp7Lnvjf84PN9q9oT7zuaHjHvP8AHwE5PRyCx5e9ocXOJDae5sBNaAa6b+ha2a62UVGLxj5sju7UulFQr2wt31f6fD5kpMRw0UFBhkFVhByeWUIwlN5e4wfPVy17dqnVJZVGOYwmozr10YuOoYn8lYhCPDxPkXtLpnb7qIi3ZOIWhzqC74oNSa7Tt3K5pba08LqdyjR9ym+ozgWbFhOY9zaCo5qmmKmlfXZFxTLKhJPJaHm83HNctbMmPbHmGh5a40wwxpksaiDccxR5rtnSyT44LbqWKVjVodnYudOGNjzdkMbFe4TozXQ5YAAFt9ooPF4p9uRdTsdy4p58vydj/wAPqXHZnwX3Zn67p6YEAIAQAgBACAEAIAQAgBACAEAICwaF2g+HMNYCbj8CBWlQKh1N1M9i5/aNMZ0uT5r+YKPaFMbKW3zW5sFmy4II9sV466byUNDBJNEs1pZiMRvVRviOl7u6IOdgOdFN9ofCdgRgW3CMQWnXWqvVzUa/ZeJL559SnJT77i/t+uTJtMtHf0SLxcYLySw6x+6d46+leu7O1v8AU1+17y5/qdGq1T26ory6BMaXwIe+Wh83xe1qAzRACA7hsLiABUk0G8lYbSWWG0uZrTnOAbDzo1rSdZLRT0LyKUW3P1+p4V8EpOzxba+LI60Zy7hrVmmri3LNFPFuRUJsSM6jAXGuJ8Vv8R9GatScKlmTwXpOumOZvC+r9AtiyIrWH3QDaAMueqafU1yl7ptotVTZao8PMlrLs9sGFrvEVc52LjyqpfdK2fkevrqjWtiIjN7rGY3Nt6p3huPbRXIvu62+v6mWsk1aTBdpTUqNLeTdpEJCil+OVDQcgV6UVEhY1iCkQHOhqpVvBor6ivvK5Q8UWyzo4dz4rk3QaPB6itxZFaayfdIF4Zwze/lOB9B5la7Nt4LcPr9y92Rd3d/C+Utvj0M9Xoj1RJRLEjNl2zBb7k7I1FfCu4jloq61VbtdWfa/bJWjrKZXOlP2l/kjVYLIIAQAgBACAEAID0BAPZax5iJS5BiurrDHU6aUUE9TTD3ppfFGjsgubRLSmg04/OGGDa9wHUKlVJ9raWH92fREMtVWvMfng2mqVvwPpP8AUUH+u6bPKXyX6mP6uOOT+n6lgsHg4Y2hj+6O2AkMHYTzrn6rtyUtqtl9SCV105YjsvqWyS0WgQcYcJrTtAxpsrs3LkWdo3W7Tk2jM6ZzWJPJICWLaEZjoI3qt3iezNFS44a5j2E6oocNyhksMuR3Q3moIopISZFZFIpvCPDhiTcX5ki6Nd6uFNmvmqu12PKb1KUfj6EUIPvYyj559P5gx1exOiaXwIe+Wh83xe1qAzRACAuejtlwpWGJybrXODC1uOpxHWBzlcfV6ieok9PR/wC5+Hj/AD4HD1urnqJvS6bnyk+iXX+fklLK0lEy8tY1zX0LsaEU14hU79A6IqUmmjm6nsx6eKlNprkessp8xEIBoB4bvJrs2lHqIUwy/gg9VDT1ptei8f2LPLSkOWh3GYADXmdpO87Vy52TvnxS5nGsus1M+OfNldtiYv4DxnBvSfwqV0dPDh3fRZO92TQ++gvj8he14lG46wo9PHMj3LIaxZUviF96jWilNpOPoHSrupsUYKON2IZySFqvwKr0LdGWRFkMcSb2o4cm9XNQ0lsRBaUEB2aUybiYaH2j8U0A2EjrqOpQauO+TyPa9ajdLz3JyPCa4FpFQ4EEbQRQhUIyaaa6HGhKUWmuaKbamgsw2J7gwxITqEOwF0E5PrlTau5p+1K51t2bNc/2PRaXtqidTdrxJc1+V6kjp7bAZDbKNuPIaDEdQENd+6Mg44muw71V7L0rlN6h5W+3n+xT7F0kpTlqpZWW8LxXn5fp5FCXePTAgBACAEAICQsexo0y67CbWmbjg1tdp9Gag1Gpqojmx/qyOy2NazJl9sbg2YMZh98+SyrW85zPUuBqO3ZPapY83u/0+5UnqpP3FguVnaLy8Igw4MNrhgDdF76Wa4t3aF9m0ptr6GnDOa9pks2RVN2mVp8CkOT3dC1dpvGnxHAkwtO8ZOqUOIUsAo5TZNGpIV7mFhbm/ChCJDWUzRxQ2jANUsdyKWIoo+lWnUGXc6GKxIrcLrcADsc7VzVXd0PZFlyU3tF/zkQOudnkjMtItJI044GIQGt8FjcGjfvNNa9PpNDVpY4hzfNliuqMOXMhlcJTS+BD3y0Pm+L2tQGaICW0akWxYtYnvUMGJEOq63xec0HSqmsulXXiHvS2Xx/Qo9oXyqqxX70to+r6/ATtq1nTMYxH1u1o1o8VlchvottNpo0V8MefXzZvpNJHTVcEOfV+LNHjaDwAyF3IxIb2jjRGuIiOBBNNgOOe6mynn5dq2cTU0n5dEzy/+u28UlZFNeHRMsMuxkGGGgUaBQVxPOTiTvXKm5Wzy+ZxJyndY5PdsrNs2hWoGQx5OddPTU43Z2NJp8bshbFa6I/ujjxGONwbSQKu9CvalxhHhXN8/wBD2Wg0sa1x43Y5t6arQKLS143Ok2OdG2e5AnxnE81aDsUWsf8A1MeBLDkIW5EGQKk0qfM1kRdlx8XbnDsVq+GyIcnVpRa5LFMcBhYEYtc4HWb3SKehNVFNJo892xVlqXkWmFGvBcqUcM81KHCyD0u0kiwWiFCddLhVxGYbkANhNCr/AGfoYWN2TWUvv+x0uy+zarm7bFlLl5v9igveSSSSScycSeVd9JJYR6hJJYRysmQQAgBACAfWLZzpiMyE3xjidjRiT0KHUXxprdkuhHbYq4uTNy0fsdsGG1kNtAPap2k7V4XVamVs3KTyzlVqdj45c2TzJZc92MuxqQ4hwVG5E8IC4h7lqm2yXhQuIfFKl4cQybJAyFhXXqWkViPEbKJ22FXE5Ilndm2DxsNbQr8TGBvMMWsliRpJbELas02G1znmjWguJOwCpVmitzkox5vYp2vfB862pNd1jRYgFA+I59DmL7i6nWvo9MO7rjDwSXyRZSwsDVSGQQGl8CHvlofN8XtagM0QEm6da2WEKHW8916KchRuDGDaM3HlCrKqUru8lySxH8v8FNUSlqO9nySxH483+BhLxSxzXClWuDhXEVBrip5xUouL6lqcVKLi+uxusSa4occyAeciq8IoZlg+aKvMmvMqmkdqOGGVexdXR6eL3O3oNLF7lLiz74z2w4ZpeNCdtfQu3GmNUXOfQ9NptGk8y5lwF2G0MbkBT81xvask5PqdhJRWEQFqxySSF0KIJYyYZNSUbuUKGK4hgry0VKyPeWSfmSJ4RC2rPY1V6inbBpKQ1sicoYgOuh6qehS6irKi0RwlnI4jTI1KKNfibtiMjNUJyvagddFJbXsvAq3URvhwyJSWt1wu3oTxU0OBw2nJVZ6Nb4kjg2dkWYePgRGnEsWTbqmoc1rm8l0N7WlW+zLFPTrHRtFnse1T0qx0bT+efyQC6B1AqgPEAIAQAgNX4NbAEOD3dw90iDA7GHGg5cCvKdtaxzs7pcl9zk32ytnKK91ber6/oaVKwro5vyXnpJss1R4UPGQ8ls6sk6F4cErTuJNYJosVhQuNQrWEMWJMk5oXdD1ZKxOpvZcgmethhZjSl1HEIzMSmAUGoml7KM5OHRsFqrtgxnMRMN6ie7yRSlhGS8K+kdAJWGcXC9EI1N1N58+QDavWdg6H/vz6bL8sr1rilxGWr1BYBACA0vgQ98tD5vi9rUBmiAEBJ6NSrYs1BY7FpiCo2gGpHPSir6ux10SkvAqa+11aac480mWW09Mnw5mMy4HMDy0eK4XTdzyOIXLp7LjOmEs4eM/M42n7GhZp65ZxJpN+G+5WbUth8YmuA2VJK6dGmjUjs6bRwpW27GsjMGHEa8anDo19SlthxwcS5F4eS3/rFr4ZfUUr1rj9w4z4S1nKyRcKZa++4mga3nP4BWpQlDC6swmmOokwHQmOaa8UXhrBoolBqxxl47Gc5WSCjRTEdnQaycgr8YqCIW22Ne6XXVYTy7eZS8PFHEkaZw9h1CL4jXupg0VLq0zyG8qKXBCSj4mybluMocUtcHA0I1qZxTWGaJ4eRaLPRHZvdszpmtY0wjyRlybJzSKIYspJxTmGuhO2m4QB1CvOqGkj3eotrXk/mcbQxVWquqXLKkviVpdM64IAQAgBASkpYMd7WxBCf3IkcemAbWhdyDbkq89VVGXBxLi8CKd0I5Wd/A3iw4IDGtAwAGWS8Hc3KxtnH0a9hfzmTrWUFE4Ulg6STHUBtFusIkih23JZfkTI9DlFtk3TOi/NbtrqZ5CMaLQKGc+HmGyM/SC5xAVSSzuyBWZeEKOqFpglyVTSnSqDKA90diRxWNxe87KahvOC6uh7Ot1L9ler6L+eBUblOWI8jCLUnnR4r4r/AAnuJ3DYBuAoOZe8pqjVWq48kWIxUVhDVSmwIAQGl8CHvlofN8XtagM0QAgHVlTXco0OJ5D2u5g4E9Sivr7yuUPFMh1NXe0yr8U0SOmcvcnY4GRdfH87Q70lVuzp8Wmg/LHy2KnZM3PR1t+GPk8EKrx0QQEwziyJOt8bDkDW/mqT9rVeiJltWM5Ke7m1zSwODiK13alPZTxtPOMGkZ8Kxgc2jbPdWgCG1hGGGVNQGGCip0vdybbySTu4lhITk5YRWGjvdBjR1SC3aKA4hbWWOuW62NYx4ltzE2ysIeHF5QxpJ6TSi2dlj92PzZjhiubCcng5ohw23IYxpmXHynnWUrqafHJ5f82RiU1jC5DFTmh6gJ6Yi1s2ENbZl4/+sH/qXPhHGtk/GK+5zIQx2jN+MF92vwQC6B0wQAgBALSZb3Rl/Fl4XgM7tRWnNVaz4uF8PPp6mJZw8G/2cGOhgsoWlou3fBu0wu01UpRfPruKM2pc+pw61xp8XPr6kjZvFwWnF7RNQuHYlmxAFs3FF2Mh3LOadeKzCUX1Jo4Y5c4NC2c4xRJgj5qe1DBU52ufu7GspqIlGtAXak5LHFOWxq7opZZWra0hiFru5MvupgKhoryq7TpYzmnbLCOVb2km+FPC6vGcDDQO3nRy8RGlkRryHNOo/wCCFN2po1RwuDymtmSaZ8FvC5cSaymXafiUauRxcckjq24UT5m0pjOfOTBeau7s9vM1xaBzAAcy+k6KCjp4KP8AtX1WTWCxFEWrJsCAEAIDS+BD3y0Pm+L2tQGaIAQAgJbSGfbGMF4NXdwY1+57C5p6QGnnVTSUupTi+XE2vR4ZR0NEqVOD5cTa9Hh/fJFVVsvHiAlLTN2DAh67piH+c1HVRVafasnP4fL9yWe0UiLVoiBAdQ4haQWkgjIjArDSawzKeCQ/WLX+/Qw4+W3iP56YO5wq/cSh/wCXLHk91+xvxp+8hCO2DSrDErsc1pH0g70KSLtz7SXwb+2PyYfD0GqlNAQC5m3dyELC6Hl++rmtb2NHWo+7XHx9cY/nzI1VHvHZ1wl8Fl/kbqQkBACAEAIDQtAdM2wgIEw6jRgx5yA8l51U1Fef7V7Ldj72pb9V+UUL9O1LvIdea/Jp8KIHC81wIIqCCCCNoovLSi4vDW5WewoJoDM9ax3b8DbvUubHslHbdvVG3asOKi/Ms02RceLIrGtJtK09vQonBzkTvUxihtDmWu15o62iONimdvgNcCDQrVSaeUSOqMlhlRtuegyzrsRzW1xbeIFRurvXY01Nt8eKCycO/TyTahFv0KuzSiXgzbYjHjj8WIW1u4eC4nKuro2LrPs+63TuEly5flGdPp9SocTjjh3XjvzX59eXM1CRnmx4QcCHAjAg1XlLaZVT4WsM7NVqthuVu3NCZWN3R7oYD34mIwkOBzvXa0rtwxXU0va2pr4YqWUuj+2eYblEw+dgtZEe1rw9rXEB7agOAOYqvcVycoqTWG+ngTp5QgtzIIAQGl8CHvlofN8XtagM0QAgBACAEA6s2A18RoeaMzedjW4mm+goN5Cium4wbjz6eptBJvc5n5nukRz8qnAbBqHMKLNUOCCiJy4nkbqQ1BACA9QAgBAFUB4gBACAEAIAQAgFWTLwLoe4N2AkDoWrhFvLW5jCOL5zqarYyOYdpxm0uxooplR7hTkoVE6Kpc4r5I14I+A6h6STbcpmNzvc7tKilodM/wDtx+SNHTW+aQvD0tnBSkd/PdPaFo+zdK/7EYWmq5YJNmmU6P8AnOXkQ9n8Kq/6XpH/AGfV/qFTBf5ZXbUtWNMuDo0QvcBQVoABuAwC6NOnqojw1rCJIxUeQyUxsSVmW/My4IgxnsB8XNvKGuqAd6r3aSi7eyKbNXCL5odxdMJ1wIMzEoRQ0IGB3gVUUOzNJF5VaMcESCV03BACAEBpfAh75aHzfF7WoDNEAIAQAgBACAEAIAQAgBACAEAIAQAgBACA/9k="/>
          <p:cNvSpPr>
            <a:spLocks noChangeAspect="1" noChangeArrowheads="1"/>
          </p:cNvSpPr>
          <p:nvPr/>
        </p:nvSpPr>
        <p:spPr bwMode="auto">
          <a:xfrm>
            <a:off x="68263" y="-3841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2168" y="2576513"/>
            <a:ext cx="4944432" cy="31384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35130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p:txBody>
          <a:bodyPr>
            <a:normAutofit fontScale="90000"/>
          </a:bodyPr>
          <a:lstStyle/>
          <a:p>
            <a:r>
              <a:rPr lang="en-US" altLang="en-US" u="sng" dirty="0" smtClean="0">
                <a:latin typeface="Arial" charset="0"/>
              </a:rPr>
              <a:t>TIP 2: Use inverted </a:t>
            </a:r>
            <a:r>
              <a:rPr lang="en-US" altLang="en-US" u="sng" dirty="0">
                <a:latin typeface="Arial" charset="0"/>
              </a:rPr>
              <a:t>pyramid </a:t>
            </a:r>
            <a:r>
              <a:rPr lang="en-US" altLang="en-US" u="sng" dirty="0" smtClean="0">
                <a:latin typeface="Arial" charset="0"/>
              </a:rPr>
              <a:t>style</a:t>
            </a:r>
            <a:endParaRPr lang="en-US" altLang="en-US" dirty="0"/>
          </a:p>
        </p:txBody>
      </p:sp>
      <p:pic>
        <p:nvPicPr>
          <p:cNvPr id="482308" name="Picture 4" descr="C:\WINDOWS\Desktop\Inverte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362200"/>
            <a:ext cx="4497388" cy="3903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0992917"/>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8642" name="Rectangle 2"/>
          <p:cNvSpPr>
            <a:spLocks noGrp="1" noChangeArrowheads="1"/>
          </p:cNvSpPr>
          <p:nvPr>
            <p:ph type="title"/>
          </p:nvPr>
        </p:nvSpPr>
        <p:spPr>
          <a:xfrm>
            <a:off x="506413" y="381000"/>
            <a:ext cx="8637587" cy="1311275"/>
          </a:xfrm>
        </p:spPr>
        <p:txBody>
          <a:bodyPr/>
          <a:lstStyle/>
          <a:p>
            <a:r>
              <a:rPr lang="en-US" altLang="en-US" dirty="0" smtClean="0"/>
              <a:t>Question 18.</a:t>
            </a:r>
            <a:endParaRPr lang="en-US" altLang="en-US" sz="3600" dirty="0"/>
          </a:p>
        </p:txBody>
      </p:sp>
      <p:sp>
        <p:nvSpPr>
          <p:cNvPr id="1008643" name="Rectangle 3"/>
          <p:cNvSpPr>
            <a:spLocks noGrp="1" noChangeArrowheads="1"/>
          </p:cNvSpPr>
          <p:nvPr>
            <p:ph type="body" idx="1"/>
          </p:nvPr>
        </p:nvSpPr>
        <p:spPr/>
        <p:txBody>
          <a:bodyPr/>
          <a:lstStyle/>
          <a:p>
            <a:pPr marL="609600" indent="-609600">
              <a:buFont typeface="Wingdings" pitchFamily="2" charset="2"/>
              <a:buNone/>
            </a:pPr>
            <a:r>
              <a:rPr lang="en-US" altLang="en-US">
                <a:cs typeface="Times New Roman" charset="0"/>
              </a:rPr>
              <a:t>A. We studied the affects of the gene on 	signaling.</a:t>
            </a:r>
          </a:p>
          <a:p>
            <a:pPr marL="609600" indent="-609600">
              <a:buFont typeface="Wingdings" pitchFamily="2" charset="2"/>
              <a:buNone/>
            </a:pPr>
            <a:r>
              <a:rPr lang="en-US" altLang="en-US">
                <a:cs typeface="Times New Roman" charset="0"/>
              </a:rPr>
              <a:t>B. We studied the effects of the gene on 	signaling.</a:t>
            </a:r>
          </a:p>
          <a:p>
            <a:pPr marL="609600" indent="-609600">
              <a:buFont typeface="Wingdings" pitchFamily="2" charset="2"/>
              <a:buNone/>
            </a:pPr>
            <a:endParaRPr lang="en-US" altLang="en-US">
              <a:cs typeface="Times New Roman" charset="0"/>
            </a:endParaRPr>
          </a:p>
        </p:txBody>
      </p:sp>
      <p:cxnSp>
        <p:nvCxnSpPr>
          <p:cNvPr id="4" name="Straight Connector 3"/>
          <p:cNvCxnSpPr/>
          <p:nvPr/>
        </p:nvCxnSpPr>
        <p:spPr>
          <a:xfrm>
            <a:off x="3657600" y="3200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33831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0690" name="Rectangle 2"/>
          <p:cNvSpPr>
            <a:spLocks noGrp="1" noChangeArrowheads="1"/>
          </p:cNvSpPr>
          <p:nvPr>
            <p:ph type="title"/>
          </p:nvPr>
        </p:nvSpPr>
        <p:spPr>
          <a:xfrm>
            <a:off x="506413" y="260350"/>
            <a:ext cx="8637587" cy="1431925"/>
          </a:xfrm>
        </p:spPr>
        <p:txBody>
          <a:bodyPr>
            <a:normAutofit/>
          </a:bodyPr>
          <a:lstStyle/>
          <a:p>
            <a:r>
              <a:rPr lang="en-US" altLang="en-US" sz="3600" dirty="0" smtClean="0"/>
              <a:t>Question 19.</a:t>
            </a:r>
            <a:endParaRPr lang="en-US" altLang="en-US" sz="3600" dirty="0"/>
          </a:p>
        </p:txBody>
      </p:sp>
      <p:sp>
        <p:nvSpPr>
          <p:cNvPr id="1010691" name="Rectangle 3"/>
          <p:cNvSpPr>
            <a:spLocks noGrp="1" noChangeArrowheads="1"/>
          </p:cNvSpPr>
          <p:nvPr>
            <p:ph type="body" idx="1"/>
          </p:nvPr>
        </p:nvSpPr>
        <p:spPr/>
        <p:txBody>
          <a:bodyPr/>
          <a:lstStyle/>
          <a:p>
            <a:pPr marL="609600" indent="-609600">
              <a:buFont typeface="Wingdings" pitchFamily="2" charset="2"/>
              <a:buAutoNum type="alphaUcPeriod"/>
            </a:pPr>
            <a:r>
              <a:rPr lang="en-US" altLang="en-US" dirty="0" smtClean="0">
                <a:cs typeface="Times New Roman" charset="0"/>
              </a:rPr>
              <a:t>Gram positive bacteria were died purple.</a:t>
            </a:r>
          </a:p>
          <a:p>
            <a:pPr marL="609600" indent="-609600">
              <a:buFont typeface="Wingdings" pitchFamily="2" charset="2"/>
              <a:buAutoNum type="alphaUcPeriod"/>
            </a:pPr>
            <a:r>
              <a:rPr lang="en-US" altLang="en-US" dirty="0" smtClean="0">
                <a:cs typeface="Times New Roman" charset="0"/>
              </a:rPr>
              <a:t>Gram </a:t>
            </a:r>
            <a:r>
              <a:rPr lang="en-US" altLang="en-US" dirty="0">
                <a:cs typeface="Times New Roman" charset="0"/>
              </a:rPr>
              <a:t>positive bacteria were dyed purple.</a:t>
            </a:r>
          </a:p>
          <a:p>
            <a:pPr marL="609600" indent="-609600">
              <a:buFont typeface="Wingdings" pitchFamily="2" charset="2"/>
              <a:buNone/>
            </a:pPr>
            <a:endParaRPr lang="en-US" altLang="en-US" b="1" dirty="0">
              <a:effectLst>
                <a:outerShdw blurRad="38100" dist="38100" dir="2700000" algn="tl">
                  <a:srgbClr val="000000"/>
                </a:outerShdw>
              </a:effectLst>
              <a:cs typeface="Times New Roman" charset="0"/>
            </a:endParaRPr>
          </a:p>
        </p:txBody>
      </p:sp>
      <p:cxnSp>
        <p:nvCxnSpPr>
          <p:cNvPr id="4" name="Straight Connector 3"/>
          <p:cNvCxnSpPr/>
          <p:nvPr/>
        </p:nvCxnSpPr>
        <p:spPr>
          <a:xfrm>
            <a:off x="5791200" y="26670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91236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170" name="Rectangle 2"/>
          <p:cNvSpPr>
            <a:spLocks noGrp="1" noChangeArrowheads="1"/>
          </p:cNvSpPr>
          <p:nvPr>
            <p:ph type="title"/>
          </p:nvPr>
        </p:nvSpPr>
        <p:spPr>
          <a:xfrm>
            <a:off x="506413" y="228600"/>
            <a:ext cx="8637587" cy="1739900"/>
          </a:xfrm>
        </p:spPr>
        <p:txBody>
          <a:bodyPr/>
          <a:lstStyle/>
          <a:p>
            <a:r>
              <a:rPr lang="en-US" altLang="en-US" sz="3600" dirty="0" smtClean="0"/>
              <a:t>Question 19.</a:t>
            </a:r>
            <a:endParaRPr lang="en-US" altLang="en-US" sz="3600" dirty="0"/>
          </a:p>
        </p:txBody>
      </p:sp>
      <p:sp>
        <p:nvSpPr>
          <p:cNvPr id="1031171"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None/>
            </a:pPr>
            <a:r>
              <a:rPr lang="en-US" altLang="en-US" dirty="0"/>
              <a:t>A. He owed over $1000 to the doctor.</a:t>
            </a:r>
          </a:p>
          <a:p>
            <a:pPr marL="609600" indent="-609600">
              <a:buFont typeface="Wingdings" pitchFamily="2" charset="2"/>
              <a:buNone/>
            </a:pPr>
            <a:r>
              <a:rPr lang="en-US" altLang="en-US" dirty="0"/>
              <a:t>B. He owed more than $1000 to the doctor.</a:t>
            </a:r>
          </a:p>
        </p:txBody>
      </p:sp>
      <p:cxnSp>
        <p:nvCxnSpPr>
          <p:cNvPr id="4" name="Straight Connector 3"/>
          <p:cNvCxnSpPr/>
          <p:nvPr/>
        </p:nvCxnSpPr>
        <p:spPr>
          <a:xfrm>
            <a:off x="2286000" y="30480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35795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218" name="Rectangle 2"/>
          <p:cNvSpPr>
            <a:spLocks noGrp="1" noChangeArrowheads="1"/>
          </p:cNvSpPr>
          <p:nvPr>
            <p:ph type="title"/>
          </p:nvPr>
        </p:nvSpPr>
        <p:spPr>
          <a:xfrm>
            <a:off x="0" y="228600"/>
            <a:ext cx="8637588" cy="1190625"/>
          </a:xfrm>
        </p:spPr>
        <p:txBody>
          <a:bodyPr/>
          <a:lstStyle/>
          <a:p>
            <a:r>
              <a:rPr lang="en-US" altLang="en-US" sz="3600" dirty="0" smtClean="0"/>
              <a:t>Question 20.</a:t>
            </a:r>
            <a:endParaRPr lang="en-US" altLang="en-US" sz="3600" dirty="0"/>
          </a:p>
        </p:txBody>
      </p:sp>
      <p:sp>
        <p:nvSpPr>
          <p:cNvPr id="1033219"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AutoNum type="alphaUcPeriod"/>
            </a:pPr>
            <a:r>
              <a:rPr lang="en-US" altLang="en-US" dirty="0" smtClean="0"/>
              <a:t>Here, we study the interaction of ligands A, B, and C with receptor D.</a:t>
            </a:r>
          </a:p>
          <a:p>
            <a:pPr marL="609600" indent="-609600">
              <a:buFont typeface="Wingdings" pitchFamily="2" charset="2"/>
              <a:buAutoNum type="alphaUcPeriod"/>
            </a:pPr>
            <a:r>
              <a:rPr lang="en-US" altLang="en-US" dirty="0" smtClean="0"/>
              <a:t>Here, we study the interaction between ligands A, B, C, and receptor D.</a:t>
            </a:r>
            <a:endParaRPr lang="en-US" altLang="en-US" b="1" dirty="0">
              <a:effectLst>
                <a:outerShdw blurRad="38100" dist="38100" dir="2700000" algn="tl">
                  <a:srgbClr val="000000"/>
                </a:outerShdw>
              </a:effectLst>
            </a:endParaRPr>
          </a:p>
        </p:txBody>
      </p:sp>
      <p:cxnSp>
        <p:nvCxnSpPr>
          <p:cNvPr id="4" name="Straight Connector 3"/>
          <p:cNvCxnSpPr/>
          <p:nvPr/>
        </p:nvCxnSpPr>
        <p:spPr>
          <a:xfrm>
            <a:off x="5410200" y="2438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39348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7554" name="Rectangle 2"/>
          <p:cNvSpPr>
            <a:spLocks noGrp="1" noChangeArrowheads="1"/>
          </p:cNvSpPr>
          <p:nvPr>
            <p:ph type="title"/>
          </p:nvPr>
        </p:nvSpPr>
        <p:spPr>
          <a:xfrm>
            <a:off x="0" y="0"/>
            <a:ext cx="8637588" cy="1190625"/>
          </a:xfrm>
        </p:spPr>
        <p:txBody>
          <a:bodyPr/>
          <a:lstStyle/>
          <a:p>
            <a:r>
              <a:rPr lang="en-US" altLang="en-US" sz="3600" dirty="0" smtClean="0"/>
              <a:t>Question 21.</a:t>
            </a:r>
            <a:endParaRPr lang="en-US" altLang="en-US" sz="3600" dirty="0"/>
          </a:p>
        </p:txBody>
      </p:sp>
      <p:sp>
        <p:nvSpPr>
          <p:cNvPr id="1047555" name="Rectangle 3"/>
          <p:cNvSpPr>
            <a:spLocks noGrp="1" noChangeArrowheads="1"/>
          </p:cNvSpPr>
          <p:nvPr>
            <p:ph type="body" idx="1"/>
          </p:nvPr>
        </p:nvSpPr>
        <p:spPr/>
        <p:txBody>
          <a:bodyPr/>
          <a:lstStyle/>
          <a:p>
            <a:pPr>
              <a:buFont typeface="Wingdings" pitchFamily="2" charset="2"/>
              <a:buNone/>
            </a:pPr>
            <a:r>
              <a:rPr lang="en-US" altLang="en-US"/>
              <a:t>A. Your procrastination had an averse effect on your grade.</a:t>
            </a:r>
          </a:p>
          <a:p>
            <a:pPr>
              <a:buFont typeface="Wingdings" pitchFamily="2" charset="2"/>
              <a:buNone/>
            </a:pPr>
            <a:r>
              <a:rPr lang="en-US" altLang="en-US"/>
              <a:t>B. Your procrastination had an adverse effect on your grade.</a:t>
            </a:r>
            <a:endParaRPr lang="en-US" altLang="en-US" b="1">
              <a:solidFill>
                <a:schemeClr val="bg2"/>
              </a:solidFill>
              <a:effectDag name="">
                <a:cont type="tree" name="">
                  <a:effect ref="fillLine"/>
                  <a:outerShdw dist="38100" dir="13500000" algn="br">
                    <a:srgbClr val="49566D"/>
                  </a:outerShdw>
                </a:cont>
                <a:cont type="tree" name="">
                  <a:effect ref="fillLine"/>
                  <a:outerShdw dist="38100" dir="2700000" algn="tl">
                    <a:srgbClr val="161E2B"/>
                  </a:outerShdw>
                </a:cont>
                <a:effect ref="fillLine"/>
              </a:effectDag>
            </a:endParaRPr>
          </a:p>
          <a:p>
            <a:endParaRPr lang="en-US" altLang="en-US"/>
          </a:p>
        </p:txBody>
      </p:sp>
      <p:cxnSp>
        <p:nvCxnSpPr>
          <p:cNvPr id="4" name="Straight Connector 3"/>
          <p:cNvCxnSpPr/>
          <p:nvPr/>
        </p:nvCxnSpPr>
        <p:spPr>
          <a:xfrm>
            <a:off x="5715000" y="3200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93674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602" name="Rectangle 2"/>
          <p:cNvSpPr>
            <a:spLocks noGrp="1" noChangeArrowheads="1"/>
          </p:cNvSpPr>
          <p:nvPr>
            <p:ph type="title"/>
          </p:nvPr>
        </p:nvSpPr>
        <p:spPr>
          <a:xfrm>
            <a:off x="0" y="0"/>
            <a:ext cx="8637588" cy="1190625"/>
          </a:xfrm>
        </p:spPr>
        <p:txBody>
          <a:bodyPr/>
          <a:lstStyle/>
          <a:p>
            <a:r>
              <a:rPr lang="en-US" altLang="en-US" sz="3600" dirty="0" smtClean="0"/>
              <a:t>Question 21.</a:t>
            </a:r>
            <a:endParaRPr lang="en-US" altLang="en-US" sz="3600" dirty="0"/>
          </a:p>
        </p:txBody>
      </p:sp>
      <p:sp>
        <p:nvSpPr>
          <p:cNvPr id="1049603" name="Rectangle 3"/>
          <p:cNvSpPr>
            <a:spLocks noGrp="1" noChangeArrowheads="1"/>
          </p:cNvSpPr>
          <p:nvPr>
            <p:ph type="body" idx="1"/>
          </p:nvPr>
        </p:nvSpPr>
        <p:spPr/>
        <p:txBody>
          <a:bodyPr/>
          <a:lstStyle/>
          <a:p>
            <a:pPr marL="514350" indent="-514350">
              <a:buFont typeface="Wingdings" pitchFamily="2" charset="2"/>
              <a:buAutoNum type="alphaUcPeriod"/>
            </a:pPr>
            <a:r>
              <a:rPr lang="en-US" altLang="en-US" dirty="0" smtClean="0"/>
              <a:t>The phenomenon remains unexplained.</a:t>
            </a:r>
          </a:p>
          <a:p>
            <a:pPr marL="514350" indent="-514350">
              <a:buFont typeface="Wingdings" pitchFamily="2" charset="2"/>
              <a:buAutoNum type="alphaUcPeriod"/>
            </a:pPr>
            <a:r>
              <a:rPr lang="en-US" altLang="en-US" dirty="0" smtClean="0"/>
              <a:t>The phenomena remains unexplained.</a:t>
            </a:r>
            <a:endParaRPr lang="en-US" altLang="en-US" dirty="0"/>
          </a:p>
          <a:p>
            <a:endParaRPr lang="en-US" altLang="en-US" b="1" dirty="0">
              <a:effectLst>
                <a:outerShdw blurRad="38100" dist="38100" dir="2700000" algn="tl">
                  <a:srgbClr val="000000"/>
                </a:outerShdw>
              </a:effectLst>
            </a:endParaRPr>
          </a:p>
        </p:txBody>
      </p:sp>
      <p:cxnSp>
        <p:nvCxnSpPr>
          <p:cNvPr id="4" name="Straight Connector 3"/>
          <p:cNvCxnSpPr/>
          <p:nvPr/>
        </p:nvCxnSpPr>
        <p:spPr>
          <a:xfrm>
            <a:off x="23622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7518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1650" name="Rectangle 2"/>
          <p:cNvSpPr>
            <a:spLocks noGrp="1" noChangeArrowheads="1"/>
          </p:cNvSpPr>
          <p:nvPr>
            <p:ph type="title"/>
          </p:nvPr>
        </p:nvSpPr>
        <p:spPr>
          <a:xfrm>
            <a:off x="0" y="0"/>
            <a:ext cx="8637588" cy="1190625"/>
          </a:xfrm>
        </p:spPr>
        <p:txBody>
          <a:bodyPr/>
          <a:lstStyle/>
          <a:p>
            <a:r>
              <a:rPr lang="en-US" altLang="en-US" sz="3600" dirty="0" smtClean="0"/>
              <a:t>Question 22.</a:t>
            </a:r>
            <a:endParaRPr lang="en-US" altLang="en-US" sz="3600" dirty="0"/>
          </a:p>
        </p:txBody>
      </p:sp>
      <p:sp>
        <p:nvSpPr>
          <p:cNvPr id="1051651" name="Rectangle 3"/>
          <p:cNvSpPr>
            <a:spLocks noGrp="1" noChangeArrowheads="1"/>
          </p:cNvSpPr>
          <p:nvPr>
            <p:ph type="body" idx="1"/>
          </p:nvPr>
        </p:nvSpPr>
        <p:spPr/>
        <p:txBody>
          <a:bodyPr/>
          <a:lstStyle/>
          <a:p>
            <a:pPr>
              <a:buFont typeface="Wingdings" pitchFamily="2" charset="2"/>
              <a:buNone/>
            </a:pPr>
            <a:r>
              <a:rPr lang="en-US" altLang="en-US" dirty="0"/>
              <a:t>A. The bacteria were treated gently.</a:t>
            </a:r>
          </a:p>
          <a:p>
            <a:pPr>
              <a:buFont typeface="Wingdings" pitchFamily="2" charset="2"/>
              <a:buNone/>
            </a:pPr>
            <a:r>
              <a:rPr lang="en-US" altLang="en-US" dirty="0"/>
              <a:t>B. The bacteria was treated gently.</a:t>
            </a:r>
          </a:p>
          <a:p>
            <a:pPr>
              <a:buFont typeface="Wingdings" pitchFamily="2" charset="2"/>
              <a:buNone/>
            </a:pPr>
            <a:endParaRPr lang="en-US" altLang="en-US" dirty="0"/>
          </a:p>
          <a:p>
            <a:endParaRPr lang="en-US" altLang="en-US" b="1" dirty="0">
              <a:solidFill>
                <a:schemeClr val="bg2"/>
              </a:solidFill>
              <a:effectDag name="">
                <a:cont type="tree" name="">
                  <a:effect ref="fillLine"/>
                  <a:outerShdw dist="38100" dir="13500000" algn="br">
                    <a:srgbClr val="49566D"/>
                  </a:outerShdw>
                </a:cont>
                <a:cont type="tree" name="">
                  <a:effect ref="fillLine"/>
                  <a:outerShdw dist="38100" dir="2700000" algn="tl">
                    <a:srgbClr val="161E2B"/>
                  </a:outerShdw>
                </a:cont>
                <a:effect ref="fillLine"/>
              </a:effectDag>
            </a:endParaRPr>
          </a:p>
          <a:p>
            <a:endParaRPr lang="en-US" altLang="en-US" dirty="0"/>
          </a:p>
        </p:txBody>
      </p:sp>
      <p:cxnSp>
        <p:nvCxnSpPr>
          <p:cNvPr id="4" name="Straight Connector 3"/>
          <p:cNvCxnSpPr/>
          <p:nvPr/>
        </p:nvCxnSpPr>
        <p:spPr>
          <a:xfrm>
            <a:off x="29718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27365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3698" name="Rectangle 2"/>
          <p:cNvSpPr>
            <a:spLocks noGrp="1" noChangeArrowheads="1"/>
          </p:cNvSpPr>
          <p:nvPr>
            <p:ph type="title"/>
          </p:nvPr>
        </p:nvSpPr>
        <p:spPr>
          <a:xfrm>
            <a:off x="0" y="0"/>
            <a:ext cx="8637588" cy="1190625"/>
          </a:xfrm>
        </p:spPr>
        <p:txBody>
          <a:bodyPr/>
          <a:lstStyle/>
          <a:p>
            <a:r>
              <a:rPr lang="en-US" altLang="en-US" sz="3600" dirty="0" smtClean="0"/>
              <a:t>Question 23.</a:t>
            </a:r>
            <a:endParaRPr lang="en-US" altLang="en-US" sz="3600" dirty="0"/>
          </a:p>
        </p:txBody>
      </p:sp>
      <p:sp>
        <p:nvSpPr>
          <p:cNvPr id="1053699" name="Rectangle 3"/>
          <p:cNvSpPr>
            <a:spLocks noGrp="1" noChangeArrowheads="1"/>
          </p:cNvSpPr>
          <p:nvPr>
            <p:ph type="body" idx="1"/>
          </p:nvPr>
        </p:nvSpPr>
        <p:spPr/>
        <p:txBody>
          <a:bodyPr/>
          <a:lstStyle/>
          <a:p>
            <a:pPr marL="514350" indent="-514350">
              <a:buFont typeface="Wingdings" pitchFamily="2" charset="2"/>
              <a:buAutoNum type="alphaUcPeriod"/>
            </a:pPr>
            <a:r>
              <a:rPr lang="en-US" altLang="en-US" dirty="0" smtClean="0"/>
              <a:t>The mass spectrum was collected overnight.</a:t>
            </a:r>
          </a:p>
          <a:p>
            <a:pPr marL="514350" indent="-514350">
              <a:buFont typeface="Wingdings" pitchFamily="2" charset="2"/>
              <a:buAutoNum type="alphaUcPeriod"/>
            </a:pPr>
            <a:r>
              <a:rPr lang="en-US" altLang="en-US" dirty="0" smtClean="0"/>
              <a:t>The mass spectra was collected overnight.</a:t>
            </a:r>
            <a:endParaRPr lang="en-US" altLang="en-US" dirty="0"/>
          </a:p>
          <a:p>
            <a:pPr>
              <a:buFont typeface="Wingdings" pitchFamily="2" charset="2"/>
              <a:buNone/>
            </a:pPr>
            <a:endParaRPr lang="en-US" altLang="en-US" dirty="0"/>
          </a:p>
          <a:p>
            <a:endParaRPr lang="en-US" altLang="en-US" b="1" dirty="0">
              <a:solidFill>
                <a:schemeClr val="bg2"/>
              </a:solidFill>
              <a:effectDag name="">
                <a:cont type="tree" name="">
                  <a:effect ref="fillLine"/>
                  <a:outerShdw dist="38100" dir="13500000" algn="br">
                    <a:srgbClr val="49566D"/>
                  </a:outerShdw>
                </a:cont>
                <a:cont type="tree" name="">
                  <a:effect ref="fillLine"/>
                  <a:outerShdw dist="38100" dir="2700000" algn="tl">
                    <a:srgbClr val="161E2B"/>
                  </a:outerShdw>
                </a:cont>
                <a:effect ref="fillLine"/>
              </a:effectDag>
            </a:endParaRPr>
          </a:p>
          <a:p>
            <a:endParaRPr lang="en-US" altLang="en-US" dirty="0"/>
          </a:p>
        </p:txBody>
      </p:sp>
      <p:cxnSp>
        <p:nvCxnSpPr>
          <p:cNvPr id="4" name="Straight Connector 3"/>
          <p:cNvCxnSpPr/>
          <p:nvPr/>
        </p:nvCxnSpPr>
        <p:spPr>
          <a:xfrm>
            <a:off x="2971800" y="21336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75145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3938" name="Rectangle 2"/>
          <p:cNvSpPr>
            <a:spLocks noGrp="1" noChangeArrowheads="1"/>
          </p:cNvSpPr>
          <p:nvPr>
            <p:ph type="title"/>
          </p:nvPr>
        </p:nvSpPr>
        <p:spPr>
          <a:xfrm>
            <a:off x="0" y="0"/>
            <a:ext cx="8637588" cy="1190625"/>
          </a:xfrm>
        </p:spPr>
        <p:txBody>
          <a:bodyPr/>
          <a:lstStyle/>
          <a:p>
            <a:r>
              <a:rPr lang="en-US" altLang="en-US" sz="3600" dirty="0" smtClean="0"/>
              <a:t>Question 24.</a:t>
            </a:r>
            <a:endParaRPr lang="en-US" altLang="en-US" sz="3600" dirty="0"/>
          </a:p>
        </p:txBody>
      </p:sp>
      <p:sp>
        <p:nvSpPr>
          <p:cNvPr id="1063939" name="Rectangle 3"/>
          <p:cNvSpPr>
            <a:spLocks noGrp="1" noChangeArrowheads="1"/>
          </p:cNvSpPr>
          <p:nvPr>
            <p:ph type="body" idx="1"/>
          </p:nvPr>
        </p:nvSpPr>
        <p:spPr>
          <a:xfrm>
            <a:off x="0" y="1941513"/>
            <a:ext cx="9144000" cy="3773487"/>
          </a:xfrm>
        </p:spPr>
        <p:txBody>
          <a:bodyPr/>
          <a:lstStyle/>
          <a:p>
            <a:pPr>
              <a:buFont typeface="Wingdings" pitchFamily="2" charset="2"/>
              <a:buNone/>
            </a:pPr>
            <a:r>
              <a:rPr lang="en-US" altLang="en-US"/>
              <a:t>A. That man and I were talking.</a:t>
            </a:r>
          </a:p>
          <a:p>
            <a:pPr>
              <a:buFont typeface="Wingdings" pitchFamily="2" charset="2"/>
              <a:buNone/>
            </a:pPr>
            <a:r>
              <a:rPr lang="en-US" altLang="en-US"/>
              <a:t>B. That man and me were talking.</a:t>
            </a:r>
          </a:p>
          <a:p>
            <a:endParaRPr lang="en-US" altLang="en-US"/>
          </a:p>
          <a:p>
            <a:endParaRPr lang="en-US" altLang="en-US"/>
          </a:p>
        </p:txBody>
      </p:sp>
      <p:cxnSp>
        <p:nvCxnSpPr>
          <p:cNvPr id="4" name="Straight Connector 3"/>
          <p:cNvCxnSpPr/>
          <p:nvPr/>
        </p:nvCxnSpPr>
        <p:spPr>
          <a:xfrm>
            <a:off x="2438400" y="2438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48433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2130" name="Rectangle 2"/>
          <p:cNvSpPr>
            <a:spLocks noGrp="1" noChangeArrowheads="1"/>
          </p:cNvSpPr>
          <p:nvPr>
            <p:ph type="title"/>
          </p:nvPr>
        </p:nvSpPr>
        <p:spPr>
          <a:xfrm>
            <a:off x="506413" y="228600"/>
            <a:ext cx="8637587" cy="1739900"/>
          </a:xfrm>
        </p:spPr>
        <p:txBody>
          <a:bodyPr/>
          <a:lstStyle/>
          <a:p>
            <a:r>
              <a:rPr lang="en-US" altLang="en-US" sz="3600" dirty="0" smtClean="0"/>
              <a:t>Question 25.</a:t>
            </a:r>
            <a:endParaRPr lang="en-US" altLang="en-US" sz="3600" dirty="0"/>
          </a:p>
        </p:txBody>
      </p:sp>
      <p:sp>
        <p:nvSpPr>
          <p:cNvPr id="1072131"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None/>
            </a:pPr>
            <a:r>
              <a:rPr lang="en-US" altLang="en-US" dirty="0"/>
              <a:t>A. She told Bob and me that the end was near.</a:t>
            </a:r>
          </a:p>
          <a:p>
            <a:pPr marL="609600" indent="-609600">
              <a:buFont typeface="Wingdings" pitchFamily="2" charset="2"/>
              <a:buNone/>
            </a:pPr>
            <a:r>
              <a:rPr lang="en-US" altLang="en-US" dirty="0"/>
              <a:t>B. She told Bob and I that the end was near.</a:t>
            </a:r>
          </a:p>
        </p:txBody>
      </p:sp>
      <p:cxnSp>
        <p:nvCxnSpPr>
          <p:cNvPr id="4" name="Straight Connector 3"/>
          <p:cNvCxnSpPr/>
          <p:nvPr/>
        </p:nvCxnSpPr>
        <p:spPr>
          <a:xfrm>
            <a:off x="3124200" y="2438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96760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TIP 3: Use subject verb object</a:t>
            </a:r>
            <a:endParaRPr lang="en-US" u="sng" dirty="0"/>
          </a:p>
        </p:txBody>
      </p:sp>
      <p:sp>
        <p:nvSpPr>
          <p:cNvPr id="3" name="Content Placeholder 2"/>
          <p:cNvSpPr>
            <a:spLocks noGrp="1"/>
          </p:cNvSpPr>
          <p:nvPr>
            <p:ph idx="1"/>
          </p:nvPr>
        </p:nvSpPr>
        <p:spPr/>
        <p:txBody>
          <a:bodyPr/>
          <a:lstStyle/>
          <a:p>
            <a:r>
              <a:rPr lang="en-US" dirty="0" smtClean="0"/>
              <a:t>Subject verb object.  </a:t>
            </a:r>
          </a:p>
          <a:p>
            <a:r>
              <a:rPr lang="en-US" dirty="0"/>
              <a:t>Subject verb object.  </a:t>
            </a:r>
          </a:p>
          <a:p>
            <a:r>
              <a:rPr lang="en-US" dirty="0" smtClean="0"/>
              <a:t>Subject verb object…</a:t>
            </a:r>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4</a:t>
            </a:fld>
            <a:endParaRPr lang="en-US" altLang="en-US"/>
          </a:p>
        </p:txBody>
      </p:sp>
    </p:spTree>
    <p:extLst>
      <p:ext uri="{BB962C8B-B14F-4D97-AF65-F5344CB8AC3E}">
        <p14:creationId xmlns:p14="http://schemas.microsoft.com/office/powerpoint/2010/main" val="64933862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0322" name="Rectangle 2"/>
          <p:cNvSpPr>
            <a:spLocks noGrp="1" noChangeArrowheads="1"/>
          </p:cNvSpPr>
          <p:nvPr>
            <p:ph type="title"/>
          </p:nvPr>
        </p:nvSpPr>
        <p:spPr>
          <a:xfrm>
            <a:off x="506413" y="228600"/>
            <a:ext cx="8637587" cy="1739900"/>
          </a:xfrm>
        </p:spPr>
        <p:txBody>
          <a:bodyPr/>
          <a:lstStyle/>
          <a:p>
            <a:r>
              <a:rPr lang="en-US" altLang="en-US" sz="3600" dirty="0" smtClean="0"/>
              <a:t>Question 26.</a:t>
            </a:r>
            <a:endParaRPr lang="en-US" altLang="en-US" sz="3600" dirty="0"/>
          </a:p>
        </p:txBody>
      </p:sp>
      <p:sp>
        <p:nvSpPr>
          <p:cNvPr id="1080323"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None/>
            </a:pPr>
            <a:r>
              <a:rPr lang="en-US" altLang="en-US" dirty="0"/>
              <a:t>A. That 17</a:t>
            </a:r>
            <a:r>
              <a:rPr lang="en-US" altLang="en-US" baseline="30000" dirty="0"/>
              <a:t>th</a:t>
            </a:r>
            <a:r>
              <a:rPr lang="en-US" altLang="en-US" dirty="0"/>
              <a:t>-century pot is a historical piece.</a:t>
            </a:r>
          </a:p>
          <a:p>
            <a:pPr marL="609600" indent="-609600">
              <a:buFont typeface="Wingdings" pitchFamily="2" charset="2"/>
              <a:buNone/>
            </a:pPr>
            <a:r>
              <a:rPr lang="en-US" altLang="en-US" dirty="0"/>
              <a:t>B.</a:t>
            </a:r>
            <a:r>
              <a:rPr lang="en-US" altLang="en-US" b="1" dirty="0"/>
              <a:t> </a:t>
            </a:r>
            <a:r>
              <a:rPr lang="en-US" altLang="en-US" dirty="0"/>
              <a:t>That 17</a:t>
            </a:r>
            <a:r>
              <a:rPr lang="en-US" altLang="en-US" baseline="30000" dirty="0"/>
              <a:t>th</a:t>
            </a:r>
            <a:r>
              <a:rPr lang="en-US" altLang="en-US" dirty="0"/>
              <a:t>-century pot is a historic piece.</a:t>
            </a:r>
          </a:p>
          <a:p>
            <a:pPr marL="609600" indent="-609600">
              <a:buFont typeface="Wingdings" pitchFamily="2" charset="2"/>
              <a:buNone/>
            </a:pPr>
            <a:endParaRPr lang="en-US" altLang="en-US" dirty="0"/>
          </a:p>
        </p:txBody>
      </p:sp>
      <p:cxnSp>
        <p:nvCxnSpPr>
          <p:cNvPr id="4" name="Straight Connector 3"/>
          <p:cNvCxnSpPr/>
          <p:nvPr/>
        </p:nvCxnSpPr>
        <p:spPr>
          <a:xfrm>
            <a:off x="5029200" y="2438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2074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2370" name="Rectangle 2"/>
          <p:cNvSpPr>
            <a:spLocks noGrp="1" noChangeArrowheads="1"/>
          </p:cNvSpPr>
          <p:nvPr>
            <p:ph type="title"/>
          </p:nvPr>
        </p:nvSpPr>
        <p:spPr>
          <a:xfrm>
            <a:off x="506413" y="228600"/>
            <a:ext cx="8637587" cy="1739900"/>
          </a:xfrm>
        </p:spPr>
        <p:txBody>
          <a:bodyPr/>
          <a:lstStyle/>
          <a:p>
            <a:r>
              <a:rPr lang="en-US" altLang="en-US" sz="3600" dirty="0" smtClean="0"/>
              <a:t>Question 27.</a:t>
            </a:r>
            <a:endParaRPr lang="en-US" altLang="en-US" sz="3600" dirty="0"/>
          </a:p>
        </p:txBody>
      </p:sp>
      <p:sp>
        <p:nvSpPr>
          <p:cNvPr id="1082371"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AutoNum type="alphaUcPeriod"/>
            </a:pPr>
            <a:r>
              <a:rPr lang="en-US" altLang="en-US" dirty="0" smtClean="0"/>
              <a:t>It is estimated that no more than a dozen albino crocodiles live in the wild.</a:t>
            </a:r>
          </a:p>
          <a:p>
            <a:pPr marL="609600" indent="-609600">
              <a:buFont typeface="Wingdings" pitchFamily="2" charset="2"/>
              <a:buAutoNum type="alphaUcPeriod"/>
            </a:pPr>
            <a:r>
              <a:rPr lang="en-US" altLang="en-US" dirty="0" smtClean="0"/>
              <a:t>Less than 12 albino crocodiles are estimated to live in the wild. </a:t>
            </a:r>
          </a:p>
          <a:p>
            <a:pPr marL="609600" indent="-609600">
              <a:buFont typeface="Wingdings" pitchFamily="2" charset="2"/>
              <a:buNone/>
            </a:pPr>
            <a:endParaRPr lang="en-US" altLang="en-US" dirty="0"/>
          </a:p>
          <a:p>
            <a:pPr marL="609600" indent="-609600">
              <a:buFont typeface="Wingdings" pitchFamily="2" charset="2"/>
              <a:buNone/>
            </a:pPr>
            <a:endParaRPr lang="en-US" altLang="en-US" dirty="0"/>
          </a:p>
        </p:txBody>
      </p:sp>
      <p:cxnSp>
        <p:nvCxnSpPr>
          <p:cNvPr id="4" name="Straight Connector 3"/>
          <p:cNvCxnSpPr/>
          <p:nvPr/>
        </p:nvCxnSpPr>
        <p:spPr>
          <a:xfrm>
            <a:off x="2057400" y="35052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905737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4418" name="Rectangle 2"/>
          <p:cNvSpPr>
            <a:spLocks noGrp="1" noChangeArrowheads="1"/>
          </p:cNvSpPr>
          <p:nvPr>
            <p:ph type="title"/>
          </p:nvPr>
        </p:nvSpPr>
        <p:spPr>
          <a:xfrm>
            <a:off x="506413" y="228600"/>
            <a:ext cx="8637587" cy="1739900"/>
          </a:xfrm>
        </p:spPr>
        <p:txBody>
          <a:bodyPr/>
          <a:lstStyle/>
          <a:p>
            <a:r>
              <a:rPr lang="en-US" altLang="en-US" sz="3600" dirty="0" smtClean="0"/>
              <a:t>Question 27.</a:t>
            </a:r>
            <a:endParaRPr lang="en-US" altLang="en-US" sz="3600" dirty="0"/>
          </a:p>
        </p:txBody>
      </p:sp>
      <p:sp>
        <p:nvSpPr>
          <p:cNvPr id="1084419"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None/>
            </a:pPr>
            <a:r>
              <a:rPr lang="en-US" altLang="en-US" dirty="0"/>
              <a:t>A. </a:t>
            </a:r>
            <a:r>
              <a:rPr lang="en-US" altLang="en-US" dirty="0" smtClean="0"/>
              <a:t>Enzyme levels are different in healthy and sick populations.</a:t>
            </a:r>
            <a:endParaRPr lang="en-US" altLang="en-US" dirty="0"/>
          </a:p>
          <a:p>
            <a:pPr marL="609600" indent="-609600">
              <a:buFont typeface="Wingdings" pitchFamily="2" charset="2"/>
              <a:buNone/>
            </a:pPr>
            <a:r>
              <a:rPr lang="en-US" altLang="en-US" dirty="0"/>
              <a:t>B.</a:t>
            </a:r>
            <a:r>
              <a:rPr lang="en-US" altLang="en-US" b="1" dirty="0"/>
              <a:t> </a:t>
            </a:r>
            <a:r>
              <a:rPr lang="en-US" altLang="en-US" dirty="0" smtClean="0"/>
              <a:t>Enzyme levels are higher in healthy subjects than in the sick population.</a:t>
            </a:r>
            <a:endParaRPr lang="en-US" altLang="en-US" dirty="0"/>
          </a:p>
        </p:txBody>
      </p:sp>
      <p:cxnSp>
        <p:nvCxnSpPr>
          <p:cNvPr id="4" name="Straight Connector 3"/>
          <p:cNvCxnSpPr/>
          <p:nvPr/>
        </p:nvCxnSpPr>
        <p:spPr>
          <a:xfrm>
            <a:off x="3505200" y="35052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54515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0562" name="Rectangle 2"/>
          <p:cNvSpPr>
            <a:spLocks noGrp="1" noChangeArrowheads="1"/>
          </p:cNvSpPr>
          <p:nvPr>
            <p:ph type="title"/>
          </p:nvPr>
        </p:nvSpPr>
        <p:spPr>
          <a:xfrm>
            <a:off x="506413" y="228600"/>
            <a:ext cx="8637587" cy="1739900"/>
          </a:xfrm>
        </p:spPr>
        <p:txBody>
          <a:bodyPr/>
          <a:lstStyle/>
          <a:p>
            <a:r>
              <a:rPr lang="en-US" altLang="en-US" sz="3600" dirty="0" smtClean="0"/>
              <a:t>Question 28. </a:t>
            </a:r>
            <a:r>
              <a:rPr lang="en-US" altLang="en-US" sz="3600" dirty="0"/>
              <a:t/>
            </a:r>
            <a:br>
              <a:rPr lang="en-US" altLang="en-US" sz="3600" dirty="0"/>
            </a:br>
            <a:endParaRPr lang="en-US" altLang="en-US" sz="3600" dirty="0"/>
          </a:p>
        </p:txBody>
      </p:sp>
      <p:sp>
        <p:nvSpPr>
          <p:cNvPr id="1090563"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AutoNum type="alphaUcPeriod"/>
            </a:pPr>
            <a:r>
              <a:rPr lang="en-US" altLang="en-US" dirty="0" smtClean="0"/>
              <a:t>Compared to the wild type, the transgenic mouse moves slowly.</a:t>
            </a:r>
          </a:p>
          <a:p>
            <a:pPr marL="609600" indent="-609600">
              <a:buFont typeface="Wingdings" pitchFamily="2" charset="2"/>
              <a:buAutoNum type="alphaUcPeriod"/>
            </a:pPr>
            <a:r>
              <a:rPr lang="en-US" altLang="en-US" dirty="0" smtClean="0"/>
              <a:t>In comparison to the wild type, the transgenic mouse moves slower.</a:t>
            </a:r>
          </a:p>
          <a:p>
            <a:pPr marL="609600" indent="-609600">
              <a:buFont typeface="Wingdings" pitchFamily="2" charset="2"/>
              <a:buNone/>
            </a:pPr>
            <a:endParaRPr lang="en-US" altLang="en-US" dirty="0"/>
          </a:p>
        </p:txBody>
      </p:sp>
      <p:cxnSp>
        <p:nvCxnSpPr>
          <p:cNvPr id="4" name="Straight Connector 3"/>
          <p:cNvCxnSpPr/>
          <p:nvPr/>
        </p:nvCxnSpPr>
        <p:spPr>
          <a:xfrm>
            <a:off x="990600" y="2438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484773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8514" name="Rectangle 2"/>
          <p:cNvSpPr>
            <a:spLocks noGrp="1" noChangeArrowheads="1"/>
          </p:cNvSpPr>
          <p:nvPr>
            <p:ph type="title"/>
          </p:nvPr>
        </p:nvSpPr>
        <p:spPr>
          <a:xfrm>
            <a:off x="506413" y="228600"/>
            <a:ext cx="8637587" cy="1739900"/>
          </a:xfrm>
        </p:spPr>
        <p:txBody>
          <a:bodyPr/>
          <a:lstStyle/>
          <a:p>
            <a:r>
              <a:rPr lang="en-US" altLang="en-US" sz="3600" dirty="0" smtClean="0"/>
              <a:t>Question 28.</a:t>
            </a:r>
            <a:endParaRPr lang="en-US" altLang="en-US" sz="3600" dirty="0"/>
          </a:p>
        </p:txBody>
      </p:sp>
      <p:sp>
        <p:nvSpPr>
          <p:cNvPr id="1088515"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None/>
            </a:pPr>
            <a:r>
              <a:rPr lang="en-US" altLang="en-US"/>
              <a:t>A. He died of unknown causes.</a:t>
            </a:r>
          </a:p>
          <a:p>
            <a:pPr marL="609600" indent="-609600">
              <a:buFont typeface="Wingdings" pitchFamily="2" charset="2"/>
              <a:buNone/>
            </a:pPr>
            <a:r>
              <a:rPr lang="en-US" altLang="en-US"/>
              <a:t>B. He died from unknown causes.</a:t>
            </a:r>
          </a:p>
        </p:txBody>
      </p:sp>
      <p:cxnSp>
        <p:nvCxnSpPr>
          <p:cNvPr id="4" name="Straight Connector 3"/>
          <p:cNvCxnSpPr/>
          <p:nvPr/>
        </p:nvCxnSpPr>
        <p:spPr>
          <a:xfrm>
            <a:off x="1600200" y="2438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745177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6706" name="Rectangle 2"/>
          <p:cNvSpPr>
            <a:spLocks noGrp="1" noChangeArrowheads="1"/>
          </p:cNvSpPr>
          <p:nvPr>
            <p:ph type="title"/>
          </p:nvPr>
        </p:nvSpPr>
        <p:spPr>
          <a:xfrm>
            <a:off x="506413" y="228600"/>
            <a:ext cx="8637587" cy="1739900"/>
          </a:xfrm>
        </p:spPr>
        <p:txBody>
          <a:bodyPr/>
          <a:lstStyle/>
          <a:p>
            <a:r>
              <a:rPr lang="en-US" altLang="en-US" sz="3600" dirty="0" smtClean="0"/>
              <a:t>Question 29.</a:t>
            </a:r>
            <a:endParaRPr lang="en-US" altLang="en-US" sz="3600" dirty="0"/>
          </a:p>
        </p:txBody>
      </p:sp>
      <p:sp>
        <p:nvSpPr>
          <p:cNvPr id="1096707"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None/>
            </a:pPr>
            <a:r>
              <a:rPr lang="en-US" altLang="en-US"/>
              <a:t>A. To whom did you betray my secret?</a:t>
            </a:r>
          </a:p>
          <a:p>
            <a:pPr marL="609600" indent="-609600">
              <a:buFont typeface="Wingdings" pitchFamily="2" charset="2"/>
              <a:buNone/>
            </a:pPr>
            <a:r>
              <a:rPr lang="en-US" altLang="en-US"/>
              <a:t>B.</a:t>
            </a:r>
            <a:r>
              <a:rPr lang="en-US" altLang="en-US" b="1"/>
              <a:t> </a:t>
            </a:r>
            <a:r>
              <a:rPr lang="en-US" altLang="en-US"/>
              <a:t>To who did you betray my secret?</a:t>
            </a:r>
          </a:p>
          <a:p>
            <a:pPr marL="609600" indent="-609600">
              <a:buFont typeface="Wingdings" pitchFamily="2" charset="2"/>
              <a:buNone/>
            </a:pPr>
            <a:endParaRPr lang="en-US" altLang="en-US"/>
          </a:p>
        </p:txBody>
      </p:sp>
      <p:cxnSp>
        <p:nvCxnSpPr>
          <p:cNvPr id="4" name="Straight Connector 3"/>
          <p:cNvCxnSpPr/>
          <p:nvPr/>
        </p:nvCxnSpPr>
        <p:spPr>
          <a:xfrm>
            <a:off x="914400" y="2438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32753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0802" name="Rectangle 2"/>
          <p:cNvSpPr>
            <a:spLocks noGrp="1" noChangeArrowheads="1"/>
          </p:cNvSpPr>
          <p:nvPr>
            <p:ph type="title"/>
          </p:nvPr>
        </p:nvSpPr>
        <p:spPr>
          <a:xfrm>
            <a:off x="506413" y="228600"/>
            <a:ext cx="8637587" cy="1739900"/>
          </a:xfrm>
        </p:spPr>
        <p:txBody>
          <a:bodyPr/>
          <a:lstStyle/>
          <a:p>
            <a:r>
              <a:rPr lang="en-US" altLang="en-US" sz="3600" dirty="0" smtClean="0"/>
              <a:t>Question 30.</a:t>
            </a:r>
            <a:endParaRPr lang="en-US" altLang="en-US" sz="3600" dirty="0"/>
          </a:p>
        </p:txBody>
      </p:sp>
      <p:sp>
        <p:nvSpPr>
          <p:cNvPr id="1100803"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None/>
            </a:pPr>
            <a:r>
              <a:rPr lang="en-US" altLang="en-US" dirty="0"/>
              <a:t>A. The person about who you speak is a fool.</a:t>
            </a:r>
          </a:p>
          <a:p>
            <a:pPr marL="609600" indent="-609600">
              <a:buFont typeface="Wingdings" pitchFamily="2" charset="2"/>
              <a:buNone/>
            </a:pPr>
            <a:r>
              <a:rPr lang="en-US" altLang="en-US" dirty="0"/>
              <a:t>B. The person about whom you speak is a fool.</a:t>
            </a:r>
          </a:p>
        </p:txBody>
      </p:sp>
      <p:cxnSp>
        <p:nvCxnSpPr>
          <p:cNvPr id="4" name="Straight Connector 3"/>
          <p:cNvCxnSpPr/>
          <p:nvPr/>
        </p:nvCxnSpPr>
        <p:spPr>
          <a:xfrm>
            <a:off x="3429000" y="30480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83777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994" name="Rectangle 2"/>
          <p:cNvSpPr>
            <a:spLocks noGrp="1" noChangeArrowheads="1"/>
          </p:cNvSpPr>
          <p:nvPr>
            <p:ph type="title"/>
          </p:nvPr>
        </p:nvSpPr>
        <p:spPr>
          <a:xfrm>
            <a:off x="506413" y="228600"/>
            <a:ext cx="8637587" cy="1739900"/>
          </a:xfrm>
        </p:spPr>
        <p:txBody>
          <a:bodyPr/>
          <a:lstStyle/>
          <a:p>
            <a:r>
              <a:rPr lang="en-US" altLang="en-US" sz="3600" dirty="0" smtClean="0"/>
              <a:t>Question 31.</a:t>
            </a:r>
            <a:endParaRPr lang="en-US" altLang="en-US" sz="3600" dirty="0"/>
          </a:p>
        </p:txBody>
      </p:sp>
      <p:sp>
        <p:nvSpPr>
          <p:cNvPr id="1108995"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None/>
            </a:pPr>
            <a:r>
              <a:rPr lang="en-US" altLang="en-US"/>
              <a:t>A. It’s my head on the line.</a:t>
            </a:r>
          </a:p>
          <a:p>
            <a:pPr marL="609600" indent="-609600">
              <a:buFont typeface="Wingdings" pitchFamily="2" charset="2"/>
              <a:buNone/>
            </a:pPr>
            <a:r>
              <a:rPr lang="en-US" altLang="en-US"/>
              <a:t>B. Its my head on the line.</a:t>
            </a:r>
          </a:p>
        </p:txBody>
      </p:sp>
      <p:cxnSp>
        <p:nvCxnSpPr>
          <p:cNvPr id="4" name="Straight Connector 3"/>
          <p:cNvCxnSpPr/>
          <p:nvPr/>
        </p:nvCxnSpPr>
        <p:spPr>
          <a:xfrm>
            <a:off x="304800" y="2438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11255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3810" name="Rectangle 2"/>
          <p:cNvSpPr>
            <a:spLocks noGrp="1" noChangeArrowheads="1"/>
          </p:cNvSpPr>
          <p:nvPr>
            <p:ph type="title"/>
          </p:nvPr>
        </p:nvSpPr>
        <p:spPr>
          <a:xfrm>
            <a:off x="506413" y="228600"/>
            <a:ext cx="8637587" cy="1739900"/>
          </a:xfrm>
        </p:spPr>
        <p:txBody>
          <a:bodyPr/>
          <a:lstStyle/>
          <a:p>
            <a:r>
              <a:rPr lang="en-US" altLang="en-US" sz="3600" dirty="0" smtClean="0"/>
              <a:t>Question 32.</a:t>
            </a:r>
            <a:endParaRPr lang="en-US" altLang="en-US" sz="3600" dirty="0"/>
          </a:p>
        </p:txBody>
      </p:sp>
      <p:sp>
        <p:nvSpPr>
          <p:cNvPr id="1143811" name="Rectangle 3"/>
          <p:cNvSpPr>
            <a:spLocks noGrp="1" noChangeArrowheads="1"/>
          </p:cNvSpPr>
          <p:nvPr>
            <p:ph type="body" idx="1"/>
          </p:nvPr>
        </p:nvSpPr>
        <p:spPr>
          <a:xfrm>
            <a:off x="0" y="1941513"/>
            <a:ext cx="8915400" cy="3925887"/>
          </a:xfrm>
        </p:spPr>
        <p:txBody>
          <a:bodyPr/>
          <a:lstStyle/>
          <a:p>
            <a:pPr>
              <a:buFont typeface="Wingdings" pitchFamily="2" charset="2"/>
              <a:buNone/>
            </a:pPr>
            <a:r>
              <a:rPr lang="en-US" altLang="en-US"/>
              <a:t>A. He’s not rational at that time of the day.</a:t>
            </a:r>
          </a:p>
          <a:p>
            <a:pPr>
              <a:buFont typeface="Wingdings" pitchFamily="2" charset="2"/>
              <a:buNone/>
            </a:pPr>
            <a:r>
              <a:rPr lang="en-US" altLang="en-US"/>
              <a:t>B. He’s not rationale at that time of the day.</a:t>
            </a:r>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endParaRPr lang="en-US" altLang="en-US"/>
          </a:p>
          <a:p>
            <a:endParaRPr lang="en-US" altLang="en-US"/>
          </a:p>
        </p:txBody>
      </p:sp>
      <p:cxnSp>
        <p:nvCxnSpPr>
          <p:cNvPr id="4" name="Straight Connector 3"/>
          <p:cNvCxnSpPr/>
          <p:nvPr/>
        </p:nvCxnSpPr>
        <p:spPr>
          <a:xfrm>
            <a:off x="1981200" y="2438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54631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906" name="Rectangle 2"/>
          <p:cNvSpPr>
            <a:spLocks noGrp="1" noChangeArrowheads="1"/>
          </p:cNvSpPr>
          <p:nvPr>
            <p:ph type="title"/>
          </p:nvPr>
        </p:nvSpPr>
        <p:spPr>
          <a:xfrm>
            <a:off x="0" y="0"/>
            <a:ext cx="8637588" cy="1190625"/>
          </a:xfrm>
        </p:spPr>
        <p:txBody>
          <a:bodyPr/>
          <a:lstStyle/>
          <a:p>
            <a:r>
              <a:rPr lang="en-US" altLang="en-US" sz="3600" u="sng" dirty="0" smtClean="0"/>
              <a:t>Question 32.</a:t>
            </a:r>
            <a:endParaRPr lang="en-US" altLang="en-US" sz="3600" u="sng" dirty="0"/>
          </a:p>
        </p:txBody>
      </p:sp>
      <p:sp>
        <p:nvSpPr>
          <p:cNvPr id="1147907" name="Rectangle 3"/>
          <p:cNvSpPr>
            <a:spLocks noGrp="1" noChangeArrowheads="1"/>
          </p:cNvSpPr>
          <p:nvPr>
            <p:ph type="body" idx="1"/>
          </p:nvPr>
        </p:nvSpPr>
        <p:spPr>
          <a:xfrm>
            <a:off x="0" y="1941513"/>
            <a:ext cx="8915400" cy="3925887"/>
          </a:xfrm>
        </p:spPr>
        <p:txBody>
          <a:bodyPr/>
          <a:lstStyle/>
          <a:p>
            <a:pPr>
              <a:buFont typeface="Wingdings" pitchFamily="2" charset="2"/>
              <a:buNone/>
            </a:pPr>
            <a:r>
              <a:rPr lang="en-US" altLang="en-US" dirty="0"/>
              <a:t>A. Her rationale was that the drugs would help alleviate the pain.</a:t>
            </a:r>
          </a:p>
          <a:p>
            <a:pPr>
              <a:buFont typeface="Wingdings" pitchFamily="2" charset="2"/>
              <a:buNone/>
            </a:pPr>
            <a:r>
              <a:rPr lang="en-US" altLang="en-US" dirty="0"/>
              <a:t>B. Her rational was that the drugs would help alleviate the pain.</a:t>
            </a:r>
          </a:p>
          <a:p>
            <a:pPr>
              <a:buFont typeface="Wingdings" pitchFamily="2" charset="2"/>
              <a:buNone/>
            </a:pPr>
            <a:endParaRPr lang="en-US" altLang="en-US" dirty="0"/>
          </a:p>
          <a:p>
            <a:pPr>
              <a:buFont typeface="Wingdings" pitchFamily="2" charset="2"/>
              <a:buNone/>
            </a:pPr>
            <a:endParaRPr lang="en-US" altLang="en-US" dirty="0"/>
          </a:p>
          <a:p>
            <a:endParaRPr lang="en-US" altLang="en-US" dirty="0"/>
          </a:p>
          <a:p>
            <a:endParaRPr lang="en-US" altLang="en-US" dirty="0"/>
          </a:p>
        </p:txBody>
      </p:sp>
      <p:cxnSp>
        <p:nvCxnSpPr>
          <p:cNvPr id="5" name="Straight Connector 4"/>
          <p:cNvCxnSpPr/>
          <p:nvPr/>
        </p:nvCxnSpPr>
        <p:spPr>
          <a:xfrm>
            <a:off x="1371600" y="2438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37065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TIP 4: Use spell check</a:t>
            </a:r>
            <a:endParaRPr lang="en-US" u="sng" dirty="0"/>
          </a:p>
        </p:txBody>
      </p:sp>
      <p:sp>
        <p:nvSpPr>
          <p:cNvPr id="3" name="Content Placeholder 2"/>
          <p:cNvSpPr>
            <a:spLocks noGrp="1"/>
          </p:cNvSpPr>
          <p:nvPr>
            <p:ph idx="1"/>
          </p:nvPr>
        </p:nvSpPr>
        <p:spPr/>
        <p:txBody>
          <a:bodyPr/>
          <a:lstStyle/>
          <a:p>
            <a:r>
              <a:rPr lang="en-US" dirty="0" smtClean="0"/>
              <a:t>Use spell check!!!</a:t>
            </a:r>
            <a:endParaRPr lang="en-US" dirty="0"/>
          </a:p>
        </p:txBody>
      </p:sp>
      <p:pic>
        <p:nvPicPr>
          <p:cNvPr id="4" name="Picture 2" descr="https://encrypted-tbn0.gstatic.com/images?q=tbn:ANd9GcTQ7ERGxyDsQojFiWP5D85BuItuCkuCh028LkeQl8QCoDPbTGa3">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9032" y="3081336"/>
            <a:ext cx="3933825" cy="3019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537895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0194" name="Rectangle 2"/>
          <p:cNvSpPr>
            <a:spLocks noGrp="1" noChangeArrowheads="1"/>
          </p:cNvSpPr>
          <p:nvPr>
            <p:ph type="title"/>
          </p:nvPr>
        </p:nvSpPr>
        <p:spPr>
          <a:xfrm>
            <a:off x="506413" y="777875"/>
            <a:ext cx="8637587" cy="1190625"/>
          </a:xfrm>
        </p:spPr>
        <p:txBody>
          <a:bodyPr/>
          <a:lstStyle/>
          <a:p>
            <a:r>
              <a:rPr lang="en-US" altLang="en-US" sz="3600" dirty="0" smtClean="0"/>
              <a:t>Question 33.</a:t>
            </a:r>
            <a:endParaRPr lang="en-US" altLang="en-US" sz="3600" dirty="0"/>
          </a:p>
        </p:txBody>
      </p:sp>
      <p:sp>
        <p:nvSpPr>
          <p:cNvPr id="1160195"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None/>
            </a:pPr>
            <a:r>
              <a:rPr lang="en-US" altLang="en-US"/>
              <a:t>A. That action violated her principles.</a:t>
            </a:r>
          </a:p>
          <a:p>
            <a:pPr marL="609600" indent="-609600">
              <a:buFont typeface="Wingdings" pitchFamily="2" charset="2"/>
              <a:buNone/>
            </a:pPr>
            <a:r>
              <a:rPr lang="en-US" altLang="en-US"/>
              <a:t>B. That action violated her principals.</a:t>
            </a:r>
          </a:p>
          <a:p>
            <a:pPr marL="609600" indent="-609600">
              <a:buFont typeface="Wingdings" pitchFamily="2" charset="2"/>
              <a:buNone/>
            </a:pPr>
            <a:endParaRPr lang="en-US" altLang="en-US"/>
          </a:p>
          <a:p>
            <a:pPr marL="609600" indent="-609600">
              <a:buFont typeface="Wingdings" pitchFamily="2" charset="2"/>
              <a:buNone/>
            </a:pPr>
            <a:endParaRPr lang="en-US" altLang="en-US"/>
          </a:p>
        </p:txBody>
      </p:sp>
      <p:cxnSp>
        <p:nvCxnSpPr>
          <p:cNvPr id="4" name="Straight Connector 3"/>
          <p:cNvCxnSpPr/>
          <p:nvPr/>
        </p:nvCxnSpPr>
        <p:spPr>
          <a:xfrm>
            <a:off x="4876800" y="2438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45254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9346" name="Rectangle 2"/>
          <p:cNvSpPr>
            <a:spLocks noGrp="1" noChangeArrowheads="1"/>
          </p:cNvSpPr>
          <p:nvPr>
            <p:ph type="title"/>
          </p:nvPr>
        </p:nvSpPr>
        <p:spPr>
          <a:xfrm>
            <a:off x="506413" y="228600"/>
            <a:ext cx="8637587" cy="1739900"/>
          </a:xfrm>
        </p:spPr>
        <p:txBody>
          <a:bodyPr/>
          <a:lstStyle/>
          <a:p>
            <a:r>
              <a:rPr lang="en-US" altLang="en-US" sz="3600" dirty="0" smtClean="0"/>
              <a:t>Question 34.</a:t>
            </a:r>
            <a:endParaRPr lang="en-US" altLang="en-US" sz="3600" dirty="0"/>
          </a:p>
        </p:txBody>
      </p:sp>
      <p:sp>
        <p:nvSpPr>
          <p:cNvPr id="1209347" name="Rectangle 3"/>
          <p:cNvSpPr>
            <a:spLocks noGrp="1" noChangeArrowheads="1"/>
          </p:cNvSpPr>
          <p:nvPr>
            <p:ph type="body" idx="1"/>
          </p:nvPr>
        </p:nvSpPr>
        <p:spPr>
          <a:xfrm>
            <a:off x="0" y="1941513"/>
            <a:ext cx="9144000" cy="3773487"/>
          </a:xfrm>
        </p:spPr>
        <p:txBody>
          <a:bodyPr/>
          <a:lstStyle/>
          <a:p>
            <a:pPr marL="609600" indent="-609600">
              <a:buFont typeface="Wingdings" pitchFamily="2" charset="2"/>
              <a:buNone/>
            </a:pPr>
            <a:r>
              <a:rPr lang="en-US" altLang="en-US" dirty="0"/>
              <a:t>A. Each person is responsible for their grade.</a:t>
            </a:r>
          </a:p>
          <a:p>
            <a:pPr marL="609600" indent="-609600">
              <a:buFont typeface="Wingdings" pitchFamily="2" charset="2"/>
              <a:buNone/>
            </a:pPr>
            <a:r>
              <a:rPr lang="en-US" altLang="en-US" dirty="0"/>
              <a:t>B. Each person is responsible for his grade.</a:t>
            </a:r>
          </a:p>
          <a:p>
            <a:pPr marL="609600" indent="-609600">
              <a:buFont typeface="Wingdings" pitchFamily="2" charset="2"/>
              <a:buNone/>
            </a:pPr>
            <a:endParaRPr lang="en-US" altLang="en-US" dirty="0"/>
          </a:p>
        </p:txBody>
      </p:sp>
      <p:cxnSp>
        <p:nvCxnSpPr>
          <p:cNvPr id="4" name="Straight Connector 3"/>
          <p:cNvCxnSpPr/>
          <p:nvPr/>
        </p:nvCxnSpPr>
        <p:spPr>
          <a:xfrm>
            <a:off x="5181600" y="30480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00624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1298" name="Rectangle 2"/>
          <p:cNvSpPr>
            <a:spLocks noGrp="1" noChangeArrowheads="1"/>
          </p:cNvSpPr>
          <p:nvPr>
            <p:ph type="title"/>
          </p:nvPr>
        </p:nvSpPr>
        <p:spPr>
          <a:xfrm>
            <a:off x="506413" y="381000"/>
            <a:ext cx="8637587" cy="1311275"/>
          </a:xfrm>
        </p:spPr>
        <p:txBody>
          <a:bodyPr/>
          <a:lstStyle/>
          <a:p>
            <a:r>
              <a:rPr lang="en-US" altLang="en-US" sz="3600" u="sng" dirty="0">
                <a:cs typeface="Times New Roman" charset="0"/>
              </a:rPr>
              <a:t>Grand Finale Quiz</a:t>
            </a:r>
            <a:r>
              <a:rPr lang="en-US" altLang="en-US" sz="3600" u="sng" dirty="0" smtClean="0">
                <a:cs typeface="Times New Roman" charset="0"/>
              </a:rPr>
              <a:t>…</a:t>
            </a:r>
            <a:endParaRPr lang="en-US" altLang="en-US" sz="3600" u="sng" dirty="0"/>
          </a:p>
        </p:txBody>
      </p:sp>
      <p:sp>
        <p:nvSpPr>
          <p:cNvPr id="951300" name="Text Box 4"/>
          <p:cNvSpPr txBox="1">
            <a:spLocks noChangeArrowheads="1"/>
          </p:cNvSpPr>
          <p:nvPr/>
        </p:nvSpPr>
        <p:spPr bwMode="auto">
          <a:xfrm>
            <a:off x="10271125" y="12334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Tree>
    <p:extLst>
      <p:ext uri="{BB962C8B-B14F-4D97-AF65-F5344CB8AC3E}">
        <p14:creationId xmlns:p14="http://schemas.microsoft.com/office/powerpoint/2010/main" val="51601830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3346" name="Rectangle 1026"/>
          <p:cNvSpPr>
            <a:spLocks noGrp="1" noChangeArrowheads="1"/>
          </p:cNvSpPr>
          <p:nvPr>
            <p:ph type="title"/>
          </p:nvPr>
        </p:nvSpPr>
        <p:spPr>
          <a:xfrm>
            <a:off x="506413" y="260350"/>
            <a:ext cx="8637587" cy="1431925"/>
          </a:xfrm>
        </p:spPr>
        <p:txBody>
          <a:bodyPr>
            <a:normAutofit/>
          </a:bodyPr>
          <a:lstStyle/>
          <a:p>
            <a:r>
              <a:rPr lang="en-US" altLang="en-US" sz="3600" dirty="0" smtClean="0"/>
              <a:t>Question 1.</a:t>
            </a:r>
            <a:endParaRPr lang="en-US" altLang="en-US" sz="3600" dirty="0"/>
          </a:p>
        </p:txBody>
      </p:sp>
      <p:sp>
        <p:nvSpPr>
          <p:cNvPr id="953347" name="Rectangle 1027"/>
          <p:cNvSpPr>
            <a:spLocks noGrp="1" noChangeArrowheads="1"/>
          </p:cNvSpPr>
          <p:nvPr>
            <p:ph type="body" idx="1"/>
          </p:nvPr>
        </p:nvSpPr>
        <p:spPr/>
        <p:txBody>
          <a:bodyPr/>
          <a:lstStyle/>
          <a:p>
            <a:pPr marL="609600" indent="-609600">
              <a:buFont typeface="Wingdings" pitchFamily="2" charset="2"/>
              <a:buNone/>
            </a:pPr>
            <a:r>
              <a:rPr lang="en-US" altLang="en-US" sz="2800" dirty="0">
                <a:cs typeface="Times New Roman" charset="0"/>
              </a:rPr>
              <a:t>A. </a:t>
            </a:r>
            <a:r>
              <a:rPr lang="en-US" altLang="en-US" sz="2800" dirty="0"/>
              <a:t>She eluded to the fight that occurred earlier.</a:t>
            </a:r>
            <a:endParaRPr lang="en-US" altLang="en-US" sz="2800" b="1" dirty="0"/>
          </a:p>
          <a:p>
            <a:pPr marL="609600" indent="-609600">
              <a:buFont typeface="Wingdings" pitchFamily="2" charset="2"/>
              <a:buNone/>
            </a:pPr>
            <a:r>
              <a:rPr lang="en-US" altLang="en-US" sz="2800" dirty="0"/>
              <a:t>B. She alluded to the fight that occurred earlier.</a:t>
            </a:r>
          </a:p>
        </p:txBody>
      </p:sp>
      <p:cxnSp>
        <p:nvCxnSpPr>
          <p:cNvPr id="3" name="Straight Connector 2"/>
          <p:cNvCxnSpPr/>
          <p:nvPr/>
        </p:nvCxnSpPr>
        <p:spPr>
          <a:xfrm>
            <a:off x="1524000" y="25908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40492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5394" name="Rectangle 1026"/>
          <p:cNvSpPr>
            <a:spLocks noGrp="1" noChangeArrowheads="1"/>
          </p:cNvSpPr>
          <p:nvPr>
            <p:ph type="title"/>
          </p:nvPr>
        </p:nvSpPr>
        <p:spPr>
          <a:xfrm>
            <a:off x="506413" y="260350"/>
            <a:ext cx="8637587" cy="1431925"/>
          </a:xfrm>
        </p:spPr>
        <p:txBody>
          <a:bodyPr>
            <a:normAutofit/>
          </a:bodyPr>
          <a:lstStyle/>
          <a:p>
            <a:r>
              <a:rPr lang="en-US" altLang="en-US" sz="3600" dirty="0" smtClean="0"/>
              <a:t>Question 2.</a:t>
            </a:r>
            <a:endParaRPr lang="en-US" altLang="en-US" sz="3600" dirty="0"/>
          </a:p>
        </p:txBody>
      </p:sp>
      <p:sp>
        <p:nvSpPr>
          <p:cNvPr id="955395" name="Rectangle 1027"/>
          <p:cNvSpPr>
            <a:spLocks noGrp="1" noChangeArrowheads="1"/>
          </p:cNvSpPr>
          <p:nvPr>
            <p:ph type="body" idx="1"/>
          </p:nvPr>
        </p:nvSpPr>
        <p:spPr/>
        <p:txBody>
          <a:bodyPr/>
          <a:lstStyle/>
          <a:p>
            <a:pPr marL="609600" indent="-609600">
              <a:buFont typeface="Wingdings" pitchFamily="2" charset="2"/>
              <a:buNone/>
            </a:pPr>
            <a:r>
              <a:rPr lang="en-US" altLang="en-US" sz="2800" dirty="0">
                <a:cs typeface="Times New Roman" charset="0"/>
              </a:rPr>
              <a:t>A. R</a:t>
            </a:r>
            <a:r>
              <a:rPr lang="en-US" altLang="en-US" sz="2800" dirty="0" smtClean="0">
                <a:cs typeface="Times New Roman" charset="0"/>
              </a:rPr>
              <a:t>eceptor activation is triggered by agonists, and inhibiting is mediated by antagonists</a:t>
            </a:r>
            <a:r>
              <a:rPr lang="en-US" altLang="en-US" sz="2800" dirty="0" smtClean="0"/>
              <a:t>.</a:t>
            </a:r>
            <a:endParaRPr lang="en-US" altLang="en-US" sz="2800" dirty="0"/>
          </a:p>
          <a:p>
            <a:pPr marL="609600" indent="-609600">
              <a:buFont typeface="Wingdings" pitchFamily="2" charset="2"/>
              <a:buNone/>
            </a:pPr>
            <a:r>
              <a:rPr lang="en-US" altLang="en-US" sz="2800" dirty="0" smtClean="0">
                <a:cs typeface="Times New Roman" charset="0"/>
              </a:rPr>
              <a:t>B. Receptor activation is triggered </a:t>
            </a:r>
            <a:r>
              <a:rPr lang="en-US" altLang="en-US" sz="2800" dirty="0">
                <a:cs typeface="Times New Roman" charset="0"/>
              </a:rPr>
              <a:t>by agonists, and </a:t>
            </a:r>
            <a:r>
              <a:rPr lang="en-US" altLang="en-US" sz="2800" dirty="0" smtClean="0">
                <a:cs typeface="Times New Roman" charset="0"/>
              </a:rPr>
              <a:t>inhibition is mediated </a:t>
            </a:r>
            <a:r>
              <a:rPr lang="en-US" altLang="en-US" sz="2800" dirty="0">
                <a:cs typeface="Times New Roman" charset="0"/>
              </a:rPr>
              <a:t>by antagonists</a:t>
            </a:r>
            <a:r>
              <a:rPr lang="en-US" altLang="en-US" sz="2800" dirty="0" smtClean="0"/>
              <a:t>.</a:t>
            </a:r>
          </a:p>
          <a:p>
            <a:pPr marL="609600" indent="-609600">
              <a:buFont typeface="Wingdings" pitchFamily="2" charset="2"/>
              <a:buNone/>
            </a:pPr>
            <a:endParaRPr lang="en-US" altLang="en-US" sz="2800" b="1" dirty="0" smtClean="0">
              <a:effectLst>
                <a:outerShdw blurRad="38100" dist="38100" dir="2700000" algn="tl">
                  <a:srgbClr val="000000"/>
                </a:outerShdw>
              </a:effectLst>
            </a:endParaRPr>
          </a:p>
          <a:p>
            <a:pPr marL="609600" indent="-609600">
              <a:buFont typeface="Wingdings" pitchFamily="2" charset="2"/>
              <a:buNone/>
            </a:pPr>
            <a:endParaRPr lang="en-US" altLang="en-US" sz="2800" b="1" dirty="0">
              <a:effectLst>
                <a:outerShdw blurRad="38100" dist="38100" dir="2700000" algn="tl">
                  <a:srgbClr val="000000"/>
                </a:outerShdw>
              </a:effectLst>
            </a:endParaRPr>
          </a:p>
          <a:p>
            <a:pPr marL="609600" indent="-609600">
              <a:buFont typeface="Wingdings" pitchFamily="2" charset="2"/>
              <a:buNone/>
            </a:pPr>
            <a:r>
              <a:rPr lang="en-US" altLang="en-US" sz="2800" b="1" dirty="0" smtClean="0">
                <a:effectLst>
                  <a:outerShdw blurRad="38100" dist="38100" dir="2700000" algn="tl">
                    <a:srgbClr val="000000"/>
                  </a:outerShdw>
                </a:effectLst>
              </a:rPr>
              <a:t>Can you think of something shorter?</a:t>
            </a:r>
            <a:endParaRPr lang="en-US" altLang="en-US" sz="2800" b="1" dirty="0">
              <a:effectLst>
                <a:outerShdw blurRad="38100" dist="38100" dir="2700000" algn="tl">
                  <a:srgbClr val="000000"/>
                </a:outerShdw>
              </a:effectLst>
            </a:endParaRPr>
          </a:p>
        </p:txBody>
      </p:sp>
      <p:cxnSp>
        <p:nvCxnSpPr>
          <p:cNvPr id="4" name="Straight Connector 3"/>
          <p:cNvCxnSpPr/>
          <p:nvPr/>
        </p:nvCxnSpPr>
        <p:spPr>
          <a:xfrm>
            <a:off x="1295400" y="34290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23279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7442" name="Rectangle 1026"/>
          <p:cNvSpPr>
            <a:spLocks noGrp="1" noChangeArrowheads="1"/>
          </p:cNvSpPr>
          <p:nvPr>
            <p:ph type="title"/>
          </p:nvPr>
        </p:nvSpPr>
        <p:spPr>
          <a:xfrm>
            <a:off x="506413" y="260350"/>
            <a:ext cx="8637587" cy="1431925"/>
          </a:xfrm>
        </p:spPr>
        <p:txBody>
          <a:bodyPr>
            <a:normAutofit/>
          </a:bodyPr>
          <a:lstStyle/>
          <a:p>
            <a:r>
              <a:rPr lang="en-US" altLang="en-US" dirty="0" smtClean="0"/>
              <a:t>Question 3</a:t>
            </a:r>
            <a:endParaRPr lang="en-US" altLang="en-US" sz="3600" dirty="0"/>
          </a:p>
        </p:txBody>
      </p:sp>
      <p:sp>
        <p:nvSpPr>
          <p:cNvPr id="957443" name="Rectangle 1027"/>
          <p:cNvSpPr>
            <a:spLocks noGrp="1" noChangeArrowheads="1"/>
          </p:cNvSpPr>
          <p:nvPr>
            <p:ph type="body" idx="1"/>
          </p:nvPr>
        </p:nvSpPr>
        <p:spPr/>
        <p:txBody>
          <a:bodyPr/>
          <a:lstStyle/>
          <a:p>
            <a:pPr marL="609600" indent="-609600">
              <a:buFont typeface="Wingdings" pitchFamily="2" charset="2"/>
              <a:buNone/>
            </a:pPr>
            <a:r>
              <a:rPr lang="en-US" altLang="en-US" sz="2800" dirty="0"/>
              <a:t>A. She eluded the fight.</a:t>
            </a:r>
          </a:p>
          <a:p>
            <a:pPr marL="609600" indent="-609600">
              <a:buFont typeface="Wingdings" pitchFamily="2" charset="2"/>
              <a:buNone/>
            </a:pPr>
            <a:r>
              <a:rPr lang="en-US" altLang="en-US" sz="2800" dirty="0">
                <a:cs typeface="Times New Roman" charset="0"/>
              </a:rPr>
              <a:t>B. </a:t>
            </a:r>
            <a:r>
              <a:rPr lang="en-US" altLang="en-US" sz="2800" dirty="0"/>
              <a:t>She alluded the fight.</a:t>
            </a:r>
            <a:endParaRPr lang="en-US" altLang="en-US" sz="2800" b="1" dirty="0"/>
          </a:p>
          <a:p>
            <a:pPr marL="609600" indent="-609600">
              <a:buFont typeface="Wingdings" pitchFamily="2" charset="2"/>
              <a:buNone/>
            </a:pPr>
            <a:endParaRPr lang="en-US" altLang="en-US" sz="2800" b="1" dirty="0">
              <a:effectLst>
                <a:outerShdw blurRad="38100" dist="38100" dir="2700000" algn="tl">
                  <a:srgbClr val="000000"/>
                </a:outerShdw>
              </a:effectLst>
            </a:endParaRPr>
          </a:p>
        </p:txBody>
      </p:sp>
      <p:cxnSp>
        <p:nvCxnSpPr>
          <p:cNvPr id="4" name="Straight Connector 3"/>
          <p:cNvCxnSpPr/>
          <p:nvPr/>
        </p:nvCxnSpPr>
        <p:spPr>
          <a:xfrm>
            <a:off x="1524000" y="2057400"/>
            <a:ext cx="10668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77024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7866</TotalTime>
  <Pages>8</Pages>
  <Words>1076</Words>
  <Application>Microsoft Office PowerPoint</Application>
  <PresentationFormat>Letter Paper (8.5x11 in)</PresentationFormat>
  <Paragraphs>154</Paragraphs>
  <Slides>51</Slides>
  <Notes>42</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Office Theme</vt:lpstr>
      <vt:lpstr>Scientific writing (81-933) Lecture 12: Summary</vt:lpstr>
      <vt:lpstr>TIP 1: Write cleanly…</vt:lpstr>
      <vt:lpstr>TIP 2: Use inverted pyramid style</vt:lpstr>
      <vt:lpstr>TIP 3: Use subject verb object</vt:lpstr>
      <vt:lpstr>TIP 4: Use spell check</vt:lpstr>
      <vt:lpstr>Grand Finale Quiz…</vt:lpstr>
      <vt:lpstr>Question 1.</vt:lpstr>
      <vt:lpstr>Question 2.</vt:lpstr>
      <vt:lpstr>Question 3</vt:lpstr>
      <vt:lpstr>PowerPoint Presentation</vt:lpstr>
      <vt:lpstr>Question 4.</vt:lpstr>
      <vt:lpstr>Question 5.</vt:lpstr>
      <vt:lpstr>Question 6.</vt:lpstr>
      <vt:lpstr>Question 7</vt:lpstr>
      <vt:lpstr>Question 8.</vt:lpstr>
      <vt:lpstr>PowerPoint Presentation</vt:lpstr>
      <vt:lpstr>Question 9.</vt:lpstr>
      <vt:lpstr>Question 10.</vt:lpstr>
      <vt:lpstr>Question 11.</vt:lpstr>
      <vt:lpstr>PowerPoint Presentation</vt:lpstr>
      <vt:lpstr>Question 12.</vt:lpstr>
      <vt:lpstr>Question 13.</vt:lpstr>
      <vt:lpstr>Question 14.</vt:lpstr>
      <vt:lpstr>PowerPoint Presentation</vt:lpstr>
      <vt:lpstr>Question 15.</vt:lpstr>
      <vt:lpstr>Question 16.</vt:lpstr>
      <vt:lpstr>Question 16.</vt:lpstr>
      <vt:lpstr>Question 17.</vt:lpstr>
      <vt:lpstr>PowerPoint Presentation</vt:lpstr>
      <vt:lpstr>Question 18.</vt:lpstr>
      <vt:lpstr>Question 19.</vt:lpstr>
      <vt:lpstr>Question 19.</vt:lpstr>
      <vt:lpstr>Question 20.</vt:lpstr>
      <vt:lpstr>Question 21.</vt:lpstr>
      <vt:lpstr>Question 21.</vt:lpstr>
      <vt:lpstr>Question 22.</vt:lpstr>
      <vt:lpstr>Question 23.</vt:lpstr>
      <vt:lpstr>Question 24.</vt:lpstr>
      <vt:lpstr>Question 25.</vt:lpstr>
      <vt:lpstr>Question 26.</vt:lpstr>
      <vt:lpstr>Question 27.</vt:lpstr>
      <vt:lpstr>Question 27.</vt:lpstr>
      <vt:lpstr>Question 28.  </vt:lpstr>
      <vt:lpstr>Question 28.</vt:lpstr>
      <vt:lpstr>Question 29.</vt:lpstr>
      <vt:lpstr>Question 30.</vt:lpstr>
      <vt:lpstr>Question 31.</vt:lpstr>
      <vt:lpstr>Question 32.</vt:lpstr>
      <vt:lpstr>Question 32.</vt:lpstr>
      <vt:lpstr>Question 33.</vt:lpstr>
      <vt:lpstr>Question 34.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Writing 10</dc:title>
  <dc:creator>Avraham Samson</dc:creator>
  <cp:lastModifiedBy>Avraham Samson</cp:lastModifiedBy>
  <cp:revision>591</cp:revision>
  <cp:lastPrinted>1996-05-17T17:09:10Z</cp:lastPrinted>
  <dcterms:created xsi:type="dcterms:W3CDTF">1996-05-17T12:08:30Z</dcterms:created>
  <dcterms:modified xsi:type="dcterms:W3CDTF">2014-01-13T07:26:22Z</dcterms:modified>
</cp:coreProperties>
</file>