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65"/>
  </p:notesMasterIdLst>
  <p:handoutMasterIdLst>
    <p:handoutMasterId r:id="rId66"/>
  </p:handoutMasterIdLst>
  <p:sldIdLst>
    <p:sldId id="582" r:id="rId2"/>
    <p:sldId id="588" r:id="rId3"/>
    <p:sldId id="585" r:id="rId4"/>
    <p:sldId id="587" r:id="rId5"/>
    <p:sldId id="590" r:id="rId6"/>
    <p:sldId id="583" r:id="rId7"/>
    <p:sldId id="586" r:id="rId8"/>
    <p:sldId id="589" r:id="rId9"/>
    <p:sldId id="598" r:id="rId10"/>
    <p:sldId id="599" r:id="rId11"/>
    <p:sldId id="600" r:id="rId12"/>
    <p:sldId id="591" r:id="rId13"/>
    <p:sldId id="511" r:id="rId14"/>
    <p:sldId id="512" r:id="rId15"/>
    <p:sldId id="514" r:id="rId16"/>
    <p:sldId id="571" r:id="rId17"/>
    <p:sldId id="592" r:id="rId18"/>
    <p:sldId id="603" r:id="rId19"/>
    <p:sldId id="604" r:id="rId20"/>
    <p:sldId id="605" r:id="rId21"/>
    <p:sldId id="560" r:id="rId22"/>
    <p:sldId id="561" r:id="rId23"/>
    <p:sldId id="568" r:id="rId24"/>
    <p:sldId id="593" r:id="rId25"/>
    <p:sldId id="594" r:id="rId26"/>
    <p:sldId id="539" r:id="rId27"/>
    <p:sldId id="534" r:id="rId28"/>
    <p:sldId id="567" r:id="rId29"/>
    <p:sldId id="595" r:id="rId30"/>
    <p:sldId id="524" r:id="rId31"/>
    <p:sldId id="541" r:id="rId32"/>
    <p:sldId id="570" r:id="rId33"/>
    <p:sldId id="519" r:id="rId34"/>
    <p:sldId id="523" r:id="rId35"/>
    <p:sldId id="551" r:id="rId36"/>
    <p:sldId id="553" r:id="rId37"/>
    <p:sldId id="552" r:id="rId38"/>
    <p:sldId id="525" r:id="rId39"/>
    <p:sldId id="542" r:id="rId40"/>
    <p:sldId id="596" r:id="rId41"/>
    <p:sldId id="563" r:id="rId42"/>
    <p:sldId id="597" r:id="rId43"/>
    <p:sldId id="565" r:id="rId44"/>
    <p:sldId id="530" r:id="rId45"/>
    <p:sldId id="601" r:id="rId46"/>
    <p:sldId id="574" r:id="rId47"/>
    <p:sldId id="460" r:id="rId48"/>
    <p:sldId id="442" r:id="rId49"/>
    <p:sldId id="465" r:id="rId50"/>
    <p:sldId id="449" r:id="rId51"/>
    <p:sldId id="602" r:id="rId52"/>
    <p:sldId id="471" r:id="rId53"/>
    <p:sldId id="473" r:id="rId54"/>
    <p:sldId id="474" r:id="rId55"/>
    <p:sldId id="333" r:id="rId56"/>
    <p:sldId id="390" r:id="rId57"/>
    <p:sldId id="479" r:id="rId58"/>
    <p:sldId id="480" r:id="rId59"/>
    <p:sldId id="569" r:id="rId60"/>
    <p:sldId id="481" r:id="rId61"/>
    <p:sldId id="482" r:id="rId62"/>
    <p:sldId id="352" r:id="rId63"/>
    <p:sldId id="584" r:id="rId64"/>
  </p:sldIdLst>
  <p:sldSz cx="9144000" cy="6858000" type="letter"/>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440">
          <p15:clr>
            <a:srgbClr val="A4A3A4"/>
          </p15:clr>
        </p15:guide>
        <p15:guide id="2" pos="2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3300"/>
    <a:srgbClr val="FFCC66"/>
    <a:srgbClr val="E76B17"/>
    <a:srgbClr val="D65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699" autoAdjust="0"/>
    <p:restoredTop sz="90929"/>
  </p:normalViewPr>
  <p:slideViewPr>
    <p:cSldViewPr showGuides="1">
      <p:cViewPr varScale="1">
        <p:scale>
          <a:sx n="85" d="100"/>
          <a:sy n="85" d="100"/>
        </p:scale>
        <p:origin x="965" y="38"/>
      </p:cViewPr>
      <p:guideLst>
        <p:guide orient="horz" pos="1440"/>
        <p:guide pos="28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50" d="100"/>
        <a:sy n="50" d="100"/>
      </p:scale>
      <p:origin x="0" y="73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5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57DBA79D-DA97-4D4C-AE9D-476617ABFEBD}" type="slidenum">
              <a:rPr lang="en-US" altLang="en-US" sz="1200">
                <a:latin typeface="Arial" charset="0"/>
              </a:rPr>
              <a:pPr algn="ctr" eaLnBrk="0" hangingPunct="0">
                <a:lnSpc>
                  <a:spcPct val="90000"/>
                </a:lnSpc>
              </a:pPr>
              <a:t>‹#›</a:t>
            </a:fld>
            <a:endParaRPr lang="en-US" altLang="en-US" sz="1200">
              <a:latin typeface="Arial" charset="0"/>
            </a:endParaRPr>
          </a:p>
        </p:txBody>
      </p:sp>
    </p:spTree>
    <p:extLst>
      <p:ext uri="{BB962C8B-B14F-4D97-AF65-F5344CB8AC3E}">
        <p14:creationId xmlns:p14="http://schemas.microsoft.com/office/powerpoint/2010/main" val="2566563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20A6B240-94C8-4830-9844-CDE03022FA1B}" type="slidenum">
              <a:rPr lang="en-US" altLang="en-US" sz="1200">
                <a:latin typeface="Arial" charset="0"/>
              </a:rPr>
              <a:pPr algn="ctr" eaLnBrk="0" hangingPunct="0">
                <a:lnSpc>
                  <a:spcPct val="90000"/>
                </a:lnSpc>
              </a:pPr>
              <a:t>‹#›</a:t>
            </a:fld>
            <a:endParaRPr lang="en-US" altLang="en-US" sz="1200">
              <a:latin typeface="Arial" charset="0"/>
            </a:endParaRPr>
          </a:p>
        </p:txBody>
      </p:sp>
      <p:sp>
        <p:nvSpPr>
          <p:cNvPr id="2051" name="Rectangle 3"/>
          <p:cNvSpPr>
            <a:spLocks noGrp="1" noRot="1" noChangeAspect="1" noChangeArrowheads="1" noTextEdit="1"/>
          </p:cNvSpPr>
          <p:nvPr>
            <p:ph type="sldImg" idx="2"/>
          </p:nvPr>
        </p:nvSpPr>
        <p:spPr bwMode="auto">
          <a:xfrm>
            <a:off x="-750888" y="-758825"/>
            <a:ext cx="4568826"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body" sz="quarter" idx="3"/>
          </p:nvPr>
        </p:nvSpPr>
        <p:spPr bwMode="auto">
          <a:xfrm>
            <a:off x="914400" y="2286000"/>
            <a:ext cx="54864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502221983"/>
      </p:ext>
    </p:extLst>
  </p:cSld>
  <p:clrMap bg1="lt1" tx1="dk1" bg2="lt2" tx2="dk2" accent1="accent1" accent2="accent2" accent3="accent3" accent4="accent4" accent5="accent5" accent6="accent6" hlink="hlink" folHlink="folHlink"/>
  <p:hf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7856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815640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Rot="1" noChangeAspect="1" noChangeArrowheads="1" noTextEdit="1"/>
          </p:cNvSpPr>
          <p:nvPr>
            <p:ph type="sldImg"/>
          </p:nvPr>
        </p:nvSpPr>
        <p:spPr>
          <a:ln/>
        </p:spPr>
      </p:sp>
      <p:sp>
        <p:nvSpPr>
          <p:cNvPr id="70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75437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2771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863579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1747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7002599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6457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6302557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47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6033712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2946" name="Rectangle 2"/>
          <p:cNvSpPr>
            <a:spLocks noGrp="1" noRot="1" noChangeAspect="1" noChangeArrowheads="1" noTextEdit="1"/>
          </p:cNvSpPr>
          <p:nvPr>
            <p:ph type="sldImg"/>
          </p:nvPr>
        </p:nvSpPr>
        <p:spPr>
          <a:ln/>
        </p:spPr>
      </p:sp>
      <p:sp>
        <p:nvSpPr>
          <p:cNvPr id="7229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8730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2"/>
          <p:cNvSpPr>
            <a:spLocks noGrp="1" noRot="1" noChangeAspect="1" noChangeArrowheads="1" noTextEdit="1"/>
          </p:cNvSpPr>
          <p:nvPr>
            <p:ph type="sldImg"/>
          </p:nvPr>
        </p:nvSpPr>
        <p:spPr>
          <a:ln/>
        </p:spPr>
      </p:sp>
      <p:sp>
        <p:nvSpPr>
          <p:cNvPr id="72397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82090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4994" name="Rectangle 2"/>
          <p:cNvSpPr>
            <a:spLocks noGrp="1" noRot="1" noChangeAspect="1" noChangeArrowheads="1" noTextEdit="1"/>
          </p:cNvSpPr>
          <p:nvPr>
            <p:ph type="sldImg"/>
          </p:nvPr>
        </p:nvSpPr>
        <p:spPr>
          <a:ln/>
        </p:spPr>
      </p:sp>
      <p:sp>
        <p:nvSpPr>
          <p:cNvPr id="7249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2772781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Rot="1" noChangeAspect="1" noChangeArrowheads="1" noTextEdit="1"/>
          </p:cNvSpPr>
          <p:nvPr>
            <p:ph type="sldImg"/>
          </p:nvPr>
        </p:nvSpPr>
        <p:spPr>
          <a:ln/>
        </p:spPr>
      </p:sp>
      <p:sp>
        <p:nvSpPr>
          <p:cNvPr id="7065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83136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Rot="1" noChangeAspect="1" noChangeArrowheads="1" noTextEdit="1"/>
          </p:cNvSpPr>
          <p:nvPr>
            <p:ph type="sldImg"/>
          </p:nvPr>
        </p:nvSpPr>
        <p:spPr>
          <a:ln/>
        </p:spPr>
      </p:sp>
      <p:sp>
        <p:nvSpPr>
          <p:cNvPr id="71577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61302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061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40778885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26" name="Rectangle 2"/>
          <p:cNvSpPr>
            <a:spLocks noGrp="1" noRot="1" noChangeAspect="1" noChangeArrowheads="1" noTextEdit="1"/>
          </p:cNvSpPr>
          <p:nvPr>
            <p:ph type="sldImg"/>
          </p:nvPr>
        </p:nvSpPr>
        <p:spPr>
          <a:ln/>
        </p:spPr>
      </p:sp>
      <p:sp>
        <p:nvSpPr>
          <p:cNvPr id="7178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570800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Rectangle 2"/>
          <p:cNvSpPr>
            <a:spLocks noGrp="1" noRot="1" noChangeAspect="1" noChangeArrowheads="1" noTextEdit="1"/>
          </p:cNvSpPr>
          <p:nvPr>
            <p:ph type="sldImg"/>
          </p:nvPr>
        </p:nvSpPr>
        <p:spPr>
          <a:ln/>
        </p:spPr>
      </p:sp>
      <p:sp>
        <p:nvSpPr>
          <p:cNvPr id="7188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636453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Rot="1" noChangeAspect="1" noChangeArrowheads="1" noTextEdit="1"/>
          </p:cNvSpPr>
          <p:nvPr>
            <p:ph type="sldImg"/>
          </p:nvPr>
        </p:nvSpPr>
        <p:spPr>
          <a:ln/>
        </p:spPr>
      </p:sp>
      <p:sp>
        <p:nvSpPr>
          <p:cNvPr id="7198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3193118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Rot="1" noChangeAspect="1" noChangeArrowheads="1" noTextEdit="1"/>
          </p:cNvSpPr>
          <p:nvPr>
            <p:ph type="sldImg"/>
          </p:nvPr>
        </p:nvSpPr>
        <p:spPr>
          <a:ln/>
        </p:spPr>
      </p:sp>
      <p:sp>
        <p:nvSpPr>
          <p:cNvPr id="7208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5700661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922" name="Rectangle 2"/>
          <p:cNvSpPr>
            <a:spLocks noGrp="1" noRot="1" noChangeAspect="1" noChangeArrowheads="1" noTextEdit="1"/>
          </p:cNvSpPr>
          <p:nvPr>
            <p:ph type="sldImg"/>
          </p:nvPr>
        </p:nvSpPr>
        <p:spPr>
          <a:ln/>
        </p:spPr>
      </p:sp>
      <p:sp>
        <p:nvSpPr>
          <p:cNvPr id="72192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744657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47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8575305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42" name="Rectangle 2"/>
          <p:cNvSpPr>
            <a:spLocks noGrp="1" noRot="1" noChangeAspect="1" noChangeArrowheads="1" noTextEdit="1"/>
          </p:cNvSpPr>
          <p:nvPr>
            <p:ph type="sldImg"/>
          </p:nvPr>
        </p:nvSpPr>
        <p:spPr>
          <a:ln/>
        </p:spPr>
      </p:sp>
      <p:sp>
        <p:nvSpPr>
          <p:cNvPr id="7270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553483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47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6608195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2"/>
          <p:cNvSpPr>
            <a:spLocks noGrp="1" noRot="1" noChangeAspect="1" noChangeArrowheads="1" noTextEdit="1"/>
          </p:cNvSpPr>
          <p:nvPr>
            <p:ph type="sldImg"/>
          </p:nvPr>
        </p:nvSpPr>
        <p:spPr>
          <a:ln/>
        </p:spPr>
      </p:sp>
      <p:sp>
        <p:nvSpPr>
          <p:cNvPr id="7280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696144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0928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660375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47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6698042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7686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7238381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7309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3570719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3929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9128528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8333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4642585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2"/>
          <p:cNvSpPr>
            <a:spLocks noGrp="1" noRot="1" noChangeAspect="1" noChangeArrowheads="1" noTextEdit="1"/>
          </p:cNvSpPr>
          <p:nvPr>
            <p:ph type="sldImg"/>
          </p:nvPr>
        </p:nvSpPr>
        <p:spPr>
          <a:ln/>
        </p:spPr>
      </p:sp>
      <p:sp>
        <p:nvSpPr>
          <p:cNvPr id="7290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7352286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4749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7784637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9357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8910791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9766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0817245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9971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4605640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21197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818605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7072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7810377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33485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3236462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09955"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46592446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12003"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82526815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66765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15228383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1405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26369295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16099"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98001746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2519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9686572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0645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47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527563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490" name="Rectangle 2"/>
          <p:cNvSpPr>
            <a:spLocks noGrp="1" noRot="1" noChangeAspect="1" noChangeArrowheads="1" noTextEdit="1"/>
          </p:cNvSpPr>
          <p:nvPr>
            <p:ph type="sldImg"/>
          </p:nvPr>
        </p:nvSpPr>
        <p:spPr>
          <a:ln/>
        </p:spPr>
      </p:sp>
      <p:sp>
        <p:nvSpPr>
          <p:cNvPr id="7034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61802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Rot="1" noChangeAspect="1" noChangeArrowheads="1" noTextEdit="1"/>
          </p:cNvSpPr>
          <p:nvPr>
            <p:ph type="sldImg"/>
          </p:nvPr>
        </p:nvSpPr>
        <p:spPr>
          <a:ln/>
        </p:spPr>
      </p:sp>
      <p:sp>
        <p:nvSpPr>
          <p:cNvPr id="7045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988711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74176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584707"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extLst>
      <p:ext uri="{BB962C8B-B14F-4D97-AF65-F5344CB8AC3E}">
        <p14:creationId xmlns:p14="http://schemas.microsoft.com/office/powerpoint/2010/main" val="3012500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7DE63E-289D-425A-9C96-C26EBF12D8A7}" type="slidenum">
              <a:rPr lang="en-US" altLang="en-US" smtClean="0"/>
              <a:pPr/>
              <a:t>‹#›</a:t>
            </a:fld>
            <a:endParaRPr lang="en-US" altLang="en-US"/>
          </a:p>
        </p:txBody>
      </p:sp>
    </p:spTree>
    <p:extLst>
      <p:ext uri="{BB962C8B-B14F-4D97-AF65-F5344CB8AC3E}">
        <p14:creationId xmlns:p14="http://schemas.microsoft.com/office/powerpoint/2010/main" val="200062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4CBCBC0-34BF-4AE1-B179-2DCA2931A09D}" type="slidenum">
              <a:rPr lang="en-US" altLang="en-US" smtClean="0"/>
              <a:pPr/>
              <a:t>‹#›</a:t>
            </a:fld>
            <a:endParaRPr lang="en-US" altLang="en-US"/>
          </a:p>
        </p:txBody>
      </p:sp>
    </p:spTree>
    <p:extLst>
      <p:ext uri="{BB962C8B-B14F-4D97-AF65-F5344CB8AC3E}">
        <p14:creationId xmlns:p14="http://schemas.microsoft.com/office/powerpoint/2010/main" val="212174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EFE2D6-988D-4FBA-8F3E-CBFAF91A7940}" type="slidenum">
              <a:rPr lang="en-US" altLang="en-US" smtClean="0"/>
              <a:pPr/>
              <a:t>‹#›</a:t>
            </a:fld>
            <a:endParaRPr lang="en-US" altLang="en-US"/>
          </a:p>
        </p:txBody>
      </p:sp>
    </p:spTree>
    <p:extLst>
      <p:ext uri="{BB962C8B-B14F-4D97-AF65-F5344CB8AC3E}">
        <p14:creationId xmlns:p14="http://schemas.microsoft.com/office/powerpoint/2010/main" val="32060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7CF52B-5D6F-4094-928C-91E65A06703B}" type="slidenum">
              <a:rPr lang="en-US" altLang="en-US" smtClean="0"/>
              <a:pPr/>
              <a:t>‹#›</a:t>
            </a:fld>
            <a:endParaRPr lang="en-US" altLang="en-US"/>
          </a:p>
        </p:txBody>
      </p:sp>
    </p:spTree>
    <p:extLst>
      <p:ext uri="{BB962C8B-B14F-4D97-AF65-F5344CB8AC3E}">
        <p14:creationId xmlns:p14="http://schemas.microsoft.com/office/powerpoint/2010/main" val="204093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ltLang="en-US"/>
              <a:t>Scientific Writing, HRP 214</a:t>
            </a:r>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23BD15-830F-4611-B5E9-257AF2B3AA48}" type="slidenum">
              <a:rPr lang="en-US" altLang="en-US" smtClean="0"/>
              <a:pPr/>
              <a:t>‹#›</a:t>
            </a:fld>
            <a:endParaRPr lang="en-US" altLang="en-US"/>
          </a:p>
        </p:txBody>
      </p:sp>
    </p:spTree>
    <p:extLst>
      <p:ext uri="{BB962C8B-B14F-4D97-AF65-F5344CB8AC3E}">
        <p14:creationId xmlns:p14="http://schemas.microsoft.com/office/powerpoint/2010/main" val="272160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ltLang="en-US"/>
              <a:t>Scientific Writing, HRP 214</a:t>
            </a:r>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5278FD8-44CD-4991-80C4-4768E21C9F0B}" type="slidenum">
              <a:rPr lang="en-US" altLang="en-US" smtClean="0"/>
              <a:pPr/>
              <a:t>‹#›</a:t>
            </a:fld>
            <a:endParaRPr lang="en-US" altLang="en-US"/>
          </a:p>
        </p:txBody>
      </p:sp>
    </p:spTree>
    <p:extLst>
      <p:ext uri="{BB962C8B-B14F-4D97-AF65-F5344CB8AC3E}">
        <p14:creationId xmlns:p14="http://schemas.microsoft.com/office/powerpoint/2010/main" val="4357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ltLang="en-US"/>
              <a:t>Scientific Writing, HRP 214</a:t>
            </a:r>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E632E26-A960-4F2F-8F5A-A126F050331F}" type="slidenum">
              <a:rPr lang="en-US" altLang="en-US" smtClean="0"/>
              <a:pPr/>
              <a:t>‹#›</a:t>
            </a:fld>
            <a:endParaRPr lang="en-US" altLang="en-US"/>
          </a:p>
        </p:txBody>
      </p:sp>
    </p:spTree>
    <p:extLst>
      <p:ext uri="{BB962C8B-B14F-4D97-AF65-F5344CB8AC3E}">
        <p14:creationId xmlns:p14="http://schemas.microsoft.com/office/powerpoint/2010/main" val="167524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ltLang="en-US"/>
              <a:t>Scientific Writing, HRP 214</a:t>
            </a:r>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85645FE-3E9B-4CA9-98C2-4D660EA5CCC1}" type="slidenum">
              <a:rPr lang="en-US" altLang="en-US" smtClean="0"/>
              <a:pPr/>
              <a:t>‹#›</a:t>
            </a:fld>
            <a:endParaRPr lang="en-US" altLang="en-US"/>
          </a:p>
        </p:txBody>
      </p:sp>
    </p:spTree>
    <p:extLst>
      <p:ext uri="{BB962C8B-B14F-4D97-AF65-F5344CB8AC3E}">
        <p14:creationId xmlns:p14="http://schemas.microsoft.com/office/powerpoint/2010/main" val="394543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en-US"/>
              <a:t>Scientific Writing, HRP 214</a:t>
            </a:r>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CBB6A42E-F3FD-473B-B703-1F0B8C42C5B7}" type="slidenum">
              <a:rPr lang="en-US" altLang="en-US" smtClean="0"/>
              <a:pPr/>
              <a:t>‹#›</a:t>
            </a:fld>
            <a:endParaRPr lang="en-US" altLang="en-US"/>
          </a:p>
        </p:txBody>
      </p:sp>
    </p:spTree>
    <p:extLst>
      <p:ext uri="{BB962C8B-B14F-4D97-AF65-F5344CB8AC3E}">
        <p14:creationId xmlns:p14="http://schemas.microsoft.com/office/powerpoint/2010/main" val="68826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Scientific Writing, HRP 214</a:t>
            </a:r>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466A562-59C5-4B83-93E7-0DCE66391980}" type="slidenum">
              <a:rPr lang="en-US" altLang="en-US" smtClean="0"/>
              <a:pPr/>
              <a:t>‹#›</a:t>
            </a:fld>
            <a:endParaRPr lang="en-US" altLang="en-US"/>
          </a:p>
        </p:txBody>
      </p:sp>
    </p:spTree>
    <p:extLst>
      <p:ext uri="{BB962C8B-B14F-4D97-AF65-F5344CB8AC3E}">
        <p14:creationId xmlns:p14="http://schemas.microsoft.com/office/powerpoint/2010/main" val="308850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ltLang="en-US"/>
              <a:t>Scientific Writing, HRP 214</a:t>
            </a:r>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2913CB1-06CE-456A-ABCE-13502FB93A2D}" type="slidenum">
              <a:rPr lang="en-US" altLang="en-US" smtClean="0"/>
              <a:pPr/>
              <a:t>‹#›</a:t>
            </a:fld>
            <a:endParaRPr lang="en-US" altLang="en-US"/>
          </a:p>
        </p:txBody>
      </p:sp>
    </p:spTree>
    <p:extLst>
      <p:ext uri="{BB962C8B-B14F-4D97-AF65-F5344CB8AC3E}">
        <p14:creationId xmlns:p14="http://schemas.microsoft.com/office/powerpoint/2010/main" val="380666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en-US"/>
              <a:t>Scientific Writing, HRP 214</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D4FB8-9587-44D2-978B-3DBE7B54557C}" type="slidenum">
              <a:rPr lang="en-US" altLang="en-US" smtClean="0"/>
              <a:pPr/>
              <a:t>‹#›</a:t>
            </a:fld>
            <a:endParaRPr lang="en-US" altLang="en-US"/>
          </a:p>
        </p:txBody>
      </p:sp>
    </p:spTree>
    <p:extLst>
      <p:ext uri="{BB962C8B-B14F-4D97-AF65-F5344CB8AC3E}">
        <p14:creationId xmlns:p14="http://schemas.microsoft.com/office/powerpoint/2010/main" val="39643846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google.co.il/url?sa=i&amp;rct=j&amp;q=&amp;esrc=s&amp;frm=1&amp;source=images&amp;cd=&amp;cad=rja&amp;docid=ySJ2n5qXhPWg3M&amp;tbnid=uxebwAX8CS0tBM:&amp;ved=0CAUQjRw&amp;url=http://www.cartoonstock.com/directory/g/grant_writing.asp&amp;ei=U7pjUuKGFvCg0wWvy4HwAg&amp;bvm=bv.54934254,d.d2k&amp;psig=AFQjCNHMjfka7B9ZAmHk16b2sXihHRv1LQ&amp;ust=138235364473303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lookhuman.com/render/product/2601/2601564064670055/2001sil-w800h800z1-8555-theory-vs-hypothesis.jpg"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examples.yourdictionary.com/examples-of-cliches.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google.co.il/url?sa=i&amp;rct=j&amp;q=&amp;esrc=s&amp;frm=1&amp;source=images&amp;cd=&amp;cad=rja&amp;docid=6sIDxz-ylMlDfM&amp;tbnid=O-1C9-DhUeTJHM:&amp;ved=0CAUQjRw&amp;url=http://www.dosits.org/people/advancedtopics/&amp;ei=EqhjUuy4O-ea1AWonoCABg&amp;psig=AFQjCNHOd0-XZiJVn7Xft_hoO3pslFaNtQ&amp;ust=1382348621851453"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auth.athensams.net/"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normAutofit fontScale="90000"/>
          </a:bodyPr>
          <a:lstStyle/>
          <a:p>
            <a:r>
              <a:rPr lang="en-US" b="1" dirty="0"/>
              <a:t>Scientific writing</a:t>
            </a:r>
            <a:r>
              <a:rPr lang="en-US" dirty="0"/>
              <a:t> (81-933)</a:t>
            </a:r>
            <a:br>
              <a:rPr lang="en-US" dirty="0"/>
            </a:br>
            <a:r>
              <a:rPr lang="en-US" dirty="0"/>
              <a:t>Lecture 2: </a:t>
            </a:r>
            <a:r>
              <a:rPr lang="en-US"/>
              <a:t>Materials and methods</a:t>
            </a:r>
            <a:endParaRPr lang="en-US" dirty="0"/>
          </a:p>
        </p:txBody>
      </p:sp>
      <p:sp>
        <p:nvSpPr>
          <p:cNvPr id="3" name="Subtitle 2"/>
          <p:cNvSpPr>
            <a:spLocks noGrp="1"/>
          </p:cNvSpPr>
          <p:nvPr>
            <p:ph type="subTitle" idx="1"/>
          </p:nvPr>
        </p:nvSpPr>
        <p:spPr>
          <a:xfrm>
            <a:off x="1371600" y="3375025"/>
            <a:ext cx="6400800" cy="1752600"/>
          </a:xfrm>
        </p:spPr>
        <p:txBody>
          <a:bodyPr/>
          <a:lstStyle/>
          <a:p>
            <a:r>
              <a:rPr lang="en-US" dirty="0"/>
              <a:t>Dr. Avraham Samson</a:t>
            </a:r>
          </a:p>
          <a:p>
            <a:r>
              <a:rPr lang="en-US" dirty="0"/>
              <a:t>Faculty of Medicine in the Galilee</a:t>
            </a:r>
          </a:p>
          <a:p>
            <a:endParaRPr lang="en-US" dirty="0"/>
          </a:p>
          <a:p>
            <a:endParaRPr lang="en-US" dirty="0"/>
          </a:p>
          <a:p>
            <a:endParaRPr lang="en-US" dirty="0"/>
          </a:p>
          <a:p>
            <a:endParaRPr lang="en-US" dirty="0"/>
          </a:p>
        </p:txBody>
      </p:sp>
      <p:pic>
        <p:nvPicPr>
          <p:cNvPr id="1026" name="Picture 2" descr="C:\Users\Avraham\Documents\programming course\logo_bi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1825" y="4518025"/>
            <a:ext cx="2771775" cy="229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724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Protocols</a:t>
            </a:r>
          </a:p>
        </p:txBody>
      </p:sp>
      <p:sp>
        <p:nvSpPr>
          <p:cNvPr id="3" name="Content Placeholder 2"/>
          <p:cNvSpPr>
            <a:spLocks noGrp="1"/>
          </p:cNvSpPr>
          <p:nvPr>
            <p:ph idx="1"/>
          </p:nvPr>
        </p:nvSpPr>
        <p:spPr/>
        <p:txBody>
          <a:bodyPr>
            <a:normAutofit lnSpcReduction="10000"/>
          </a:bodyPr>
          <a:lstStyle/>
          <a:p>
            <a:pPr marL="0" indent="0">
              <a:buNone/>
            </a:pPr>
            <a:r>
              <a:rPr lang="en-US" b="1" dirty="0"/>
              <a:t>EDTA</a:t>
            </a:r>
            <a:r>
              <a:rPr lang="en-US" dirty="0"/>
              <a:t> </a:t>
            </a:r>
            <a:r>
              <a:rPr lang="en-US" b="1" dirty="0"/>
              <a:t>buffer </a:t>
            </a:r>
            <a:r>
              <a:rPr lang="en-US" dirty="0"/>
              <a:t>(</a:t>
            </a:r>
            <a:r>
              <a:rPr lang="en-US" i="1" dirty="0"/>
              <a:t>0.5 M, pH 8.0</a:t>
            </a:r>
            <a:r>
              <a:rPr lang="en-US" dirty="0"/>
              <a:t>) </a:t>
            </a:r>
          </a:p>
          <a:p>
            <a:pPr marL="514350" indent="-514350">
              <a:buFont typeface="+mj-lt"/>
              <a:buAutoNum type="arabicPeriod"/>
            </a:pPr>
            <a:r>
              <a:rPr lang="en-US" dirty="0"/>
              <a:t>dissolve 186.1 g EDTA (disodium salt) in 800 ml H</a:t>
            </a:r>
            <a:r>
              <a:rPr lang="en-US" baseline="-25000" dirty="0"/>
              <a:t>2</a:t>
            </a:r>
            <a:r>
              <a:rPr lang="en-US" dirty="0"/>
              <a:t>O </a:t>
            </a:r>
          </a:p>
          <a:p>
            <a:pPr marL="514350" indent="-514350">
              <a:buFont typeface="+mj-lt"/>
              <a:buAutoNum type="arabicPeriod"/>
            </a:pPr>
            <a:r>
              <a:rPr lang="en-US" dirty="0"/>
              <a:t>while stirring, gradually add 20.0 g </a:t>
            </a:r>
            <a:r>
              <a:rPr lang="en-US" dirty="0" err="1"/>
              <a:t>NaOH</a:t>
            </a:r>
            <a:r>
              <a:rPr lang="en-US" dirty="0"/>
              <a:t> </a:t>
            </a:r>
          </a:p>
          <a:p>
            <a:pPr marL="514350" indent="-514350">
              <a:buFont typeface="+mj-lt"/>
              <a:buAutoNum type="arabicPeriod"/>
            </a:pPr>
            <a:r>
              <a:rPr lang="en-US" dirty="0"/>
              <a:t>adjust with water to 950 ml </a:t>
            </a:r>
          </a:p>
          <a:p>
            <a:pPr marL="514350" indent="-514350">
              <a:buFont typeface="+mj-lt"/>
              <a:buAutoNum type="arabicPeriod"/>
            </a:pPr>
            <a:r>
              <a:rPr lang="en-US" dirty="0"/>
              <a:t>adjust the pH to 8.0 using 1.0 M </a:t>
            </a:r>
            <a:r>
              <a:rPr lang="en-US" dirty="0" err="1"/>
              <a:t>NaOH</a:t>
            </a:r>
            <a:r>
              <a:rPr lang="en-US" dirty="0"/>
              <a:t> </a:t>
            </a:r>
          </a:p>
          <a:p>
            <a:pPr marL="514350" indent="-514350">
              <a:buFont typeface="+mj-lt"/>
              <a:buAutoNum type="arabicPeriod"/>
            </a:pPr>
            <a:r>
              <a:rPr lang="en-US" dirty="0"/>
              <a:t>adjust with water to 1.0 l </a:t>
            </a:r>
          </a:p>
          <a:p>
            <a:pPr marL="514350" indent="-514350">
              <a:buFont typeface="+mj-lt"/>
              <a:buAutoNum type="arabicPeriod"/>
            </a:pPr>
            <a:r>
              <a:rPr lang="en-US" dirty="0"/>
              <a:t>autoclave </a:t>
            </a:r>
          </a:p>
          <a:p>
            <a:pPr marL="0" indent="0">
              <a:buNone/>
            </a:pPr>
            <a:endParaRPr lang="en-US" dirty="0"/>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10</a:t>
            </a:fld>
            <a:endParaRPr lang="en-US" altLang="en-US"/>
          </a:p>
        </p:txBody>
      </p:sp>
    </p:spTree>
    <p:extLst>
      <p:ext uri="{BB962C8B-B14F-4D97-AF65-F5344CB8AC3E}">
        <p14:creationId xmlns:p14="http://schemas.microsoft.com/office/powerpoint/2010/main" val="1932253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Material and methods</a:t>
            </a:r>
          </a:p>
        </p:txBody>
      </p:sp>
      <p:sp>
        <p:nvSpPr>
          <p:cNvPr id="3" name="Content Placeholder 2"/>
          <p:cNvSpPr>
            <a:spLocks noGrp="1"/>
          </p:cNvSpPr>
          <p:nvPr>
            <p:ph idx="1"/>
          </p:nvPr>
        </p:nvSpPr>
        <p:spPr/>
        <p:txBody>
          <a:bodyPr>
            <a:normAutofit lnSpcReduction="10000"/>
          </a:bodyPr>
          <a:lstStyle/>
          <a:p>
            <a:pPr marL="0" indent="0">
              <a:buNone/>
            </a:pPr>
            <a:r>
              <a:rPr lang="en-US" dirty="0"/>
              <a:t>To prepare the EDTA buffer (</a:t>
            </a:r>
            <a:r>
              <a:rPr lang="en-US" i="1" dirty="0"/>
              <a:t>0.5 M, pH 8</a:t>
            </a:r>
            <a:r>
              <a:rPr lang="en-US" dirty="0"/>
              <a:t>) 186 g EDTA and 20 g NaOH were dissolved in 800 mL water. Then, the buffer was adjusted to pH 8 using 1 M NaOH. Then, the buffer was adjusted to a final volume of 1 L with water.  Finally, the buffer was autoclaved.</a:t>
            </a:r>
          </a:p>
          <a:p>
            <a:pPr marL="0" indent="0">
              <a:buNone/>
            </a:pPr>
            <a:endParaRPr lang="en-US" dirty="0"/>
          </a:p>
          <a:p>
            <a:pPr marL="0" indent="0">
              <a:buNone/>
            </a:pPr>
            <a:r>
              <a:rPr lang="en-US" dirty="0">
                <a:solidFill>
                  <a:schemeClr val="accent1"/>
                </a:solidFill>
              </a:rPr>
              <a:t>-&gt; Then, 5 ml EDTA buffer (0.5 M, pH 8) were added to the sample.</a:t>
            </a:r>
          </a:p>
          <a:p>
            <a:pPr marL="0" indent="0">
              <a:buNone/>
            </a:pPr>
            <a:endParaRPr lang="en-US" dirty="0"/>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11</a:t>
            </a:fld>
            <a:endParaRPr lang="en-US" altLang="en-US"/>
          </a:p>
        </p:txBody>
      </p:sp>
    </p:spTree>
    <p:extLst>
      <p:ext uri="{BB962C8B-B14F-4D97-AF65-F5344CB8AC3E}">
        <p14:creationId xmlns:p14="http://schemas.microsoft.com/office/powerpoint/2010/main" val="2675956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12</a:t>
            </a:fld>
            <a:endParaRPr lang="en-US" altLang="en-US"/>
          </a:p>
        </p:txBody>
      </p:sp>
      <p:pic>
        <p:nvPicPr>
          <p:cNvPr id="4098" name="Picture 2" descr="http://www.cartoonstock.com/newscartoons/cartoonists/cca/lowres/ccan251l.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9554" y="1600200"/>
            <a:ext cx="5053262" cy="4800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565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7538" name="Rectangle 1026"/>
          <p:cNvSpPr>
            <a:spLocks noGrp="1" noChangeArrowheads="1"/>
          </p:cNvSpPr>
          <p:nvPr>
            <p:ph type="title"/>
          </p:nvPr>
        </p:nvSpPr>
        <p:spPr>
          <a:xfrm>
            <a:off x="506413" y="501650"/>
            <a:ext cx="8637587" cy="1311275"/>
          </a:xfrm>
        </p:spPr>
        <p:txBody>
          <a:bodyPr>
            <a:normAutofit/>
          </a:bodyPr>
          <a:lstStyle/>
          <a:p>
            <a:r>
              <a:rPr lang="en-US" altLang="en-US" sz="3600" u="sng" dirty="0"/>
              <a:t>What scientific writers can learn from journalists…</a:t>
            </a:r>
          </a:p>
        </p:txBody>
      </p:sp>
      <p:sp>
        <p:nvSpPr>
          <p:cNvPr id="577539" name="Rectangle 1027"/>
          <p:cNvSpPr>
            <a:spLocks noGrp="1" noChangeArrowheads="1"/>
          </p:cNvSpPr>
          <p:nvPr>
            <p:ph idx="1"/>
          </p:nvPr>
        </p:nvSpPr>
        <p:spPr/>
        <p:txBody>
          <a:bodyPr/>
          <a:lstStyle/>
          <a:p>
            <a:pPr marL="609600" indent="-609600">
              <a:buFont typeface="Wingdings" pitchFamily="2" charset="2"/>
              <a:buAutoNum type="arabicPeriod"/>
            </a:pPr>
            <a:endParaRPr lang="en-US" altLang="en-US" dirty="0"/>
          </a:p>
          <a:p>
            <a:pPr marL="609600" indent="-609600">
              <a:buFont typeface="Wingdings" pitchFamily="2" charset="2"/>
              <a:buAutoNum type="arabicPeriod"/>
            </a:pPr>
            <a:r>
              <a:rPr lang="en-US" altLang="en-US" dirty="0"/>
              <a:t>That a clear, succinct, informative writing style is best and…</a:t>
            </a:r>
          </a:p>
          <a:p>
            <a:pPr marL="609600" indent="-609600">
              <a:buFont typeface="Wingdings" pitchFamily="2" charset="2"/>
              <a:buAutoNum type="arabicPeriod"/>
            </a:pPr>
            <a:r>
              <a:rPr lang="en-US" altLang="en-US" dirty="0"/>
              <a:t>That holding your reader’s attention matters!</a:t>
            </a:r>
          </a:p>
          <a:p>
            <a:pPr marL="609600" indent="-609600">
              <a:buFont typeface="Wingdings" pitchFamily="2" charset="2"/>
              <a:buNone/>
            </a:pPr>
            <a:endParaRPr lang="en-US" altLang="en-US" dirty="0"/>
          </a:p>
          <a:p>
            <a:pPr marL="609600" indent="-609600"/>
            <a:endParaRPr lang="en-US" altLang="en-US" dirty="0"/>
          </a:p>
          <a:p>
            <a:pPr marL="990600" lvl="1" indent="-533400"/>
            <a:endParaRPr lang="en-US" alt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506413" y="501650"/>
            <a:ext cx="8637587" cy="1311275"/>
          </a:xfrm>
        </p:spPr>
        <p:txBody>
          <a:bodyPr/>
          <a:lstStyle/>
          <a:p>
            <a:endParaRPr lang="en-US" altLang="en-US" sz="3600" dirty="0"/>
          </a:p>
        </p:txBody>
      </p:sp>
      <p:sp>
        <p:nvSpPr>
          <p:cNvPr id="579587" name="Rectangle 3"/>
          <p:cNvSpPr>
            <a:spLocks noGrp="1" noChangeArrowheads="1"/>
          </p:cNvSpPr>
          <p:nvPr>
            <p:ph idx="1"/>
          </p:nvPr>
        </p:nvSpPr>
        <p:spPr/>
        <p:txBody>
          <a:bodyPr/>
          <a:lstStyle/>
          <a:p>
            <a:pPr marL="609600" indent="-609600">
              <a:buFont typeface="Wingdings" pitchFamily="2" charset="2"/>
              <a:buAutoNum type="arabicPeriod"/>
            </a:pPr>
            <a:r>
              <a:rPr lang="en-US" altLang="en-US" b="1"/>
              <a:t>That a clear, succinct, informative writing style is best and…</a:t>
            </a:r>
          </a:p>
          <a:p>
            <a:pPr marL="609600" indent="-609600">
              <a:buFont typeface="Wingdings" pitchFamily="2" charset="2"/>
              <a:buNone/>
            </a:pPr>
            <a:endParaRPr lang="en-US" altLang="en-US"/>
          </a:p>
          <a:p>
            <a:pPr marL="609600" indent="-609600">
              <a:buFont typeface="Wingdings" pitchFamily="2" charset="2"/>
              <a:buNone/>
            </a:pPr>
            <a:r>
              <a:rPr lang="en-US" altLang="en-US"/>
              <a:t>	We were introduced to many of these principles last time.</a:t>
            </a:r>
          </a:p>
          <a:p>
            <a:pPr marL="990600" lvl="1" indent="-533400"/>
            <a:endParaRPr lang="en-US" alt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83682" name="Rectangle 1026"/>
          <p:cNvSpPr>
            <a:spLocks noGrp="1" noChangeArrowheads="1"/>
          </p:cNvSpPr>
          <p:nvPr>
            <p:ph type="title"/>
          </p:nvPr>
        </p:nvSpPr>
        <p:spPr/>
        <p:txBody>
          <a:bodyPr>
            <a:normAutofit/>
          </a:bodyPr>
          <a:lstStyle/>
          <a:p>
            <a:r>
              <a:rPr lang="en-US" altLang="en-US" u="sng" dirty="0"/>
              <a:t>More principles of news writing…</a:t>
            </a:r>
            <a:endParaRPr lang="en-US" altLang="en-US" dirty="0"/>
          </a:p>
        </p:txBody>
      </p:sp>
      <p:sp>
        <p:nvSpPr>
          <p:cNvPr id="583683" name="Rectangle 1027"/>
          <p:cNvSpPr>
            <a:spLocks noGrp="1" noChangeArrowheads="1"/>
          </p:cNvSpPr>
          <p:nvPr>
            <p:ph idx="1"/>
          </p:nvPr>
        </p:nvSpPr>
        <p:spPr>
          <a:xfrm>
            <a:off x="304800" y="1600200"/>
            <a:ext cx="8839200" cy="4114800"/>
          </a:xfrm>
        </p:spPr>
        <p:txBody>
          <a:bodyPr>
            <a:normAutofit/>
          </a:bodyPr>
          <a:lstStyle/>
          <a:p>
            <a:pPr marL="609600" indent="-609600">
              <a:lnSpc>
                <a:spcPct val="90000"/>
              </a:lnSpc>
              <a:buFontTx/>
              <a:buAutoNum type="arabicPeriod"/>
            </a:pPr>
            <a:r>
              <a:rPr lang="en-US" altLang="en-US" sz="2800" dirty="0">
                <a:solidFill>
                  <a:srgbClr val="FF0000"/>
                </a:solidFill>
              </a:rPr>
              <a:t>Don’t use a complicated word when a simple one will do.</a:t>
            </a:r>
          </a:p>
          <a:p>
            <a:pPr marL="609600" indent="-609600">
              <a:lnSpc>
                <a:spcPct val="90000"/>
              </a:lnSpc>
              <a:buFontTx/>
              <a:buAutoNum type="arabicPeriod"/>
            </a:pPr>
            <a:r>
              <a:rPr lang="en-US" altLang="en-US" sz="2800" dirty="0"/>
              <a:t>Avoid jargon, clich</a:t>
            </a:r>
            <a:r>
              <a:rPr lang="en-US" altLang="en-US" sz="2800" dirty="0">
                <a:cs typeface="Arial" charset="0"/>
              </a:rPr>
              <a:t>é</a:t>
            </a:r>
            <a:r>
              <a:rPr lang="en-US" altLang="en-US" sz="2800" dirty="0"/>
              <a:t>s, and euphemisms.</a:t>
            </a:r>
          </a:p>
          <a:p>
            <a:pPr marL="609600" indent="-609600">
              <a:lnSpc>
                <a:spcPct val="90000"/>
              </a:lnSpc>
              <a:buFontTx/>
              <a:buAutoNum type="arabicPeriod"/>
            </a:pPr>
            <a:r>
              <a:rPr lang="en-US" altLang="en-US" sz="2800" dirty="0"/>
              <a:t>Don’t cram too much into one sentence. </a:t>
            </a:r>
          </a:p>
          <a:p>
            <a:pPr marL="990600" lvl="1" indent="-533400">
              <a:lnSpc>
                <a:spcPct val="90000"/>
              </a:lnSpc>
              <a:buFontTx/>
              <a:buChar char="•"/>
            </a:pPr>
            <a:r>
              <a:rPr lang="en-US" altLang="en-US" sz="2400" dirty="0"/>
              <a:t>Avoid redundancy and repetition.</a:t>
            </a:r>
          </a:p>
          <a:p>
            <a:pPr marL="609600" indent="-609600">
              <a:lnSpc>
                <a:spcPct val="90000"/>
              </a:lnSpc>
              <a:buFontTx/>
              <a:buAutoNum type="arabicPeriod"/>
            </a:pPr>
            <a:r>
              <a:rPr lang="en-US" altLang="en-US" sz="2800" dirty="0"/>
              <a:t>Use active verbs and follow the usual conversational flow of words</a:t>
            </a:r>
          </a:p>
          <a:p>
            <a:pPr marL="609600" indent="-609600">
              <a:lnSpc>
                <a:spcPct val="90000"/>
              </a:lnSpc>
              <a:buFontTx/>
              <a:buAutoNum type="arabicPeriod"/>
            </a:pPr>
            <a:r>
              <a:rPr lang="en-US" altLang="en-US" sz="2800" dirty="0"/>
              <a:t>Use facts, not opinion.</a:t>
            </a:r>
          </a:p>
          <a:p>
            <a:pPr marL="609600" indent="-609600">
              <a:lnSpc>
                <a:spcPct val="90000"/>
              </a:lnSpc>
              <a:buFontTx/>
              <a:buAutoNum type="arabicPeriod"/>
            </a:pPr>
            <a:r>
              <a:rPr lang="en-US" altLang="en-US" sz="2800" dirty="0"/>
              <a:t>Be specific.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p:txBody>
          <a:bodyPr>
            <a:normAutofit fontScale="90000"/>
          </a:bodyPr>
          <a:lstStyle/>
          <a:p>
            <a:r>
              <a:rPr lang="en-US" altLang="en-US" u="sng" dirty="0"/>
              <a:t>Don’t use a complicated word </a:t>
            </a:r>
            <a:br>
              <a:rPr lang="en-US" altLang="en-US" u="sng" dirty="0"/>
            </a:br>
            <a:r>
              <a:rPr lang="en-US" altLang="en-US" u="sng" dirty="0"/>
              <a:t>when a simple one will do.</a:t>
            </a:r>
          </a:p>
        </p:txBody>
      </p:sp>
      <p:sp>
        <p:nvSpPr>
          <p:cNvPr id="669699" name="Rectangle 3"/>
          <p:cNvSpPr>
            <a:spLocks noGrp="1" noChangeArrowheads="1"/>
          </p:cNvSpPr>
          <p:nvPr>
            <p:ph idx="1"/>
          </p:nvPr>
        </p:nvSpPr>
        <p:spPr>
          <a:xfrm>
            <a:off x="304800" y="1600200"/>
            <a:ext cx="8839200" cy="4114800"/>
          </a:xfrm>
        </p:spPr>
        <p:txBody>
          <a:bodyPr/>
          <a:lstStyle/>
          <a:p>
            <a:pPr marL="0" indent="0">
              <a:buNone/>
            </a:pPr>
            <a:endParaRPr lang="en-US" altLang="en-US" dirty="0"/>
          </a:p>
          <a:p>
            <a:pPr marL="609600" indent="-609600">
              <a:buFontTx/>
              <a:buNone/>
            </a:pPr>
            <a:r>
              <a:rPr lang="en-US" altLang="en-US" sz="3600" dirty="0">
                <a:sym typeface="Wingdings" pitchFamily="2" charset="2"/>
              </a:rPr>
              <a:t></a:t>
            </a:r>
            <a:r>
              <a:rPr lang="en-US" altLang="en-US" sz="3600" dirty="0"/>
              <a:t>see last week’s lesson.</a:t>
            </a:r>
          </a:p>
          <a:p>
            <a:pPr marL="609600" indent="-609600">
              <a:buFontTx/>
              <a:buChar char="•"/>
            </a:pPr>
            <a:r>
              <a:rPr lang="en-US" altLang="en-US" i="1" dirty="0"/>
              <a:t>Has anyone ever counted the average number of letters per word in the newspaper?</a:t>
            </a:r>
          </a:p>
          <a:p>
            <a:pPr marL="609600" indent="-609600">
              <a:buFontTx/>
              <a:buAutoNum type="arabicPeriod"/>
            </a:pPr>
            <a:endParaRPr lang="en-US" altLang="en-US"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2" name="Rectangle 1026"/>
          <p:cNvSpPr>
            <a:spLocks noGrp="1" noChangeArrowheads="1"/>
          </p:cNvSpPr>
          <p:nvPr>
            <p:ph type="title"/>
          </p:nvPr>
        </p:nvSpPr>
        <p:spPr/>
        <p:txBody>
          <a:bodyPr>
            <a:normAutofit/>
          </a:bodyPr>
          <a:lstStyle/>
          <a:p>
            <a:r>
              <a:rPr lang="en-US" altLang="en-US" u="sng" dirty="0"/>
              <a:t>More principles of news writing…</a:t>
            </a:r>
            <a:endParaRPr lang="en-US" altLang="en-US" dirty="0"/>
          </a:p>
        </p:txBody>
      </p:sp>
      <p:sp>
        <p:nvSpPr>
          <p:cNvPr id="583683" name="Rectangle 1027"/>
          <p:cNvSpPr>
            <a:spLocks noGrp="1" noChangeArrowheads="1"/>
          </p:cNvSpPr>
          <p:nvPr>
            <p:ph idx="1"/>
          </p:nvPr>
        </p:nvSpPr>
        <p:spPr>
          <a:xfrm>
            <a:off x="304800" y="1600200"/>
            <a:ext cx="8839200" cy="4114800"/>
          </a:xfrm>
        </p:spPr>
        <p:txBody>
          <a:bodyPr>
            <a:normAutofit/>
          </a:bodyPr>
          <a:lstStyle/>
          <a:p>
            <a:pPr marL="609600" indent="-609600">
              <a:lnSpc>
                <a:spcPct val="90000"/>
              </a:lnSpc>
              <a:buFontTx/>
              <a:buAutoNum type="arabicPeriod"/>
            </a:pPr>
            <a:r>
              <a:rPr lang="en-US" altLang="en-US" sz="2800" dirty="0"/>
              <a:t>Don’t use a complicated word when a simple one will do.</a:t>
            </a:r>
          </a:p>
          <a:p>
            <a:pPr marL="609600" indent="-609600">
              <a:lnSpc>
                <a:spcPct val="90000"/>
              </a:lnSpc>
              <a:buFontTx/>
              <a:buAutoNum type="arabicPeriod"/>
            </a:pPr>
            <a:r>
              <a:rPr lang="en-US" altLang="en-US" sz="2800" dirty="0">
                <a:solidFill>
                  <a:srgbClr val="FF0000"/>
                </a:solidFill>
              </a:rPr>
              <a:t>Avoid jargon, clich</a:t>
            </a:r>
            <a:r>
              <a:rPr lang="en-US" altLang="en-US" sz="2800" dirty="0">
                <a:solidFill>
                  <a:srgbClr val="FF0000"/>
                </a:solidFill>
                <a:cs typeface="Arial" charset="0"/>
              </a:rPr>
              <a:t>é</a:t>
            </a:r>
            <a:r>
              <a:rPr lang="en-US" altLang="en-US" sz="2800" dirty="0">
                <a:solidFill>
                  <a:srgbClr val="FF0000"/>
                </a:solidFill>
              </a:rPr>
              <a:t>s, and euphemisms.</a:t>
            </a:r>
          </a:p>
          <a:p>
            <a:pPr marL="609600" indent="-609600">
              <a:lnSpc>
                <a:spcPct val="90000"/>
              </a:lnSpc>
              <a:buFontTx/>
              <a:buAutoNum type="arabicPeriod"/>
            </a:pPr>
            <a:r>
              <a:rPr lang="en-US" altLang="en-US" sz="2800" dirty="0"/>
              <a:t>Don’t cram too much into one sentence. </a:t>
            </a:r>
          </a:p>
          <a:p>
            <a:pPr marL="990600" lvl="1" indent="-533400">
              <a:lnSpc>
                <a:spcPct val="90000"/>
              </a:lnSpc>
              <a:buFontTx/>
              <a:buChar char="•"/>
            </a:pPr>
            <a:r>
              <a:rPr lang="en-US" altLang="en-US" sz="2400" dirty="0"/>
              <a:t>Avoid redundancy and repetition.</a:t>
            </a:r>
          </a:p>
          <a:p>
            <a:pPr marL="609600" indent="-609600">
              <a:lnSpc>
                <a:spcPct val="90000"/>
              </a:lnSpc>
              <a:buFontTx/>
              <a:buAutoNum type="arabicPeriod"/>
            </a:pPr>
            <a:r>
              <a:rPr lang="en-US" altLang="en-US" sz="2800" dirty="0"/>
              <a:t>Use active verbs and follow the usual conversational flow of words</a:t>
            </a:r>
          </a:p>
          <a:p>
            <a:pPr marL="609600" indent="-609600">
              <a:lnSpc>
                <a:spcPct val="90000"/>
              </a:lnSpc>
              <a:buFontTx/>
              <a:buAutoNum type="arabicPeriod"/>
            </a:pPr>
            <a:r>
              <a:rPr lang="en-US" altLang="en-US" sz="2800" dirty="0"/>
              <a:t>Use facts, not opinion.</a:t>
            </a:r>
          </a:p>
          <a:p>
            <a:pPr marL="609600" indent="-609600">
              <a:lnSpc>
                <a:spcPct val="90000"/>
              </a:lnSpc>
              <a:buFontTx/>
              <a:buAutoNum type="arabicPeriod"/>
            </a:pPr>
            <a:r>
              <a:rPr lang="en-US" altLang="en-US" sz="2800" dirty="0"/>
              <a:t>Be specific. </a:t>
            </a:r>
          </a:p>
        </p:txBody>
      </p:sp>
    </p:spTree>
    <p:extLst>
      <p:ext uri="{BB962C8B-B14F-4D97-AF65-F5344CB8AC3E}">
        <p14:creationId xmlns:p14="http://schemas.microsoft.com/office/powerpoint/2010/main" val="368545169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12927-6573-4B8A-BE1D-093FE93F4467}"/>
              </a:ext>
            </a:extLst>
          </p:cNvPr>
          <p:cNvSpPr>
            <a:spLocks noGrp="1"/>
          </p:cNvSpPr>
          <p:nvPr>
            <p:ph type="title"/>
          </p:nvPr>
        </p:nvSpPr>
        <p:spPr/>
        <p:txBody>
          <a:bodyPr/>
          <a:lstStyle/>
          <a:p>
            <a:r>
              <a:rPr lang="en-US" u="sng" dirty="0"/>
              <a:t>Avoid jargon</a:t>
            </a:r>
          </a:p>
        </p:txBody>
      </p:sp>
      <p:sp>
        <p:nvSpPr>
          <p:cNvPr id="3" name="Content Placeholder 2">
            <a:extLst>
              <a:ext uri="{FF2B5EF4-FFF2-40B4-BE49-F238E27FC236}">
                <a16:creationId xmlns:a16="http://schemas.microsoft.com/office/drawing/2014/main" id="{8F9A528B-05F5-479A-A72E-362B88F6714B}"/>
              </a:ext>
            </a:extLst>
          </p:cNvPr>
          <p:cNvSpPr>
            <a:spLocks noGrp="1"/>
          </p:cNvSpPr>
          <p:nvPr>
            <p:ph idx="1"/>
          </p:nvPr>
        </p:nvSpPr>
        <p:spPr/>
        <p:txBody>
          <a:bodyPr>
            <a:normAutofit fontScale="85000" lnSpcReduction="10000"/>
          </a:bodyPr>
          <a:lstStyle/>
          <a:p>
            <a:pPr marL="0" indent="0">
              <a:buNone/>
            </a:pPr>
            <a:r>
              <a:rPr lang="en-US" i="1" dirty="0"/>
              <a:t>Jargon is the specialized vocabulary of any profession, trade, or scientific field.</a:t>
            </a:r>
          </a:p>
          <a:p>
            <a:pPr marL="0" indent="0">
              <a:buNone/>
            </a:pPr>
            <a:endParaRPr lang="en-US" b="1" i="1" dirty="0"/>
          </a:p>
          <a:p>
            <a:pPr marL="0" indent="0">
              <a:buNone/>
            </a:pPr>
            <a:r>
              <a:rPr lang="en-US" b="1" i="1" dirty="0"/>
              <a:t>Beware of your audience!</a:t>
            </a:r>
            <a:r>
              <a:rPr lang="en-US" i="1" dirty="0"/>
              <a:t> </a:t>
            </a:r>
          </a:p>
          <a:p>
            <a:pPr marL="0" indent="0">
              <a:buNone/>
            </a:pPr>
            <a:endParaRPr lang="en-US" i="1" dirty="0"/>
          </a:p>
          <a:p>
            <a:pPr marL="0" indent="0">
              <a:buNone/>
            </a:pPr>
            <a:r>
              <a:rPr lang="en-US" i="1" dirty="0"/>
              <a:t>Examples:</a:t>
            </a:r>
          </a:p>
          <a:p>
            <a:r>
              <a:rPr lang="en-US" i="1" dirty="0" err="1"/>
              <a:t>Gnorimoschema</a:t>
            </a:r>
            <a:r>
              <a:rPr lang="en-US" i="1" dirty="0"/>
              <a:t> </a:t>
            </a:r>
            <a:r>
              <a:rPr lang="en-US" i="1" dirty="0" err="1"/>
              <a:t>gallaesolidaginis</a:t>
            </a:r>
            <a:r>
              <a:rPr lang="en-US" i="1" dirty="0"/>
              <a:t> (henceforth ‘gall moth’)…</a:t>
            </a:r>
          </a:p>
          <a:p>
            <a:r>
              <a:rPr lang="en-US" dirty="0"/>
              <a:t>Some organisms have life histories characterized by death after first reproduction (i.e. </a:t>
            </a:r>
            <a:r>
              <a:rPr lang="en-US" dirty="0" err="1"/>
              <a:t>semelparity</a:t>
            </a:r>
            <a:r>
              <a:rPr lang="en-US" dirty="0"/>
              <a:t>).</a:t>
            </a:r>
          </a:p>
        </p:txBody>
      </p:sp>
      <p:sp>
        <p:nvSpPr>
          <p:cNvPr id="5" name="Slide Number Placeholder 4">
            <a:extLst>
              <a:ext uri="{FF2B5EF4-FFF2-40B4-BE49-F238E27FC236}">
                <a16:creationId xmlns:a16="http://schemas.microsoft.com/office/drawing/2014/main" id="{5CC78B14-B342-406E-B259-D14D3B5CFD86}"/>
              </a:ext>
            </a:extLst>
          </p:cNvPr>
          <p:cNvSpPr>
            <a:spLocks noGrp="1"/>
          </p:cNvSpPr>
          <p:nvPr>
            <p:ph type="sldNum" sz="quarter" idx="12"/>
          </p:nvPr>
        </p:nvSpPr>
        <p:spPr/>
        <p:txBody>
          <a:bodyPr/>
          <a:lstStyle/>
          <a:p>
            <a:fld id="{F27CF52B-5D6F-4094-928C-91E65A06703B}" type="slidenum">
              <a:rPr lang="en-US" altLang="en-US" smtClean="0"/>
              <a:pPr/>
              <a:t>18</a:t>
            </a:fld>
            <a:endParaRPr lang="en-US" altLang="en-US"/>
          </a:p>
        </p:txBody>
      </p:sp>
    </p:spTree>
    <p:extLst>
      <p:ext uri="{BB962C8B-B14F-4D97-AF65-F5344CB8AC3E}">
        <p14:creationId xmlns:p14="http://schemas.microsoft.com/office/powerpoint/2010/main" val="368663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12927-6573-4B8A-BE1D-093FE93F4467}"/>
              </a:ext>
            </a:extLst>
          </p:cNvPr>
          <p:cNvSpPr>
            <a:spLocks noGrp="1"/>
          </p:cNvSpPr>
          <p:nvPr>
            <p:ph type="title"/>
          </p:nvPr>
        </p:nvSpPr>
        <p:spPr/>
        <p:txBody>
          <a:bodyPr/>
          <a:lstStyle/>
          <a:p>
            <a:r>
              <a:rPr lang="en-US" u="sng" dirty="0"/>
              <a:t>Avoid jargon</a:t>
            </a:r>
          </a:p>
        </p:txBody>
      </p:sp>
      <p:sp>
        <p:nvSpPr>
          <p:cNvPr id="3" name="Content Placeholder 2">
            <a:extLst>
              <a:ext uri="{FF2B5EF4-FFF2-40B4-BE49-F238E27FC236}">
                <a16:creationId xmlns:a16="http://schemas.microsoft.com/office/drawing/2014/main" id="{8F9A528B-05F5-479A-A72E-362B88F6714B}"/>
              </a:ext>
            </a:extLst>
          </p:cNvPr>
          <p:cNvSpPr>
            <a:spLocks noGrp="1"/>
          </p:cNvSpPr>
          <p:nvPr>
            <p:ph idx="1"/>
          </p:nvPr>
        </p:nvSpPr>
        <p:spPr/>
        <p:txBody>
          <a:bodyPr>
            <a:normAutofit fontScale="85000" lnSpcReduction="20000"/>
          </a:bodyPr>
          <a:lstStyle/>
          <a:p>
            <a:pPr marL="0" indent="0">
              <a:buNone/>
            </a:pPr>
            <a:r>
              <a:rPr lang="en-US" b="1" dirty="0"/>
              <a:t>Don’t overestimate your reader’s knowledge and don’t underestimate their intelligence</a:t>
            </a:r>
            <a:r>
              <a:rPr lang="en-US" dirty="0"/>
              <a:t>.</a:t>
            </a:r>
          </a:p>
          <a:p>
            <a:pPr marL="0" indent="0">
              <a:buNone/>
            </a:pPr>
            <a:endParaRPr lang="en-US" b="1" i="1" dirty="0"/>
          </a:p>
          <a:p>
            <a:pPr marL="0" indent="0">
              <a:buNone/>
            </a:pPr>
            <a:r>
              <a:rPr lang="en-US" b="1" i="1" dirty="0"/>
              <a:t>Original: </a:t>
            </a:r>
          </a:p>
          <a:p>
            <a:pPr marL="0" indent="0">
              <a:buNone/>
            </a:pPr>
            <a:r>
              <a:rPr lang="en-US" i="1" dirty="0"/>
              <a:t>Genetic abnormalities often result in sterility, such as in Turner syndrome. </a:t>
            </a:r>
          </a:p>
          <a:p>
            <a:pPr marL="0" indent="0">
              <a:buNone/>
            </a:pPr>
            <a:r>
              <a:rPr lang="en-US" i="1" dirty="0"/>
              <a:t> </a:t>
            </a:r>
          </a:p>
          <a:p>
            <a:pPr marL="0" indent="0">
              <a:buNone/>
            </a:pPr>
            <a:r>
              <a:rPr lang="en-US" b="1" i="1" dirty="0"/>
              <a:t>Possible Revision:</a:t>
            </a:r>
            <a:r>
              <a:rPr lang="en-US" i="1" dirty="0"/>
              <a:t> </a:t>
            </a:r>
          </a:p>
          <a:p>
            <a:pPr marL="0" indent="0">
              <a:buNone/>
            </a:pPr>
            <a:r>
              <a:rPr lang="en-US" i="1" dirty="0"/>
              <a:t>Genetic abnormalities often result in sterility, such as in Turner syndrome, a condition in which a female is missing an X chromosome. </a:t>
            </a:r>
          </a:p>
          <a:p>
            <a:endParaRPr lang="en-US" dirty="0"/>
          </a:p>
        </p:txBody>
      </p:sp>
      <p:sp>
        <p:nvSpPr>
          <p:cNvPr id="5" name="Slide Number Placeholder 4">
            <a:extLst>
              <a:ext uri="{FF2B5EF4-FFF2-40B4-BE49-F238E27FC236}">
                <a16:creationId xmlns:a16="http://schemas.microsoft.com/office/drawing/2014/main" id="{5CC78B14-B342-406E-B259-D14D3B5CFD86}"/>
              </a:ext>
            </a:extLst>
          </p:cNvPr>
          <p:cNvSpPr>
            <a:spLocks noGrp="1"/>
          </p:cNvSpPr>
          <p:nvPr>
            <p:ph type="sldNum" sz="quarter" idx="12"/>
          </p:nvPr>
        </p:nvSpPr>
        <p:spPr/>
        <p:txBody>
          <a:bodyPr/>
          <a:lstStyle/>
          <a:p>
            <a:fld id="{F27CF52B-5D6F-4094-928C-91E65A06703B}" type="slidenum">
              <a:rPr lang="en-US" altLang="en-US" smtClean="0"/>
              <a:pPr/>
              <a:t>19</a:t>
            </a:fld>
            <a:endParaRPr lang="en-US" altLang="en-US"/>
          </a:p>
        </p:txBody>
      </p:sp>
    </p:spTree>
    <p:extLst>
      <p:ext uri="{BB962C8B-B14F-4D97-AF65-F5344CB8AC3E}">
        <p14:creationId xmlns:p14="http://schemas.microsoft.com/office/powerpoint/2010/main" val="195224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BB6A42E-F3FD-473B-B703-1F0B8C42C5B7}" type="slidenum">
              <a:rPr lang="en-US" altLang="en-US" smtClean="0"/>
              <a:pPr/>
              <a:t>2</a:t>
            </a:fld>
            <a:endParaRPr lang="en-US" altLang="en-US"/>
          </a:p>
        </p:txBody>
      </p:sp>
      <p:pic>
        <p:nvPicPr>
          <p:cNvPr id="3074" name="Picture 2" descr="http://www.lookhuman.com/render/product/2601/2601564064670055/2001sil-w484h484z1-8555-theory-vs-hypothesis.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7900" y="1104900"/>
            <a:ext cx="4610100" cy="461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63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25CBE5BC-5F63-466F-9A48-3FE963DF0454}"/>
              </a:ext>
            </a:extLst>
          </p:cNvPr>
          <p:cNvGraphicFramePr>
            <a:graphicFrameLocks noGrp="1"/>
          </p:cNvGraphicFramePr>
          <p:nvPr>
            <p:ph idx="1"/>
            <p:extLst>
              <p:ext uri="{D42A27DB-BD31-4B8C-83A1-F6EECF244321}">
                <p14:modId xmlns:p14="http://schemas.microsoft.com/office/powerpoint/2010/main" val="2675206404"/>
              </p:ext>
            </p:extLst>
          </p:nvPr>
        </p:nvGraphicFramePr>
        <p:xfrm>
          <a:off x="381000" y="136525"/>
          <a:ext cx="8382000" cy="6103407"/>
        </p:xfrm>
        <a:graphic>
          <a:graphicData uri="http://schemas.openxmlformats.org/drawingml/2006/table">
            <a:tbl>
              <a:tblPr>
                <a:tableStyleId>{7DF18680-E054-41AD-8BC1-D1AEF772440D}</a:tableStyleId>
              </a:tblPr>
              <a:tblGrid>
                <a:gridCol w="4191000">
                  <a:extLst>
                    <a:ext uri="{9D8B030D-6E8A-4147-A177-3AD203B41FA5}">
                      <a16:colId xmlns:a16="http://schemas.microsoft.com/office/drawing/2014/main" val="4065624549"/>
                    </a:ext>
                  </a:extLst>
                </a:gridCol>
                <a:gridCol w="4191000">
                  <a:extLst>
                    <a:ext uri="{9D8B030D-6E8A-4147-A177-3AD203B41FA5}">
                      <a16:colId xmlns:a16="http://schemas.microsoft.com/office/drawing/2014/main" val="3783091352"/>
                    </a:ext>
                  </a:extLst>
                </a:gridCol>
              </a:tblGrid>
              <a:tr h="177821">
                <a:tc>
                  <a:txBody>
                    <a:bodyPr/>
                    <a:lstStyle/>
                    <a:p>
                      <a:pPr algn="ctr" fontAlgn="t"/>
                      <a:r>
                        <a:rPr lang="en-US" sz="1600" b="1" dirty="0">
                          <a:effectLst/>
                        </a:rPr>
                        <a:t>Scientific Phrase</a:t>
                      </a:r>
                    </a:p>
                  </a:txBody>
                  <a:tcPr marL="9488" marR="9488" marT="4744" marB="4744"/>
                </a:tc>
                <a:tc>
                  <a:txBody>
                    <a:bodyPr/>
                    <a:lstStyle/>
                    <a:p>
                      <a:pPr algn="ctr" fontAlgn="t"/>
                      <a:r>
                        <a:rPr lang="en-US" sz="1600" b="1" dirty="0">
                          <a:effectLst/>
                        </a:rPr>
                        <a:t>Translation</a:t>
                      </a:r>
                    </a:p>
                  </a:txBody>
                  <a:tcPr marL="9488" marR="9488" marT="4744" marB="4744"/>
                </a:tc>
                <a:extLst>
                  <a:ext uri="{0D108BD9-81ED-4DB2-BD59-A6C34878D82A}">
                    <a16:rowId xmlns:a16="http://schemas.microsoft.com/office/drawing/2014/main" val="466546617"/>
                  </a:ext>
                </a:extLst>
              </a:tr>
              <a:tr h="177821">
                <a:tc>
                  <a:txBody>
                    <a:bodyPr/>
                    <a:lstStyle/>
                    <a:p>
                      <a:pPr algn="l" fontAlgn="t"/>
                      <a:r>
                        <a:rPr lang="en-US" sz="1600" dirty="0">
                          <a:effectLst/>
                        </a:rPr>
                        <a:t>“It has long been known”</a:t>
                      </a:r>
                    </a:p>
                  </a:txBody>
                  <a:tcPr marL="9488" marR="9488" marT="4744" marB="4744"/>
                </a:tc>
                <a:tc>
                  <a:txBody>
                    <a:bodyPr/>
                    <a:lstStyle/>
                    <a:p>
                      <a:pPr algn="l" fontAlgn="t"/>
                      <a:r>
                        <a:rPr lang="en-US" sz="1600" dirty="0">
                          <a:effectLst/>
                        </a:rPr>
                        <a:t>I didn't look up the original reference. </a:t>
                      </a:r>
                    </a:p>
                  </a:txBody>
                  <a:tcPr marL="9488" marR="9488" marT="4744" marB="4744"/>
                </a:tc>
                <a:extLst>
                  <a:ext uri="{0D108BD9-81ED-4DB2-BD59-A6C34878D82A}">
                    <a16:rowId xmlns:a16="http://schemas.microsoft.com/office/drawing/2014/main" val="3072546202"/>
                  </a:ext>
                </a:extLst>
              </a:tr>
              <a:tr h="177821">
                <a:tc>
                  <a:txBody>
                    <a:bodyPr/>
                    <a:lstStyle/>
                    <a:p>
                      <a:pPr algn="l" fontAlgn="t"/>
                      <a:r>
                        <a:rPr lang="en-US" sz="1600">
                          <a:effectLst/>
                        </a:rPr>
                        <a:t>“A definite trend is evident”</a:t>
                      </a:r>
                    </a:p>
                  </a:txBody>
                  <a:tcPr marL="9488" marR="9488" marT="4744" marB="4744"/>
                </a:tc>
                <a:tc>
                  <a:txBody>
                    <a:bodyPr/>
                    <a:lstStyle/>
                    <a:p>
                      <a:pPr algn="l" fontAlgn="t"/>
                      <a:r>
                        <a:rPr lang="en-US" sz="1600" dirty="0">
                          <a:effectLst/>
                        </a:rPr>
                        <a:t>These data are practically meaningless. </a:t>
                      </a:r>
                    </a:p>
                  </a:txBody>
                  <a:tcPr marL="9488" marR="9488" marT="4744" marB="4744"/>
                </a:tc>
                <a:extLst>
                  <a:ext uri="{0D108BD9-81ED-4DB2-BD59-A6C34878D82A}">
                    <a16:rowId xmlns:a16="http://schemas.microsoft.com/office/drawing/2014/main" val="886430075"/>
                  </a:ext>
                </a:extLst>
              </a:tr>
              <a:tr h="343279">
                <a:tc>
                  <a:txBody>
                    <a:bodyPr/>
                    <a:lstStyle/>
                    <a:p>
                      <a:pPr algn="l" fontAlgn="t"/>
                      <a:r>
                        <a:rPr lang="en-US" sz="1600" dirty="0">
                          <a:effectLst/>
                        </a:rPr>
                        <a:t>“Three of the samples were chosen for detailed study”</a:t>
                      </a:r>
                    </a:p>
                  </a:txBody>
                  <a:tcPr marL="9488" marR="9488" marT="4744" marB="4744"/>
                </a:tc>
                <a:tc>
                  <a:txBody>
                    <a:bodyPr/>
                    <a:lstStyle/>
                    <a:p>
                      <a:pPr algn="l" fontAlgn="t"/>
                      <a:r>
                        <a:rPr lang="en-US" sz="1600" dirty="0">
                          <a:effectLst/>
                        </a:rPr>
                        <a:t>The other results didn't make any sense. </a:t>
                      </a:r>
                    </a:p>
                  </a:txBody>
                  <a:tcPr marL="9488" marR="9488" marT="4744" marB="4744"/>
                </a:tc>
                <a:extLst>
                  <a:ext uri="{0D108BD9-81ED-4DB2-BD59-A6C34878D82A}">
                    <a16:rowId xmlns:a16="http://schemas.microsoft.com/office/drawing/2014/main" val="1884743227"/>
                  </a:ext>
                </a:extLst>
              </a:tr>
              <a:tr h="177821">
                <a:tc>
                  <a:txBody>
                    <a:bodyPr/>
                    <a:lstStyle/>
                    <a:p>
                      <a:pPr algn="l" fontAlgn="t"/>
                      <a:r>
                        <a:rPr lang="en-US" sz="1600">
                          <a:effectLst/>
                        </a:rPr>
                        <a:t>“Typical results are shown”</a:t>
                      </a:r>
                    </a:p>
                  </a:txBody>
                  <a:tcPr marL="9488" marR="9488" marT="4744" marB="4744"/>
                </a:tc>
                <a:tc>
                  <a:txBody>
                    <a:bodyPr/>
                    <a:lstStyle/>
                    <a:p>
                      <a:pPr algn="l" fontAlgn="t"/>
                      <a:r>
                        <a:rPr lang="en-US" sz="1600" dirty="0">
                          <a:effectLst/>
                        </a:rPr>
                        <a:t>This is the prettiest graph. </a:t>
                      </a:r>
                    </a:p>
                  </a:txBody>
                  <a:tcPr marL="9488" marR="9488" marT="4744" marB="4744"/>
                </a:tc>
                <a:extLst>
                  <a:ext uri="{0D108BD9-81ED-4DB2-BD59-A6C34878D82A}">
                    <a16:rowId xmlns:a16="http://schemas.microsoft.com/office/drawing/2014/main" val="2930546564"/>
                  </a:ext>
                </a:extLst>
              </a:tr>
              <a:tr h="343279">
                <a:tc>
                  <a:txBody>
                    <a:bodyPr/>
                    <a:lstStyle/>
                    <a:p>
                      <a:pPr algn="l" fontAlgn="t"/>
                      <a:r>
                        <a:rPr lang="en-US" sz="1600">
                          <a:effectLst/>
                        </a:rPr>
                        <a:t>“These results will be in a subsequent report”</a:t>
                      </a:r>
                    </a:p>
                  </a:txBody>
                  <a:tcPr marL="9488" marR="9488" marT="4744" marB="4744"/>
                </a:tc>
                <a:tc>
                  <a:txBody>
                    <a:bodyPr/>
                    <a:lstStyle/>
                    <a:p>
                      <a:pPr algn="l" fontAlgn="t"/>
                      <a:r>
                        <a:rPr lang="en-US" sz="1600" dirty="0">
                          <a:effectLst/>
                        </a:rPr>
                        <a:t>I might get around to this sometime, if pushed/funded. </a:t>
                      </a:r>
                    </a:p>
                  </a:txBody>
                  <a:tcPr marL="9488" marR="9488" marT="4744" marB="4744"/>
                </a:tc>
                <a:extLst>
                  <a:ext uri="{0D108BD9-81ED-4DB2-BD59-A6C34878D82A}">
                    <a16:rowId xmlns:a16="http://schemas.microsoft.com/office/drawing/2014/main" val="4109896563"/>
                  </a:ext>
                </a:extLst>
              </a:tr>
              <a:tr h="343279">
                <a:tc>
                  <a:txBody>
                    <a:bodyPr/>
                    <a:lstStyle/>
                    <a:p>
                      <a:pPr algn="l" fontAlgn="t"/>
                      <a:r>
                        <a:rPr lang="en-US" sz="1600" dirty="0">
                          <a:effectLst/>
                        </a:rPr>
                        <a:t>“The most reliable results are obtained by Jones”</a:t>
                      </a:r>
                    </a:p>
                  </a:txBody>
                  <a:tcPr marL="9488" marR="9488" marT="4744" marB="4744"/>
                </a:tc>
                <a:tc>
                  <a:txBody>
                    <a:bodyPr/>
                    <a:lstStyle/>
                    <a:p>
                      <a:pPr algn="l" fontAlgn="t"/>
                      <a:r>
                        <a:rPr lang="en-US" sz="1600">
                          <a:effectLst/>
                        </a:rPr>
                        <a:t>He was my graduate student; his grade depended on this. </a:t>
                      </a:r>
                    </a:p>
                  </a:txBody>
                  <a:tcPr marL="9488" marR="9488" marT="4744" marB="4744"/>
                </a:tc>
                <a:extLst>
                  <a:ext uri="{0D108BD9-81ED-4DB2-BD59-A6C34878D82A}">
                    <a16:rowId xmlns:a16="http://schemas.microsoft.com/office/drawing/2014/main" val="4030103"/>
                  </a:ext>
                </a:extLst>
              </a:tr>
              <a:tr h="177821">
                <a:tc>
                  <a:txBody>
                    <a:bodyPr/>
                    <a:lstStyle/>
                    <a:p>
                      <a:pPr algn="l" fontAlgn="t"/>
                      <a:r>
                        <a:rPr lang="en-US" sz="1600" dirty="0">
                          <a:effectLst/>
                        </a:rPr>
                        <a:t>“In our experience”</a:t>
                      </a:r>
                    </a:p>
                  </a:txBody>
                  <a:tcPr marL="9488" marR="9488" marT="4744" marB="4744"/>
                </a:tc>
                <a:tc>
                  <a:txBody>
                    <a:bodyPr/>
                    <a:lstStyle/>
                    <a:p>
                      <a:pPr algn="l" fontAlgn="t"/>
                      <a:r>
                        <a:rPr lang="en-US" sz="1600">
                          <a:effectLst/>
                        </a:rPr>
                        <a:t>Once. </a:t>
                      </a:r>
                    </a:p>
                  </a:txBody>
                  <a:tcPr marL="9488" marR="9488" marT="4744" marB="4744"/>
                </a:tc>
                <a:extLst>
                  <a:ext uri="{0D108BD9-81ED-4DB2-BD59-A6C34878D82A}">
                    <a16:rowId xmlns:a16="http://schemas.microsoft.com/office/drawing/2014/main" val="3868947766"/>
                  </a:ext>
                </a:extLst>
              </a:tr>
              <a:tr h="177821">
                <a:tc>
                  <a:txBody>
                    <a:bodyPr/>
                    <a:lstStyle/>
                    <a:p>
                      <a:pPr algn="l" fontAlgn="t"/>
                      <a:r>
                        <a:rPr lang="en-US" sz="1600" dirty="0">
                          <a:effectLst/>
                        </a:rPr>
                        <a:t>“In case after case”</a:t>
                      </a:r>
                    </a:p>
                  </a:txBody>
                  <a:tcPr marL="9488" marR="9488" marT="4744" marB="4744"/>
                </a:tc>
                <a:tc>
                  <a:txBody>
                    <a:bodyPr/>
                    <a:lstStyle/>
                    <a:p>
                      <a:pPr algn="l" fontAlgn="t"/>
                      <a:r>
                        <a:rPr lang="en-US" sz="1600">
                          <a:effectLst/>
                        </a:rPr>
                        <a:t>Twice. </a:t>
                      </a:r>
                    </a:p>
                  </a:txBody>
                  <a:tcPr marL="9488" marR="9488" marT="4744" marB="4744"/>
                </a:tc>
                <a:extLst>
                  <a:ext uri="{0D108BD9-81ED-4DB2-BD59-A6C34878D82A}">
                    <a16:rowId xmlns:a16="http://schemas.microsoft.com/office/drawing/2014/main" val="2405043885"/>
                  </a:ext>
                </a:extLst>
              </a:tr>
              <a:tr h="177821">
                <a:tc>
                  <a:txBody>
                    <a:bodyPr/>
                    <a:lstStyle/>
                    <a:p>
                      <a:pPr algn="l" fontAlgn="t"/>
                      <a:r>
                        <a:rPr lang="en-US" sz="1600" dirty="0">
                          <a:effectLst/>
                        </a:rPr>
                        <a:t>“In a series of cases”</a:t>
                      </a:r>
                    </a:p>
                  </a:txBody>
                  <a:tcPr marL="9488" marR="9488" marT="4744" marB="4744"/>
                </a:tc>
                <a:tc>
                  <a:txBody>
                    <a:bodyPr/>
                    <a:lstStyle/>
                    <a:p>
                      <a:pPr algn="l" fontAlgn="t"/>
                      <a:r>
                        <a:rPr lang="en-US" sz="1600">
                          <a:effectLst/>
                        </a:rPr>
                        <a:t>Thrice. </a:t>
                      </a:r>
                    </a:p>
                  </a:txBody>
                  <a:tcPr marL="9488" marR="9488" marT="4744" marB="4744"/>
                </a:tc>
                <a:extLst>
                  <a:ext uri="{0D108BD9-81ED-4DB2-BD59-A6C34878D82A}">
                    <a16:rowId xmlns:a16="http://schemas.microsoft.com/office/drawing/2014/main" val="2871707293"/>
                  </a:ext>
                </a:extLst>
              </a:tr>
              <a:tr h="177821">
                <a:tc>
                  <a:txBody>
                    <a:bodyPr/>
                    <a:lstStyle/>
                    <a:p>
                      <a:pPr algn="l" fontAlgn="t"/>
                      <a:r>
                        <a:rPr lang="en-US" sz="1600" dirty="0">
                          <a:effectLst/>
                        </a:rPr>
                        <a:t>“It is believed that”</a:t>
                      </a:r>
                    </a:p>
                  </a:txBody>
                  <a:tcPr marL="9488" marR="9488" marT="4744" marB="4744"/>
                </a:tc>
                <a:tc>
                  <a:txBody>
                    <a:bodyPr/>
                    <a:lstStyle/>
                    <a:p>
                      <a:pPr algn="l" fontAlgn="t"/>
                      <a:r>
                        <a:rPr lang="en-US" sz="1600">
                          <a:effectLst/>
                        </a:rPr>
                        <a:t>I think. </a:t>
                      </a:r>
                    </a:p>
                  </a:txBody>
                  <a:tcPr marL="9488" marR="9488" marT="4744" marB="4744"/>
                </a:tc>
                <a:extLst>
                  <a:ext uri="{0D108BD9-81ED-4DB2-BD59-A6C34878D82A}">
                    <a16:rowId xmlns:a16="http://schemas.microsoft.com/office/drawing/2014/main" val="2168039143"/>
                  </a:ext>
                </a:extLst>
              </a:tr>
              <a:tr h="177821">
                <a:tc>
                  <a:txBody>
                    <a:bodyPr/>
                    <a:lstStyle/>
                    <a:p>
                      <a:pPr algn="l" fontAlgn="t"/>
                      <a:r>
                        <a:rPr lang="en-US" sz="1600" dirty="0">
                          <a:effectLst/>
                        </a:rPr>
                        <a:t>“It is generally believed that”</a:t>
                      </a:r>
                    </a:p>
                  </a:txBody>
                  <a:tcPr marL="9488" marR="9488" marT="4744" marB="4744"/>
                </a:tc>
                <a:tc>
                  <a:txBody>
                    <a:bodyPr/>
                    <a:lstStyle/>
                    <a:p>
                      <a:pPr algn="l" fontAlgn="t"/>
                      <a:r>
                        <a:rPr lang="en-US" sz="1600">
                          <a:effectLst/>
                        </a:rPr>
                        <a:t>A couple of other guys think so too. </a:t>
                      </a:r>
                    </a:p>
                  </a:txBody>
                  <a:tcPr marL="9488" marR="9488" marT="4744" marB="4744"/>
                </a:tc>
                <a:extLst>
                  <a:ext uri="{0D108BD9-81ED-4DB2-BD59-A6C34878D82A}">
                    <a16:rowId xmlns:a16="http://schemas.microsoft.com/office/drawing/2014/main" val="239134784"/>
                  </a:ext>
                </a:extLst>
              </a:tr>
              <a:tr h="177821">
                <a:tc>
                  <a:txBody>
                    <a:bodyPr/>
                    <a:lstStyle/>
                    <a:p>
                      <a:pPr algn="l" fontAlgn="t"/>
                      <a:r>
                        <a:rPr lang="en-US" sz="1600" dirty="0">
                          <a:effectLst/>
                        </a:rPr>
                        <a:t>“According to statistical analysis”</a:t>
                      </a:r>
                    </a:p>
                  </a:txBody>
                  <a:tcPr marL="9488" marR="9488" marT="4744" marB="4744"/>
                </a:tc>
                <a:tc>
                  <a:txBody>
                    <a:bodyPr/>
                    <a:lstStyle/>
                    <a:p>
                      <a:pPr algn="l" fontAlgn="t"/>
                      <a:r>
                        <a:rPr lang="en-US" sz="1600" dirty="0">
                          <a:effectLst/>
                        </a:rPr>
                        <a:t>Rumor has it. </a:t>
                      </a:r>
                    </a:p>
                  </a:txBody>
                  <a:tcPr marL="9488" marR="9488" marT="4744" marB="4744"/>
                </a:tc>
                <a:extLst>
                  <a:ext uri="{0D108BD9-81ED-4DB2-BD59-A6C34878D82A}">
                    <a16:rowId xmlns:a16="http://schemas.microsoft.com/office/drawing/2014/main" val="2120031880"/>
                  </a:ext>
                </a:extLst>
              </a:tr>
              <a:tr h="343279">
                <a:tc>
                  <a:txBody>
                    <a:bodyPr/>
                    <a:lstStyle/>
                    <a:p>
                      <a:pPr algn="l" fontAlgn="t"/>
                      <a:r>
                        <a:rPr lang="en-US" sz="1600" dirty="0">
                          <a:effectLst/>
                        </a:rPr>
                        <a:t>“A statistically oriented projection of the significance of these findings”</a:t>
                      </a:r>
                    </a:p>
                  </a:txBody>
                  <a:tcPr marL="9488" marR="9488" marT="4744" marB="4744"/>
                </a:tc>
                <a:tc>
                  <a:txBody>
                    <a:bodyPr/>
                    <a:lstStyle/>
                    <a:p>
                      <a:pPr algn="l" fontAlgn="t"/>
                      <a:r>
                        <a:rPr lang="en-US" sz="1600">
                          <a:effectLst/>
                        </a:rPr>
                        <a:t>A wild guess. </a:t>
                      </a:r>
                    </a:p>
                  </a:txBody>
                  <a:tcPr marL="9488" marR="9488" marT="4744" marB="4744"/>
                </a:tc>
                <a:extLst>
                  <a:ext uri="{0D108BD9-81ED-4DB2-BD59-A6C34878D82A}">
                    <a16:rowId xmlns:a16="http://schemas.microsoft.com/office/drawing/2014/main" val="1196647533"/>
                  </a:ext>
                </a:extLst>
              </a:tr>
              <a:tr h="508738">
                <a:tc>
                  <a:txBody>
                    <a:bodyPr/>
                    <a:lstStyle/>
                    <a:p>
                      <a:pPr algn="l" fontAlgn="t"/>
                      <a:r>
                        <a:rPr lang="en-US" sz="1600" dirty="0">
                          <a:effectLst/>
                        </a:rPr>
                        <a:t>“It is clear that much additional work will be required before a complete understanding of this phenomena occurs”</a:t>
                      </a:r>
                    </a:p>
                  </a:txBody>
                  <a:tcPr marL="9488" marR="9488" marT="4744" marB="4744"/>
                </a:tc>
                <a:tc>
                  <a:txBody>
                    <a:bodyPr/>
                    <a:lstStyle/>
                    <a:p>
                      <a:pPr algn="l" fontAlgn="t"/>
                      <a:r>
                        <a:rPr lang="en-US" sz="1600">
                          <a:effectLst/>
                        </a:rPr>
                        <a:t>I don't understand it. </a:t>
                      </a:r>
                    </a:p>
                  </a:txBody>
                  <a:tcPr marL="9488" marR="9488" marT="4744" marB="4744"/>
                </a:tc>
                <a:extLst>
                  <a:ext uri="{0D108BD9-81ED-4DB2-BD59-A6C34878D82A}">
                    <a16:rowId xmlns:a16="http://schemas.microsoft.com/office/drawing/2014/main" val="1389203872"/>
                  </a:ext>
                </a:extLst>
              </a:tr>
              <a:tr h="343279">
                <a:tc>
                  <a:txBody>
                    <a:bodyPr/>
                    <a:lstStyle/>
                    <a:p>
                      <a:pPr algn="l" fontAlgn="t"/>
                      <a:r>
                        <a:rPr lang="en-US" sz="1600" dirty="0">
                          <a:effectLst/>
                        </a:rPr>
                        <a:t>“A highly significant area for exploratory study”</a:t>
                      </a:r>
                    </a:p>
                  </a:txBody>
                  <a:tcPr marL="9488" marR="9488" marT="4744" marB="4744"/>
                </a:tc>
                <a:tc>
                  <a:txBody>
                    <a:bodyPr/>
                    <a:lstStyle/>
                    <a:p>
                      <a:pPr algn="l" fontAlgn="t"/>
                      <a:r>
                        <a:rPr lang="en-US" sz="1600" dirty="0">
                          <a:effectLst/>
                        </a:rPr>
                        <a:t>A totally useless topic selected by my committee. </a:t>
                      </a:r>
                    </a:p>
                  </a:txBody>
                  <a:tcPr marL="9488" marR="9488" marT="4744" marB="4744"/>
                </a:tc>
                <a:extLst>
                  <a:ext uri="{0D108BD9-81ED-4DB2-BD59-A6C34878D82A}">
                    <a16:rowId xmlns:a16="http://schemas.microsoft.com/office/drawing/2014/main" val="2534630663"/>
                  </a:ext>
                </a:extLst>
              </a:tr>
              <a:tr h="343279">
                <a:tc>
                  <a:txBody>
                    <a:bodyPr/>
                    <a:lstStyle/>
                    <a:p>
                      <a:pPr algn="l" fontAlgn="t"/>
                      <a:r>
                        <a:rPr lang="en-US" sz="1600" dirty="0">
                          <a:effectLst/>
                        </a:rPr>
                        <a:t>“It is hoped that this study will stimulate further investigation in this field”</a:t>
                      </a:r>
                    </a:p>
                  </a:txBody>
                  <a:tcPr marL="9488" marR="9488" marT="4744" marB="4744"/>
                </a:tc>
                <a:tc>
                  <a:txBody>
                    <a:bodyPr/>
                    <a:lstStyle/>
                    <a:p>
                      <a:pPr algn="l" fontAlgn="t"/>
                      <a:r>
                        <a:rPr lang="en-US" sz="1600" dirty="0">
                          <a:effectLst/>
                        </a:rPr>
                        <a:t>I quit. </a:t>
                      </a:r>
                    </a:p>
                  </a:txBody>
                  <a:tcPr marL="9488" marR="9488" marT="4744" marB="4744"/>
                </a:tc>
                <a:extLst>
                  <a:ext uri="{0D108BD9-81ED-4DB2-BD59-A6C34878D82A}">
                    <a16:rowId xmlns:a16="http://schemas.microsoft.com/office/drawing/2014/main" val="1008156031"/>
                  </a:ext>
                </a:extLst>
              </a:tr>
            </a:tbl>
          </a:graphicData>
        </a:graphic>
      </p:graphicFrame>
      <p:sp>
        <p:nvSpPr>
          <p:cNvPr id="5" name="Slide Number Placeholder 4">
            <a:extLst>
              <a:ext uri="{FF2B5EF4-FFF2-40B4-BE49-F238E27FC236}">
                <a16:creationId xmlns:a16="http://schemas.microsoft.com/office/drawing/2014/main" id="{E8369B0E-B252-4C14-9EA8-94723992D30D}"/>
              </a:ext>
            </a:extLst>
          </p:cNvPr>
          <p:cNvSpPr>
            <a:spLocks noGrp="1"/>
          </p:cNvSpPr>
          <p:nvPr>
            <p:ph type="sldNum" sz="quarter" idx="12"/>
          </p:nvPr>
        </p:nvSpPr>
        <p:spPr/>
        <p:txBody>
          <a:bodyPr/>
          <a:lstStyle/>
          <a:p>
            <a:fld id="{F27CF52B-5D6F-4094-928C-91E65A06703B}" type="slidenum">
              <a:rPr lang="en-US" altLang="en-US" smtClean="0"/>
              <a:pPr/>
              <a:t>20</a:t>
            </a:fld>
            <a:endParaRPr lang="en-US" altLang="en-US"/>
          </a:p>
        </p:txBody>
      </p:sp>
      <p:sp>
        <p:nvSpPr>
          <p:cNvPr id="8" name="TextBox 7">
            <a:extLst>
              <a:ext uri="{FF2B5EF4-FFF2-40B4-BE49-F238E27FC236}">
                <a16:creationId xmlns:a16="http://schemas.microsoft.com/office/drawing/2014/main" id="{2F9A81ED-D74A-4C3C-AAAE-3E36E24036AC}"/>
              </a:ext>
            </a:extLst>
          </p:cNvPr>
          <p:cNvSpPr txBox="1"/>
          <p:nvPr/>
        </p:nvSpPr>
        <p:spPr>
          <a:xfrm>
            <a:off x="152400" y="6356350"/>
            <a:ext cx="8434425" cy="707886"/>
          </a:xfrm>
          <a:prstGeom prst="rect">
            <a:avLst/>
          </a:prstGeom>
          <a:noFill/>
        </p:spPr>
        <p:txBody>
          <a:bodyPr wrap="none" rtlCol="0">
            <a:spAutoFit/>
          </a:bodyPr>
          <a:lstStyle/>
          <a:p>
            <a:r>
              <a:rPr lang="en-US" sz="2000" dirty="0" err="1">
                <a:solidFill>
                  <a:schemeClr val="accent1"/>
                </a:solidFill>
              </a:rPr>
              <a:t>Schingman</a:t>
            </a:r>
            <a:r>
              <a:rPr lang="en-US" sz="2000" dirty="0">
                <a:solidFill>
                  <a:schemeClr val="accent1"/>
                </a:solidFill>
              </a:rPr>
              <a:t> D. Scientific Jargon. </a:t>
            </a:r>
            <a:r>
              <a:rPr lang="en-US" sz="2000" i="1" dirty="0">
                <a:solidFill>
                  <a:schemeClr val="accent1"/>
                </a:solidFill>
              </a:rPr>
              <a:t>Western Journal of Medicine</a:t>
            </a:r>
            <a:r>
              <a:rPr lang="en-US" sz="2000" dirty="0">
                <a:solidFill>
                  <a:schemeClr val="accent1"/>
                </a:solidFill>
              </a:rPr>
              <a:t>. 2000;172(2):106.</a:t>
            </a:r>
          </a:p>
          <a:p>
            <a:endParaRPr lang="en-US" sz="2000" dirty="0">
              <a:solidFill>
                <a:schemeClr val="accent1"/>
              </a:solidFill>
            </a:endParaRPr>
          </a:p>
        </p:txBody>
      </p:sp>
    </p:spTree>
    <p:extLst>
      <p:ext uri="{BB962C8B-B14F-4D97-AF65-F5344CB8AC3E}">
        <p14:creationId xmlns:p14="http://schemas.microsoft.com/office/powerpoint/2010/main" val="3265400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3314" name="Rectangle 1026"/>
          <p:cNvSpPr>
            <a:spLocks noGrp="1" noChangeArrowheads="1"/>
          </p:cNvSpPr>
          <p:nvPr>
            <p:ph type="title"/>
          </p:nvPr>
        </p:nvSpPr>
        <p:spPr/>
        <p:txBody>
          <a:bodyPr>
            <a:normAutofit/>
          </a:bodyPr>
          <a:lstStyle/>
          <a:p>
            <a:r>
              <a:rPr lang="en-US" altLang="en-US" u="sng" dirty="0"/>
              <a:t>Avoid clich</a:t>
            </a:r>
            <a:r>
              <a:rPr lang="en-US" altLang="en-US" u="sng" dirty="0">
                <a:cs typeface="Arial" charset="0"/>
              </a:rPr>
              <a:t>é</a:t>
            </a:r>
            <a:r>
              <a:rPr lang="en-US" altLang="en-US" u="sng" dirty="0"/>
              <a:t>s like the plague…</a:t>
            </a:r>
          </a:p>
        </p:txBody>
      </p:sp>
      <p:sp>
        <p:nvSpPr>
          <p:cNvPr id="653315" name="Rectangle 1027"/>
          <p:cNvSpPr>
            <a:spLocks noGrp="1" noChangeArrowheads="1"/>
          </p:cNvSpPr>
          <p:nvPr>
            <p:ph idx="1"/>
          </p:nvPr>
        </p:nvSpPr>
        <p:spPr/>
        <p:txBody>
          <a:bodyPr>
            <a:normAutofit fontScale="85000" lnSpcReduction="20000"/>
          </a:bodyPr>
          <a:lstStyle/>
          <a:p>
            <a:pPr marL="609600" indent="-609600" eaLnBrk="0" hangingPunct="0">
              <a:spcBef>
                <a:spcPct val="0"/>
              </a:spcBef>
              <a:buClrTx/>
              <a:buSzTx/>
              <a:buFontTx/>
              <a:buNone/>
            </a:pPr>
            <a:endParaRPr lang="en-US" altLang="en-US" dirty="0"/>
          </a:p>
          <a:p>
            <a:r>
              <a:rPr lang="en-US" b="1" dirty="0"/>
              <a:t>In a jiffy</a:t>
            </a:r>
            <a:r>
              <a:rPr lang="en-US" dirty="0"/>
              <a:t>: This means something will happen soon</a:t>
            </a:r>
          </a:p>
          <a:p>
            <a:r>
              <a:rPr lang="en-US" b="1" dirty="0"/>
              <a:t>The time of my life</a:t>
            </a:r>
            <a:r>
              <a:rPr lang="en-US" dirty="0"/>
              <a:t>: This refers to a really great time</a:t>
            </a:r>
          </a:p>
          <a:p>
            <a:r>
              <a:rPr lang="en-US" b="1" dirty="0"/>
              <a:t>At the speed of light</a:t>
            </a:r>
            <a:r>
              <a:rPr lang="en-US" dirty="0"/>
              <a:t>: This means something done very quickly.</a:t>
            </a:r>
          </a:p>
          <a:p>
            <a:r>
              <a:rPr lang="en-US" b="1" dirty="0"/>
              <a:t>As old as the hills</a:t>
            </a:r>
            <a:r>
              <a:rPr lang="en-US" dirty="0"/>
              <a:t>: This describes someone very old</a:t>
            </a:r>
          </a:p>
          <a:p>
            <a:r>
              <a:rPr lang="en-US" b="1" dirty="0"/>
              <a:t>Fit as a fiddle</a:t>
            </a:r>
            <a:r>
              <a:rPr lang="en-US" dirty="0"/>
              <a:t>: This describes someone in great shape</a:t>
            </a:r>
          </a:p>
          <a:p>
            <a:r>
              <a:rPr lang="en-US" b="1" dirty="0"/>
              <a:t>Without a care in the world</a:t>
            </a:r>
            <a:r>
              <a:rPr lang="en-US" dirty="0"/>
              <a:t>: This describes someone who is not plagued by problems or worries</a:t>
            </a:r>
          </a:p>
          <a:p>
            <a:r>
              <a:rPr lang="en-US" b="1" dirty="0"/>
              <a:t>A diamond in the rough</a:t>
            </a:r>
            <a:r>
              <a:rPr lang="en-US" dirty="0"/>
              <a:t>: This describes someone who has a great future.</a:t>
            </a:r>
            <a:endParaRPr lang="en-US" altLang="en-US" dirty="0"/>
          </a:p>
        </p:txBody>
      </p:sp>
      <p:sp>
        <p:nvSpPr>
          <p:cNvPr id="2" name="Rectangle 1"/>
          <p:cNvSpPr/>
          <p:nvPr/>
        </p:nvSpPr>
        <p:spPr>
          <a:xfrm>
            <a:off x="838200" y="6396335"/>
            <a:ext cx="9144000" cy="461665"/>
          </a:xfrm>
          <a:prstGeom prst="rect">
            <a:avLst/>
          </a:prstGeom>
        </p:spPr>
        <p:txBody>
          <a:bodyPr wrap="square">
            <a:spAutoFit/>
          </a:bodyPr>
          <a:lstStyle/>
          <a:p>
            <a:r>
              <a:rPr lang="en-US" dirty="0">
                <a:hlinkClick r:id="rId3"/>
              </a:rPr>
              <a:t>http://examples.yourdictionary.com/examples-of-cliches.html</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4338" name="Rectangle 2"/>
          <p:cNvSpPr>
            <a:spLocks noGrp="1" noChangeArrowheads="1"/>
          </p:cNvSpPr>
          <p:nvPr>
            <p:ph type="title"/>
          </p:nvPr>
        </p:nvSpPr>
        <p:spPr/>
        <p:txBody>
          <a:bodyPr>
            <a:normAutofit/>
          </a:bodyPr>
          <a:lstStyle/>
          <a:p>
            <a:r>
              <a:rPr lang="en-US" altLang="en-US" u="sng" dirty="0"/>
              <a:t>Euphemisms</a:t>
            </a:r>
            <a:endParaRPr lang="en-US" altLang="en-US" dirty="0"/>
          </a:p>
        </p:txBody>
      </p:sp>
      <p:sp>
        <p:nvSpPr>
          <p:cNvPr id="654339" name="Rectangle 3"/>
          <p:cNvSpPr>
            <a:spLocks noGrp="1" noChangeArrowheads="1"/>
          </p:cNvSpPr>
          <p:nvPr>
            <p:ph idx="1"/>
          </p:nvPr>
        </p:nvSpPr>
        <p:spPr/>
        <p:txBody>
          <a:bodyPr/>
          <a:lstStyle/>
          <a:p>
            <a:pPr marL="609600" indent="-609600" eaLnBrk="0" hangingPunct="0">
              <a:spcBef>
                <a:spcPct val="0"/>
              </a:spcBef>
              <a:buClrTx/>
              <a:buSzTx/>
              <a:buFontTx/>
              <a:buNone/>
            </a:pPr>
            <a:r>
              <a:rPr lang="en-US" altLang="en-US" dirty="0">
                <a:cs typeface="Arial" charset="0"/>
              </a:rPr>
              <a:t>-accept the resignation of </a:t>
            </a:r>
          </a:p>
          <a:p>
            <a:pPr marL="609600" indent="-609600" eaLnBrk="0" hangingPunct="0">
              <a:spcBef>
                <a:spcPct val="0"/>
              </a:spcBef>
              <a:buClrTx/>
              <a:buSzTx/>
              <a:buFontTx/>
              <a:buNone/>
            </a:pPr>
            <a:r>
              <a:rPr lang="en-US" altLang="en-US" dirty="0">
                <a:cs typeface="Arial" charset="0"/>
              </a:rPr>
              <a:t>-economically disadvantaged </a:t>
            </a:r>
          </a:p>
          <a:p>
            <a:pPr marL="609600" indent="-609600" eaLnBrk="0" hangingPunct="0">
              <a:spcBef>
                <a:spcPct val="0"/>
              </a:spcBef>
              <a:buClrTx/>
              <a:buSzTx/>
              <a:buFontTx/>
              <a:buNone/>
            </a:pPr>
            <a:r>
              <a:rPr lang="en-US" altLang="en-US" dirty="0">
                <a:cs typeface="Arial" charset="0"/>
              </a:rPr>
              <a:t>-limited success </a:t>
            </a:r>
          </a:p>
          <a:p>
            <a:pPr marL="609600" indent="-609600" eaLnBrk="0" hangingPunct="0">
              <a:spcBef>
                <a:spcPct val="0"/>
              </a:spcBef>
              <a:buClrTx/>
              <a:buSzTx/>
              <a:buFontTx/>
              <a:buNone/>
            </a:pPr>
            <a:r>
              <a:rPr lang="en-US" altLang="en-US" dirty="0">
                <a:cs typeface="Arial" charset="0"/>
              </a:rPr>
              <a:t>-pre-owned </a:t>
            </a:r>
          </a:p>
          <a:p>
            <a:pPr marL="609600" indent="-609600" eaLnBrk="0" hangingPunct="0">
              <a:spcBef>
                <a:spcPct val="0"/>
              </a:spcBef>
              <a:buClrTx/>
              <a:buSzTx/>
              <a:buFontTx/>
              <a:buNone/>
            </a:pPr>
            <a:r>
              <a:rPr lang="en-US" altLang="en-US" dirty="0">
                <a:cs typeface="Arial" charset="0"/>
              </a:rPr>
              <a:t>-underachiever </a:t>
            </a:r>
          </a:p>
          <a:p>
            <a:pPr marL="609600" indent="-609600" eaLnBrk="0" hangingPunct="0">
              <a:spcBef>
                <a:spcPct val="0"/>
              </a:spcBef>
              <a:buClrTx/>
              <a:buSzTx/>
              <a:buFontTx/>
              <a:buNone/>
            </a:pPr>
            <a:r>
              <a:rPr lang="en-US" altLang="en-US" dirty="0"/>
              <a:t>-collateral damage</a:t>
            </a:r>
          </a:p>
          <a:p>
            <a:pPr marL="609600" indent="-609600">
              <a:buFontTx/>
              <a:buNone/>
            </a:pPr>
            <a:endParaRPr lang="en-US" altLang="en-US" dirty="0"/>
          </a:p>
          <a:p>
            <a:pPr marL="609600" indent="-609600">
              <a:buFontTx/>
              <a:buNone/>
            </a:pPr>
            <a:endParaRPr lang="en-US" altLang="en-US" dirty="0"/>
          </a:p>
          <a:p>
            <a:pPr marL="609600" indent="-609600"/>
            <a:endParaRPr lang="en-US"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5602" name="Rectangle 2"/>
          <p:cNvSpPr>
            <a:spLocks noGrp="1" noChangeArrowheads="1"/>
          </p:cNvSpPr>
          <p:nvPr>
            <p:ph type="title"/>
          </p:nvPr>
        </p:nvSpPr>
        <p:spPr/>
        <p:txBody>
          <a:bodyPr/>
          <a:lstStyle/>
          <a:p>
            <a:r>
              <a:rPr lang="en-US" altLang="en-US" u="sng" dirty="0"/>
              <a:t>Euphemisms</a:t>
            </a:r>
          </a:p>
        </p:txBody>
      </p:sp>
      <p:sp>
        <p:nvSpPr>
          <p:cNvPr id="665603" name="Rectangle 3"/>
          <p:cNvSpPr>
            <a:spLocks noGrp="1" noChangeArrowheads="1"/>
          </p:cNvSpPr>
          <p:nvPr>
            <p:ph idx="1"/>
          </p:nvPr>
        </p:nvSpPr>
        <p:spPr/>
        <p:txBody>
          <a:bodyPr/>
          <a:lstStyle/>
          <a:p>
            <a:pPr marL="609600" indent="-609600" eaLnBrk="0" hangingPunct="0">
              <a:spcBef>
                <a:spcPct val="0"/>
              </a:spcBef>
              <a:buClrTx/>
              <a:buSzTx/>
              <a:buFontTx/>
              <a:buNone/>
            </a:pPr>
            <a:r>
              <a:rPr lang="en-US" altLang="en-US" dirty="0"/>
              <a:t>	“Collateral damage is one of those antiseptic sounding euphemisms that are sometimes more chilling than plain language, so hard do they labor to conceal their human meaning.”</a:t>
            </a:r>
            <a:r>
              <a:rPr lang="en-US" altLang="en-US" sz="2000" dirty="0"/>
              <a:t>--</a:t>
            </a:r>
            <a:r>
              <a:rPr lang="en-US" altLang="en-US" sz="2000" dirty="0" err="1"/>
              <a:t>Hendrik</a:t>
            </a:r>
            <a:r>
              <a:rPr lang="en-US" altLang="en-US" sz="2000" dirty="0"/>
              <a:t> Hertzberg in the </a:t>
            </a:r>
            <a:r>
              <a:rPr lang="en-US" altLang="en-US" sz="2000" i="1" dirty="0"/>
              <a:t>New Yorker</a:t>
            </a:r>
          </a:p>
          <a:p>
            <a:pPr marL="609600" indent="-609600">
              <a:buFontTx/>
              <a:buNone/>
            </a:pPr>
            <a:endParaRPr lang="en-US" altLang="en-US" sz="2000" i="1" dirty="0"/>
          </a:p>
          <a:p>
            <a:pPr marL="609600" indent="-609600">
              <a:buFontTx/>
              <a:buNone/>
            </a:pPr>
            <a:endParaRPr lang="en-US" altLang="en-US" dirty="0"/>
          </a:p>
          <a:p>
            <a:pPr marL="609600" indent="-609600"/>
            <a:endParaRPr lang="en-US"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2" name="Rectangle 1026"/>
          <p:cNvSpPr>
            <a:spLocks noGrp="1" noChangeArrowheads="1"/>
          </p:cNvSpPr>
          <p:nvPr>
            <p:ph type="title"/>
          </p:nvPr>
        </p:nvSpPr>
        <p:spPr/>
        <p:txBody>
          <a:bodyPr>
            <a:normAutofit/>
          </a:bodyPr>
          <a:lstStyle/>
          <a:p>
            <a:r>
              <a:rPr lang="en-US" altLang="en-US" u="sng" dirty="0"/>
              <a:t>More principles of news writing…</a:t>
            </a:r>
            <a:endParaRPr lang="en-US" altLang="en-US" dirty="0"/>
          </a:p>
        </p:txBody>
      </p:sp>
      <p:sp>
        <p:nvSpPr>
          <p:cNvPr id="583683" name="Rectangle 1027"/>
          <p:cNvSpPr>
            <a:spLocks noGrp="1" noChangeArrowheads="1"/>
          </p:cNvSpPr>
          <p:nvPr>
            <p:ph idx="1"/>
          </p:nvPr>
        </p:nvSpPr>
        <p:spPr>
          <a:xfrm>
            <a:off x="304800" y="1600200"/>
            <a:ext cx="8839200" cy="4114800"/>
          </a:xfrm>
        </p:spPr>
        <p:txBody>
          <a:bodyPr>
            <a:normAutofit/>
          </a:bodyPr>
          <a:lstStyle/>
          <a:p>
            <a:pPr marL="609600" indent="-609600">
              <a:lnSpc>
                <a:spcPct val="90000"/>
              </a:lnSpc>
              <a:buFontTx/>
              <a:buAutoNum type="arabicPeriod"/>
            </a:pPr>
            <a:r>
              <a:rPr lang="en-US" altLang="en-US" sz="2800" dirty="0"/>
              <a:t>Don’t use a complicated word when a simple one will do.</a:t>
            </a:r>
          </a:p>
          <a:p>
            <a:pPr marL="609600" indent="-609600">
              <a:lnSpc>
                <a:spcPct val="90000"/>
              </a:lnSpc>
              <a:buFontTx/>
              <a:buAutoNum type="arabicPeriod"/>
            </a:pPr>
            <a:r>
              <a:rPr lang="en-US" altLang="en-US" sz="2800" dirty="0"/>
              <a:t>Avoid jargon, clich</a:t>
            </a:r>
            <a:r>
              <a:rPr lang="en-US" altLang="en-US" sz="2800" dirty="0">
                <a:cs typeface="Arial" charset="0"/>
              </a:rPr>
              <a:t>é</a:t>
            </a:r>
            <a:r>
              <a:rPr lang="en-US" altLang="en-US" sz="2800" dirty="0"/>
              <a:t>s, and euphemisms.</a:t>
            </a:r>
          </a:p>
          <a:p>
            <a:pPr marL="609600" indent="-609600">
              <a:lnSpc>
                <a:spcPct val="90000"/>
              </a:lnSpc>
              <a:buFontTx/>
              <a:buAutoNum type="arabicPeriod"/>
            </a:pPr>
            <a:r>
              <a:rPr lang="en-US" altLang="en-US" sz="2800" dirty="0">
                <a:solidFill>
                  <a:srgbClr val="FF0000"/>
                </a:solidFill>
              </a:rPr>
              <a:t>Don’t cram too much into one sentence. </a:t>
            </a:r>
          </a:p>
          <a:p>
            <a:pPr marL="990600" lvl="1" indent="-533400">
              <a:lnSpc>
                <a:spcPct val="90000"/>
              </a:lnSpc>
              <a:buFontTx/>
              <a:buChar char="•"/>
            </a:pPr>
            <a:r>
              <a:rPr lang="en-US" altLang="en-US" sz="2400" dirty="0">
                <a:solidFill>
                  <a:srgbClr val="FF0000"/>
                </a:solidFill>
              </a:rPr>
              <a:t>Avoid redundancy and repetition.</a:t>
            </a:r>
          </a:p>
          <a:p>
            <a:pPr marL="609600" indent="-609600">
              <a:lnSpc>
                <a:spcPct val="90000"/>
              </a:lnSpc>
              <a:buFontTx/>
              <a:buAutoNum type="arabicPeriod"/>
            </a:pPr>
            <a:r>
              <a:rPr lang="en-US" altLang="en-US" sz="2800" dirty="0"/>
              <a:t>Use active verbs and follow the usual conversational flow of words</a:t>
            </a:r>
          </a:p>
          <a:p>
            <a:pPr marL="609600" indent="-609600">
              <a:lnSpc>
                <a:spcPct val="90000"/>
              </a:lnSpc>
              <a:buFontTx/>
              <a:buAutoNum type="arabicPeriod"/>
            </a:pPr>
            <a:r>
              <a:rPr lang="en-US" altLang="en-US" sz="2800" dirty="0"/>
              <a:t>Use facts, not opinion.</a:t>
            </a:r>
          </a:p>
          <a:p>
            <a:pPr marL="609600" indent="-609600">
              <a:lnSpc>
                <a:spcPct val="90000"/>
              </a:lnSpc>
              <a:buFontTx/>
              <a:buAutoNum type="arabicPeriod"/>
            </a:pPr>
            <a:r>
              <a:rPr lang="en-US" altLang="en-US" sz="2800" dirty="0"/>
              <a:t>Be specific. </a:t>
            </a:r>
          </a:p>
        </p:txBody>
      </p:sp>
    </p:spTree>
    <p:extLst>
      <p:ext uri="{BB962C8B-B14F-4D97-AF65-F5344CB8AC3E}">
        <p14:creationId xmlns:p14="http://schemas.microsoft.com/office/powerpoint/2010/main" val="207307818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p:txBody>
          <a:bodyPr/>
          <a:lstStyle/>
          <a:p>
            <a:r>
              <a:rPr lang="en-US" altLang="en-US"/>
              <a:t>This is a single sentence…</a:t>
            </a:r>
          </a:p>
        </p:txBody>
      </p:sp>
      <p:sp>
        <p:nvSpPr>
          <p:cNvPr id="701443" name="Rectangle 3"/>
          <p:cNvSpPr>
            <a:spLocks noGrp="1" noChangeArrowheads="1"/>
          </p:cNvSpPr>
          <p:nvPr>
            <p:ph idx="1"/>
          </p:nvPr>
        </p:nvSpPr>
        <p:spPr/>
        <p:txBody>
          <a:bodyPr/>
          <a:lstStyle/>
          <a:p>
            <a:pPr marL="0" indent="0" algn="just">
              <a:lnSpc>
                <a:spcPct val="90000"/>
              </a:lnSpc>
              <a:buNone/>
            </a:pPr>
            <a:r>
              <a:rPr lang="en-US" altLang="en-US" sz="2400" dirty="0"/>
              <a:t>Because </a:t>
            </a:r>
            <a:r>
              <a:rPr lang="en-US" altLang="en-US" sz="2400" dirty="0" err="1"/>
              <a:t>septin</a:t>
            </a:r>
            <a:r>
              <a:rPr lang="en-US" altLang="en-US" sz="2400" dirty="0"/>
              <a:t> filaments mark the site for cytokinesis, and because there is a specific cell cycle checkpoint that monitors the state of </a:t>
            </a:r>
            <a:r>
              <a:rPr lang="en-US" altLang="en-US" sz="2400" dirty="0" err="1"/>
              <a:t>septin</a:t>
            </a:r>
            <a:r>
              <a:rPr lang="en-US" altLang="en-US" sz="2400" dirty="0"/>
              <a:t> filament assembly, that we also discovered such knowledge may allow, ultimately, the development of therapeutic agents and clinically valuable strategies, on the one hand, to impose a permanent checkpoint arrest as a means of halting the growth of malignant cells in various cancers, including breast cancer, and, on the other, to overcome such checkpoints to re-activate proliferation of quiescent differentiated cells (for example, to stimulate multiplication of the residual beta-cells in patients suffering from Type 1 diabetes as a means to repopulate the pancreatic islets with insulin-producing cells).</a:t>
            </a:r>
          </a:p>
        </p:txBody>
      </p:sp>
    </p:spTree>
    <p:extLst>
      <p:ext uri="{BB962C8B-B14F-4D97-AF65-F5344CB8AC3E}">
        <p14:creationId xmlns:p14="http://schemas.microsoft.com/office/powerpoint/2010/main" val="1828497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26691" name="Rectangle 3"/>
          <p:cNvSpPr>
            <a:spLocks noGrp="1" noChangeArrowheads="1"/>
          </p:cNvSpPr>
          <p:nvPr>
            <p:ph idx="1"/>
          </p:nvPr>
        </p:nvSpPr>
        <p:spPr>
          <a:xfrm>
            <a:off x="0" y="1752600"/>
            <a:ext cx="8839200" cy="4114800"/>
          </a:xfrm>
        </p:spPr>
        <p:txBody>
          <a:bodyPr/>
          <a:lstStyle/>
          <a:p>
            <a:pPr marL="609600" indent="-609600">
              <a:lnSpc>
                <a:spcPct val="90000"/>
              </a:lnSpc>
              <a:buFontTx/>
              <a:buNone/>
            </a:pPr>
            <a:r>
              <a:rPr lang="en-US" altLang="en-US" sz="2800" b="1" dirty="0">
                <a:cs typeface="Times New Roman" pitchFamily="18" charset="0"/>
              </a:rPr>
              <a:t>	Avoid using two or more words that mean the same thing (redundancy).</a:t>
            </a:r>
            <a:r>
              <a:rPr lang="en-US" altLang="en-US" sz="2800" dirty="0">
                <a:cs typeface="Times New Roman" pitchFamily="18" charset="0"/>
              </a:rPr>
              <a:t> </a:t>
            </a:r>
          </a:p>
          <a:p>
            <a:pPr marL="609600" indent="-609600">
              <a:lnSpc>
                <a:spcPct val="90000"/>
              </a:lnSpc>
              <a:buFontTx/>
              <a:buNone/>
            </a:pPr>
            <a:endParaRPr lang="en-US" altLang="en-US" sz="2800" dirty="0">
              <a:cs typeface="Times New Roman" pitchFamily="18" charset="0"/>
            </a:endParaRPr>
          </a:p>
          <a:p>
            <a:pPr marL="609600" indent="-609600">
              <a:lnSpc>
                <a:spcPct val="90000"/>
              </a:lnSpc>
              <a:buFontTx/>
              <a:buNone/>
            </a:pPr>
            <a:r>
              <a:rPr lang="en-US" altLang="en-US" sz="2800" dirty="0">
                <a:cs typeface="Times New Roman" pitchFamily="18" charset="0"/>
              </a:rPr>
              <a:t>	The hero begins to behave strangely </a:t>
            </a:r>
            <a:r>
              <a:rPr lang="en-US" altLang="en-US" sz="2800" u="sng" dirty="0">
                <a:cs typeface="Times New Roman" pitchFamily="18" charset="0"/>
              </a:rPr>
              <a:t>and in odd ways </a:t>
            </a:r>
            <a:r>
              <a:rPr lang="en-US" altLang="en-US" sz="2800" dirty="0">
                <a:cs typeface="Times New Roman" pitchFamily="18" charset="0"/>
              </a:rPr>
              <a:t>following his tryst with a witch he meets secretly at midnight.</a:t>
            </a:r>
          </a:p>
          <a:p>
            <a:pPr marL="609600" indent="-609600">
              <a:lnSpc>
                <a:spcPct val="90000"/>
              </a:lnSpc>
              <a:buFontTx/>
              <a:buNone/>
            </a:pPr>
            <a:r>
              <a:rPr lang="en-US" altLang="en-US" sz="2800" dirty="0">
                <a:cs typeface="Times New Roman" pitchFamily="18" charset="0"/>
                <a:sym typeface="Wingdings" pitchFamily="2" charset="2"/>
              </a:rPr>
              <a:t>	</a:t>
            </a:r>
          </a:p>
          <a:p>
            <a:pPr marL="609600" indent="-609600">
              <a:lnSpc>
                <a:spcPct val="90000"/>
              </a:lnSpc>
              <a:buFontTx/>
              <a:buNone/>
            </a:pPr>
            <a:r>
              <a:rPr lang="en-US" altLang="en-US" sz="2800" dirty="0">
                <a:cs typeface="Times New Roman" pitchFamily="18" charset="0"/>
                <a:sym typeface="Wingdings" pitchFamily="2" charset="2"/>
              </a:rPr>
              <a:t></a:t>
            </a:r>
            <a:r>
              <a:rPr lang="en-US" altLang="en-US" sz="2800" dirty="0">
                <a:cs typeface="Times New Roman" pitchFamily="18" charset="0"/>
              </a:rPr>
              <a:t>	The hero begins to behave strangely following his tryst with a witch he meets secretly at midnight.</a:t>
            </a:r>
          </a:p>
          <a:p>
            <a:pPr marL="609600" indent="-609600">
              <a:lnSpc>
                <a:spcPct val="90000"/>
              </a:lnSpc>
              <a:buFontTx/>
              <a:buNone/>
            </a:pPr>
            <a:endParaRPr lang="en-US" altLang="en-US" sz="2800" dirty="0">
              <a:cs typeface="Times New Roman" pitchFamily="18" charset="0"/>
            </a:endParaRPr>
          </a:p>
          <a:p>
            <a:pPr marL="609600" indent="-609600">
              <a:lnSpc>
                <a:spcPct val="90000"/>
              </a:lnSpc>
              <a:buFontTx/>
              <a:buChar char="•"/>
            </a:pPr>
            <a:endParaRPr lang="en-US" altLang="en-US" sz="1400" dirty="0">
              <a:latin typeface="Verdana" pitchFamily="34" charset="0"/>
            </a:endParaRPr>
          </a:p>
        </p:txBody>
      </p:sp>
      <p:sp>
        <p:nvSpPr>
          <p:cNvPr id="2" name="Title 1"/>
          <p:cNvSpPr>
            <a:spLocks noGrp="1"/>
          </p:cNvSpPr>
          <p:nvPr>
            <p:ph type="title"/>
          </p:nvPr>
        </p:nvSpPr>
        <p:spPr/>
        <p:txBody>
          <a:bodyPr/>
          <a:lstStyle/>
          <a:p>
            <a:endParaRPr 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6451" name="Rectangle 3"/>
          <p:cNvSpPr>
            <a:spLocks noGrp="1" noChangeArrowheads="1"/>
          </p:cNvSpPr>
          <p:nvPr>
            <p:ph idx="1"/>
          </p:nvPr>
        </p:nvSpPr>
        <p:spPr>
          <a:xfrm>
            <a:off x="0" y="1600200"/>
            <a:ext cx="8839200" cy="4114800"/>
          </a:xfrm>
        </p:spPr>
        <p:txBody>
          <a:bodyPr>
            <a:normAutofit lnSpcReduction="10000"/>
          </a:bodyPr>
          <a:lstStyle/>
          <a:p>
            <a:pPr marL="609600" indent="-609600">
              <a:lnSpc>
                <a:spcPct val="90000"/>
              </a:lnSpc>
              <a:buFontTx/>
              <a:buNone/>
            </a:pPr>
            <a:r>
              <a:rPr lang="en-US" altLang="en-US" sz="2800" b="1" dirty="0">
                <a:cs typeface="Times New Roman" pitchFamily="18" charset="0"/>
              </a:rPr>
              <a:t>	Do not repeat a word unless you need it again for clarity or emphasis (i.e., avoid repetition)</a:t>
            </a:r>
            <a:endParaRPr lang="en-US" altLang="en-US" sz="2800" dirty="0">
              <a:cs typeface="Times New Roman" pitchFamily="18" charset="0"/>
            </a:endParaRPr>
          </a:p>
          <a:p>
            <a:pPr marL="609600" indent="-609600">
              <a:lnSpc>
                <a:spcPct val="90000"/>
              </a:lnSpc>
              <a:buFontTx/>
              <a:buNone/>
            </a:pPr>
            <a:r>
              <a:rPr lang="en-US" altLang="en-US" sz="2800" dirty="0">
                <a:cs typeface="Times New Roman" pitchFamily="18" charset="0"/>
              </a:rPr>
              <a:t>	</a:t>
            </a:r>
          </a:p>
          <a:p>
            <a:pPr marL="609600" indent="-609600">
              <a:lnSpc>
                <a:spcPct val="90000"/>
              </a:lnSpc>
              <a:buFontTx/>
              <a:buNone/>
            </a:pPr>
            <a:r>
              <a:rPr lang="en-US" altLang="en-US" sz="2800" dirty="0">
                <a:cs typeface="Times New Roman" pitchFamily="18" charset="0"/>
              </a:rPr>
              <a:t>	When he was a student, his favorite classes </a:t>
            </a:r>
            <a:r>
              <a:rPr lang="en-US" altLang="en-US" sz="2800" u="sng" dirty="0">
                <a:cs typeface="Times New Roman" pitchFamily="18" charset="0"/>
              </a:rPr>
              <a:t>were the classes that</a:t>
            </a:r>
            <a:r>
              <a:rPr lang="en-US" altLang="en-US" sz="2800" dirty="0">
                <a:cs typeface="Times New Roman" pitchFamily="18" charset="0"/>
              </a:rPr>
              <a:t> gave no homework.</a:t>
            </a:r>
          </a:p>
          <a:p>
            <a:pPr marL="609600" indent="-609600">
              <a:lnSpc>
                <a:spcPct val="90000"/>
              </a:lnSpc>
              <a:buFontTx/>
              <a:buNone/>
            </a:pPr>
            <a:r>
              <a:rPr lang="en-US" altLang="en-US" sz="2800" dirty="0">
                <a:cs typeface="Times New Roman" pitchFamily="18" charset="0"/>
                <a:sym typeface="Wingdings" pitchFamily="2" charset="2"/>
              </a:rPr>
              <a:t>	</a:t>
            </a:r>
          </a:p>
          <a:p>
            <a:pPr marL="609600" indent="-609600">
              <a:lnSpc>
                <a:spcPct val="90000"/>
              </a:lnSpc>
              <a:buFontTx/>
              <a:buNone/>
            </a:pPr>
            <a:r>
              <a:rPr lang="en-US" altLang="en-US" sz="2800" dirty="0">
                <a:cs typeface="Times New Roman" pitchFamily="18" charset="0"/>
                <a:sym typeface="Wingdings" pitchFamily="2" charset="2"/>
              </a:rPr>
              <a:t></a:t>
            </a:r>
            <a:r>
              <a:rPr lang="en-US" altLang="en-US" sz="2800" dirty="0">
                <a:cs typeface="Times New Roman" pitchFamily="18" charset="0"/>
              </a:rPr>
              <a:t>	When he was a student, his favorite classes were those that gave no homework.</a:t>
            </a:r>
          </a:p>
          <a:p>
            <a:pPr marL="609600" indent="-609600">
              <a:lnSpc>
                <a:spcPct val="90000"/>
              </a:lnSpc>
              <a:buFontTx/>
              <a:buNone/>
            </a:pPr>
            <a:r>
              <a:rPr lang="en-US" altLang="en-US" sz="2800" dirty="0">
                <a:cs typeface="Times New Roman" pitchFamily="18" charset="0"/>
              </a:rPr>
              <a:t>	When he was a student, his favorite classes gave no homework.</a:t>
            </a:r>
          </a:p>
          <a:p>
            <a:pPr marL="609600" indent="-609600">
              <a:lnSpc>
                <a:spcPct val="90000"/>
              </a:lnSpc>
              <a:buFontTx/>
              <a:buNone/>
            </a:pPr>
            <a:endParaRPr lang="en-US" altLang="en-US" sz="2800" dirty="0">
              <a:cs typeface="Times New Roman" pitchFamily="18" charset="0"/>
            </a:endParaRPr>
          </a:p>
          <a:p>
            <a:pPr marL="609600" indent="-609600">
              <a:lnSpc>
                <a:spcPct val="90000"/>
              </a:lnSpc>
              <a:buFontTx/>
              <a:buNone/>
            </a:pPr>
            <a:endParaRPr lang="en-US" altLang="en-US" sz="2800" dirty="0">
              <a:cs typeface="Times New Roman" pitchFamily="18" charset="0"/>
            </a:endParaRPr>
          </a:p>
          <a:p>
            <a:pPr marL="609600" indent="-609600">
              <a:lnSpc>
                <a:spcPct val="90000"/>
              </a:lnSpc>
              <a:buFontTx/>
              <a:buNone/>
            </a:pPr>
            <a:endParaRPr lang="en-US" altLang="en-US" sz="2800" dirty="0">
              <a:cs typeface="Times New Roman" pitchFamily="18" charset="0"/>
            </a:endParaRPr>
          </a:p>
          <a:p>
            <a:pPr marL="609600" indent="-609600">
              <a:lnSpc>
                <a:spcPct val="90000"/>
              </a:lnSpc>
              <a:buFontTx/>
              <a:buChar char="•"/>
            </a:pPr>
            <a:endParaRPr lang="en-US" altLang="en-US" sz="1400" dirty="0">
              <a:latin typeface="Verdana" pitchFamily="34" charset="0"/>
            </a:endParaRPr>
          </a:p>
        </p:txBody>
      </p:sp>
      <p:sp>
        <p:nvSpPr>
          <p:cNvPr id="2" name="Title 1"/>
          <p:cNvSpPr>
            <a:spLocks noGrp="1"/>
          </p:cNvSpPr>
          <p:nvPr>
            <p:ph type="title"/>
          </p:nvPr>
        </p:nvSpPr>
        <p:spPr/>
        <p:txBody>
          <a:bodyPr/>
          <a:lstStyle/>
          <a:p>
            <a:endParaRPr 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3555" name="Rectangle 1027"/>
          <p:cNvSpPr>
            <a:spLocks noGrp="1" noChangeArrowheads="1"/>
          </p:cNvSpPr>
          <p:nvPr>
            <p:ph idx="1"/>
          </p:nvPr>
        </p:nvSpPr>
        <p:spPr>
          <a:xfrm>
            <a:off x="304800" y="1600200"/>
            <a:ext cx="8839200" cy="4114800"/>
          </a:xfrm>
        </p:spPr>
        <p:txBody>
          <a:bodyPr>
            <a:normAutofit fontScale="92500" lnSpcReduction="10000"/>
          </a:bodyPr>
          <a:lstStyle/>
          <a:p>
            <a:pPr marL="609600" indent="-609600">
              <a:lnSpc>
                <a:spcPct val="90000"/>
              </a:lnSpc>
              <a:buFontTx/>
              <a:buNone/>
            </a:pPr>
            <a:r>
              <a:rPr lang="en-US" altLang="en-US" sz="2800" dirty="0"/>
              <a:t>Caveat:  Keep your sentences short but not too short that they are choppy.</a:t>
            </a:r>
          </a:p>
          <a:p>
            <a:pPr marL="609600" indent="-609600">
              <a:lnSpc>
                <a:spcPct val="90000"/>
              </a:lnSpc>
              <a:buFontTx/>
              <a:buNone/>
            </a:pPr>
            <a:endParaRPr lang="en-US" altLang="en-US" sz="2800" dirty="0"/>
          </a:p>
          <a:p>
            <a:pPr marL="609600" indent="-609600">
              <a:lnSpc>
                <a:spcPct val="90000"/>
              </a:lnSpc>
              <a:buFontTx/>
              <a:buNone/>
            </a:pPr>
            <a:r>
              <a:rPr lang="en-US" altLang="en-US" sz="2800" dirty="0"/>
              <a:t>Example: (from </a:t>
            </a:r>
            <a:r>
              <a:rPr lang="en-US" altLang="en-US" sz="2800" i="1" dirty="0"/>
              <a:t>Successful Science Writing</a:t>
            </a:r>
            <a:r>
              <a:rPr lang="en-US" altLang="en-US" sz="2800" dirty="0"/>
              <a:t>)</a:t>
            </a:r>
          </a:p>
          <a:p>
            <a:pPr marL="609600" indent="-609600">
              <a:lnSpc>
                <a:spcPct val="90000"/>
              </a:lnSpc>
              <a:buFontTx/>
              <a:buNone/>
            </a:pPr>
            <a:r>
              <a:rPr lang="en-US" altLang="en-US" sz="2800" dirty="0"/>
              <a:t>	</a:t>
            </a:r>
            <a:r>
              <a:rPr lang="en-US" altLang="en-US" sz="1600" dirty="0"/>
              <a:t>Two canine cadavers with orthopedic abnormalities were identified.  The first dog had an unusual deformity.  It was secondary to premature closure of the distal ulnar </a:t>
            </a:r>
            <a:r>
              <a:rPr lang="en-US" altLang="en-US" sz="1600" dirty="0" err="1"/>
              <a:t>physis</a:t>
            </a:r>
            <a:r>
              <a:rPr lang="en-US" altLang="en-US" sz="1600" dirty="0"/>
              <a:t>.  The second dog had a hypertrophic nonunion of the femur.  The radius and femur of both dogs were harvested.  They were cleaned of soft tissue.</a:t>
            </a:r>
          </a:p>
          <a:p>
            <a:pPr marL="609600" indent="-609600">
              <a:lnSpc>
                <a:spcPct val="90000"/>
              </a:lnSpc>
              <a:buFontTx/>
              <a:buNone/>
            </a:pPr>
            <a:endParaRPr lang="en-US" altLang="en-US" sz="2800" dirty="0"/>
          </a:p>
          <a:p>
            <a:pPr marL="609600" indent="-609600">
              <a:lnSpc>
                <a:spcPct val="90000"/>
              </a:lnSpc>
              <a:buFontTx/>
              <a:buNone/>
            </a:pPr>
            <a:r>
              <a:rPr lang="en-US" altLang="en-US" sz="2800" dirty="0"/>
              <a:t>	**News writers use the dash, semicolon, and colon to merge choppy sentences together (we’ll learn how craft deft sentences with these tools next time).</a:t>
            </a:r>
          </a:p>
          <a:p>
            <a:pPr marL="609600" indent="-609600">
              <a:lnSpc>
                <a:spcPct val="90000"/>
              </a:lnSpc>
              <a:buFontTx/>
              <a:buNone/>
            </a:pPr>
            <a:endParaRPr lang="en-US" altLang="en-US" sz="2800" dirty="0"/>
          </a:p>
          <a:p>
            <a:pPr marL="609600" indent="-609600">
              <a:lnSpc>
                <a:spcPct val="90000"/>
              </a:lnSpc>
              <a:buFontTx/>
              <a:buChar char="•"/>
            </a:pPr>
            <a:endParaRPr lang="en-US" altLang="en-US" sz="1600" dirty="0"/>
          </a:p>
        </p:txBody>
      </p:sp>
      <p:sp>
        <p:nvSpPr>
          <p:cNvPr id="2" name="Title 1"/>
          <p:cNvSpPr>
            <a:spLocks noGrp="1"/>
          </p:cNvSpPr>
          <p:nvPr>
            <p:ph type="title"/>
          </p:nvPr>
        </p:nvSpPr>
        <p:spPr/>
        <p:txBody>
          <a:bodyPr/>
          <a:lstStyle/>
          <a:p>
            <a:endParaRPr lang="en-US"/>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2" name="Rectangle 1026"/>
          <p:cNvSpPr>
            <a:spLocks noGrp="1" noChangeArrowheads="1"/>
          </p:cNvSpPr>
          <p:nvPr>
            <p:ph type="title"/>
          </p:nvPr>
        </p:nvSpPr>
        <p:spPr/>
        <p:txBody>
          <a:bodyPr>
            <a:normAutofit/>
          </a:bodyPr>
          <a:lstStyle/>
          <a:p>
            <a:r>
              <a:rPr lang="en-US" altLang="en-US" u="sng" dirty="0"/>
              <a:t>More principles of news writing…</a:t>
            </a:r>
            <a:endParaRPr lang="en-US" altLang="en-US" dirty="0"/>
          </a:p>
        </p:txBody>
      </p:sp>
      <p:sp>
        <p:nvSpPr>
          <p:cNvPr id="583683" name="Rectangle 1027"/>
          <p:cNvSpPr>
            <a:spLocks noGrp="1" noChangeArrowheads="1"/>
          </p:cNvSpPr>
          <p:nvPr>
            <p:ph idx="1"/>
          </p:nvPr>
        </p:nvSpPr>
        <p:spPr>
          <a:xfrm>
            <a:off x="304800" y="1600200"/>
            <a:ext cx="8839200" cy="4114800"/>
          </a:xfrm>
        </p:spPr>
        <p:txBody>
          <a:bodyPr>
            <a:normAutofit/>
          </a:bodyPr>
          <a:lstStyle/>
          <a:p>
            <a:pPr marL="609600" indent="-609600">
              <a:lnSpc>
                <a:spcPct val="90000"/>
              </a:lnSpc>
              <a:buFontTx/>
              <a:buAutoNum type="arabicPeriod"/>
            </a:pPr>
            <a:r>
              <a:rPr lang="en-US" altLang="en-US" sz="2800" dirty="0"/>
              <a:t>Don’t use a complicated word when a simple one will do.</a:t>
            </a:r>
          </a:p>
          <a:p>
            <a:pPr marL="609600" indent="-609600">
              <a:lnSpc>
                <a:spcPct val="90000"/>
              </a:lnSpc>
              <a:buFontTx/>
              <a:buAutoNum type="arabicPeriod"/>
            </a:pPr>
            <a:r>
              <a:rPr lang="en-US" altLang="en-US" sz="2800" dirty="0"/>
              <a:t>Avoid jargon, clich</a:t>
            </a:r>
            <a:r>
              <a:rPr lang="en-US" altLang="en-US" sz="2800" dirty="0">
                <a:cs typeface="Arial" charset="0"/>
              </a:rPr>
              <a:t>é</a:t>
            </a:r>
            <a:r>
              <a:rPr lang="en-US" altLang="en-US" sz="2800" dirty="0"/>
              <a:t>s, and euphemisms.</a:t>
            </a:r>
          </a:p>
          <a:p>
            <a:pPr marL="609600" indent="-609600">
              <a:lnSpc>
                <a:spcPct val="90000"/>
              </a:lnSpc>
              <a:buFontTx/>
              <a:buAutoNum type="arabicPeriod"/>
            </a:pPr>
            <a:r>
              <a:rPr lang="en-US" altLang="en-US" sz="2800" dirty="0"/>
              <a:t>Don’t cram too much into one sentence. </a:t>
            </a:r>
          </a:p>
          <a:p>
            <a:pPr marL="990600" lvl="1" indent="-533400">
              <a:lnSpc>
                <a:spcPct val="90000"/>
              </a:lnSpc>
              <a:buFontTx/>
              <a:buChar char="•"/>
            </a:pPr>
            <a:r>
              <a:rPr lang="en-US" altLang="en-US" sz="2400" dirty="0"/>
              <a:t>Avoid redundancy and repetition</a:t>
            </a:r>
            <a:r>
              <a:rPr lang="en-US" altLang="en-US" sz="2400" dirty="0">
                <a:solidFill>
                  <a:srgbClr val="FF0000"/>
                </a:solidFill>
              </a:rPr>
              <a:t>.</a:t>
            </a:r>
          </a:p>
          <a:p>
            <a:pPr marL="609600" indent="-609600">
              <a:lnSpc>
                <a:spcPct val="90000"/>
              </a:lnSpc>
              <a:buFontTx/>
              <a:buAutoNum type="arabicPeriod"/>
            </a:pPr>
            <a:r>
              <a:rPr lang="en-US" altLang="en-US" sz="2800" dirty="0">
                <a:solidFill>
                  <a:srgbClr val="FF0000"/>
                </a:solidFill>
              </a:rPr>
              <a:t>Use active verbs and follow the usual conversational flow of words</a:t>
            </a:r>
          </a:p>
          <a:p>
            <a:pPr marL="609600" indent="-609600">
              <a:lnSpc>
                <a:spcPct val="90000"/>
              </a:lnSpc>
              <a:buFontTx/>
              <a:buAutoNum type="arabicPeriod"/>
            </a:pPr>
            <a:r>
              <a:rPr lang="en-US" altLang="en-US" sz="2800" dirty="0"/>
              <a:t>Use facts, not opinion.</a:t>
            </a:r>
          </a:p>
          <a:p>
            <a:pPr marL="609600" indent="-609600">
              <a:lnSpc>
                <a:spcPct val="90000"/>
              </a:lnSpc>
              <a:buFontTx/>
              <a:buAutoNum type="arabicPeriod"/>
            </a:pPr>
            <a:r>
              <a:rPr lang="en-US" altLang="en-US" sz="2800" dirty="0"/>
              <a:t>Be specific. </a:t>
            </a:r>
          </a:p>
        </p:txBody>
      </p:sp>
    </p:spTree>
    <p:extLst>
      <p:ext uri="{BB962C8B-B14F-4D97-AF65-F5344CB8AC3E}">
        <p14:creationId xmlns:p14="http://schemas.microsoft.com/office/powerpoint/2010/main" val="332355992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u="sng" dirty="0"/>
              <a:t>The scientific method</a:t>
            </a:r>
          </a:p>
        </p:txBody>
      </p:sp>
      <p:sp>
        <p:nvSpPr>
          <p:cNvPr id="7" name="Content Placeholder 6"/>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3</a:t>
            </a:fld>
            <a:endParaRPr lang="en-US" altLang="en-US"/>
          </a:p>
        </p:txBody>
      </p:sp>
      <p:pic>
        <p:nvPicPr>
          <p:cNvPr id="1028" name="Picture 4" descr="http://www.dosits.org/images/dosits/sci-method2.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447800"/>
            <a:ext cx="5833872" cy="50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44347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9043" name="Rectangle 3"/>
          <p:cNvSpPr>
            <a:spLocks noGrp="1" noChangeArrowheads="1"/>
          </p:cNvSpPr>
          <p:nvPr>
            <p:ph idx="1"/>
          </p:nvPr>
        </p:nvSpPr>
        <p:spPr/>
        <p:txBody>
          <a:bodyPr/>
          <a:lstStyle/>
          <a:p>
            <a:pPr marL="609600" indent="-609600">
              <a:buFontTx/>
              <a:buNone/>
            </a:pPr>
            <a:r>
              <a:rPr lang="en-US" altLang="en-US" dirty="0"/>
              <a:t>STRONG VERBS carry the main idea of the sentence and sweep the reader along</a:t>
            </a:r>
          </a:p>
          <a:p>
            <a:pPr marL="609600" indent="-609600">
              <a:buFontTx/>
              <a:buNone/>
            </a:pPr>
            <a:endParaRPr lang="en-US" altLang="en-US" dirty="0"/>
          </a:p>
          <a:p>
            <a:pPr marL="609600" indent="-609600">
              <a:buFontTx/>
              <a:buNone/>
            </a:pPr>
            <a:r>
              <a:rPr lang="en-US" altLang="en-US" dirty="0"/>
              <a:t>Put your sentences on a “to be” diet…</a:t>
            </a:r>
          </a:p>
          <a:p>
            <a:pPr marL="609600" indent="-609600">
              <a:buFontTx/>
              <a:buNone/>
            </a:pPr>
            <a:endParaRPr lang="en-US" altLang="en-US" dirty="0"/>
          </a:p>
          <a:p>
            <a:pPr marL="609600" indent="-609600">
              <a:buFontTx/>
              <a:buNone/>
            </a:pPr>
            <a:r>
              <a:rPr lang="en-US" altLang="en-US" dirty="0"/>
              <a:t>Is, are, was, were, be, been, am…</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6530919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0787" name="Rectangle 3"/>
          <p:cNvSpPr>
            <a:spLocks noGrp="1" noChangeArrowheads="1"/>
          </p:cNvSpPr>
          <p:nvPr>
            <p:ph idx="1"/>
          </p:nvPr>
        </p:nvSpPr>
        <p:spPr>
          <a:xfrm>
            <a:off x="0" y="1981200"/>
            <a:ext cx="8839200" cy="4191000"/>
          </a:xfrm>
        </p:spPr>
        <p:txBody>
          <a:bodyPr/>
          <a:lstStyle/>
          <a:p>
            <a:pPr marL="609600" indent="-609600">
              <a:lnSpc>
                <a:spcPct val="90000"/>
              </a:lnSpc>
              <a:buFontTx/>
              <a:buNone/>
            </a:pPr>
            <a:r>
              <a:rPr lang="en-US" altLang="en-US">
                <a:cs typeface="Times New Roman" pitchFamily="18" charset="0"/>
              </a:rPr>
              <a:t>	There are many ways in which we can arrange the Petri dishes.</a:t>
            </a:r>
          </a:p>
          <a:p>
            <a:pPr marL="609600" indent="-609600">
              <a:lnSpc>
                <a:spcPct val="90000"/>
              </a:lnSpc>
              <a:buFontTx/>
              <a:buNone/>
            </a:pPr>
            <a:r>
              <a:rPr lang="en-US" altLang="en-US">
                <a:cs typeface="Times New Roman" pitchFamily="18" charset="0"/>
              </a:rPr>
              <a:t>	</a:t>
            </a:r>
            <a:r>
              <a:rPr lang="en-US" altLang="en-US">
                <a:cs typeface="Times New Roman" pitchFamily="18" charset="0"/>
                <a:sym typeface="Wingdings" pitchFamily="2" charset="2"/>
              </a:rPr>
              <a:t></a:t>
            </a:r>
            <a:r>
              <a:rPr lang="en-US" altLang="en-US">
                <a:cs typeface="Times New Roman" pitchFamily="18" charset="0"/>
              </a:rPr>
              <a:t>We can arrange the Petri dishes many ways. </a:t>
            </a:r>
          </a:p>
          <a:p>
            <a:pPr marL="609600" indent="-609600">
              <a:lnSpc>
                <a:spcPct val="90000"/>
              </a:lnSpc>
              <a:buFontTx/>
              <a:buNone/>
            </a:pPr>
            <a:endParaRPr lang="en-US" altLang="en-US">
              <a:cs typeface="Times New Roman" pitchFamily="18" charset="0"/>
            </a:endParaRPr>
          </a:p>
          <a:p>
            <a:pPr marL="609600" indent="-609600">
              <a:lnSpc>
                <a:spcPct val="90000"/>
              </a:lnSpc>
              <a:buFontTx/>
              <a:buNone/>
            </a:pPr>
            <a:r>
              <a:rPr lang="en-US" altLang="en-US">
                <a:cs typeface="Times New Roman" pitchFamily="18" charset="0"/>
              </a:rPr>
              <a:t>	There was a long line of bacteria on the plate.</a:t>
            </a:r>
          </a:p>
          <a:p>
            <a:pPr marL="609600" indent="-609600">
              <a:lnSpc>
                <a:spcPct val="90000"/>
              </a:lnSpc>
              <a:buFontTx/>
              <a:buNone/>
            </a:pPr>
            <a:r>
              <a:rPr lang="en-US" altLang="en-US">
                <a:cs typeface="Times New Roman" pitchFamily="18" charset="0"/>
              </a:rPr>
              <a:t>	</a:t>
            </a:r>
            <a:r>
              <a:rPr lang="en-US" altLang="en-US">
                <a:cs typeface="Times New Roman" pitchFamily="18" charset="0"/>
                <a:sym typeface="Wingdings" pitchFamily="2" charset="2"/>
              </a:rPr>
              <a:t></a:t>
            </a:r>
            <a:r>
              <a:rPr lang="en-US" altLang="en-US">
                <a:cs typeface="Times New Roman" pitchFamily="18" charset="0"/>
              </a:rPr>
              <a:t>Bacteria lined the plate.</a:t>
            </a:r>
          </a:p>
          <a:p>
            <a:pPr marL="609600" indent="-609600">
              <a:lnSpc>
                <a:spcPct val="90000"/>
              </a:lnSpc>
              <a:buFontTx/>
              <a:buNone/>
            </a:pPr>
            <a:endParaRPr lang="en-US" altLang="en-US"/>
          </a:p>
          <a:p>
            <a:pPr marL="609600" indent="-609600">
              <a:lnSpc>
                <a:spcPct val="90000"/>
              </a:lnSpc>
              <a:buFontTx/>
              <a:buNone/>
            </a:pPr>
            <a:endParaRPr lang="en-US" alt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4154735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8675" name="Rectangle 3"/>
          <p:cNvSpPr>
            <a:spLocks noGrp="1" noChangeArrowheads="1"/>
          </p:cNvSpPr>
          <p:nvPr>
            <p:ph idx="1"/>
          </p:nvPr>
        </p:nvSpPr>
        <p:spPr/>
        <p:txBody>
          <a:bodyPr/>
          <a:lstStyle/>
          <a:p>
            <a:pPr marL="609600" indent="-609600">
              <a:lnSpc>
                <a:spcPct val="90000"/>
              </a:lnSpc>
              <a:buFontTx/>
              <a:buNone/>
            </a:pPr>
            <a:r>
              <a:rPr lang="en-US" altLang="en-US"/>
              <a:t>Again, this doesn’t mean never use “to be”—it has a distinct purpose in the English language…</a:t>
            </a:r>
          </a:p>
          <a:p>
            <a:pPr marL="609600" indent="-609600">
              <a:lnSpc>
                <a:spcPct val="90000"/>
              </a:lnSpc>
              <a:buFontTx/>
              <a:buNone/>
            </a:pPr>
            <a:r>
              <a:rPr lang="en-US" altLang="en-US"/>
              <a:t>Just use it purposefully and sparingly.</a:t>
            </a:r>
          </a:p>
          <a:p>
            <a:pPr marL="609600" indent="-609600">
              <a:lnSpc>
                <a:spcPct val="90000"/>
              </a:lnSpc>
              <a:buFontTx/>
              <a:buNone/>
            </a:pPr>
            <a:endParaRPr lang="en-US" altLang="en-US"/>
          </a:p>
          <a:p>
            <a:pPr marL="609600" indent="-609600">
              <a:lnSpc>
                <a:spcPct val="90000"/>
              </a:lnSpc>
              <a:buFontTx/>
              <a:buNone/>
            </a:pPr>
            <a:r>
              <a:rPr lang="en-US" altLang="en-US"/>
              <a:t>“The logic was perverse.”  </a:t>
            </a:r>
          </a:p>
          <a:p>
            <a:pPr marL="609600" indent="-609600">
              <a:lnSpc>
                <a:spcPct val="90000"/>
              </a:lnSpc>
              <a:buFontTx/>
              <a:buNone/>
            </a:pPr>
            <a:r>
              <a:rPr lang="en-US" altLang="en-US"/>
              <a:t>“..and a few months later the Spanish Empire was gone.”</a:t>
            </a:r>
          </a:p>
          <a:p>
            <a:pPr marL="609600" indent="-609600">
              <a:lnSpc>
                <a:spcPct val="90000"/>
              </a:lnSpc>
              <a:buFontTx/>
              <a:buNone/>
            </a:pPr>
            <a:endParaRPr lang="en-US" altLang="en-US"/>
          </a:p>
          <a:p>
            <a:pPr marL="609600" indent="-609600">
              <a:lnSpc>
                <a:spcPct val="90000"/>
              </a:lnSpc>
              <a:buFontTx/>
              <a:buNone/>
            </a:pPr>
            <a:endParaRPr lang="en-US" altLang="en-US"/>
          </a:p>
          <a:p>
            <a:pPr marL="609600" indent="-609600">
              <a:lnSpc>
                <a:spcPct val="90000"/>
              </a:lnSpc>
              <a:buFontTx/>
              <a:buNone/>
            </a:pPr>
            <a:endParaRPr lang="en-US" altLang="en-US"/>
          </a:p>
          <a:p>
            <a:pPr marL="609600" indent="-609600">
              <a:lnSpc>
                <a:spcPct val="90000"/>
              </a:lnSpc>
              <a:buFontTx/>
              <a:buNone/>
            </a:pPr>
            <a:endParaRPr lang="en-US" altLang="en-US"/>
          </a:p>
          <a:p>
            <a:pPr marL="609600" indent="-609600">
              <a:lnSpc>
                <a:spcPct val="90000"/>
              </a:lnSpc>
            </a:pPr>
            <a:endParaRPr lang="en-US" altLang="en-US"/>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684867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23" name="Rectangle 3"/>
          <p:cNvSpPr>
            <a:spLocks noGrp="1" noChangeArrowheads="1"/>
          </p:cNvSpPr>
          <p:nvPr>
            <p:ph idx="1"/>
          </p:nvPr>
        </p:nvSpPr>
        <p:spPr/>
        <p:txBody>
          <a:bodyPr/>
          <a:lstStyle/>
          <a:p>
            <a:pPr>
              <a:buFontTx/>
              <a:buNone/>
            </a:pPr>
            <a:r>
              <a:rPr lang="en-US" altLang="en-US"/>
              <a:t>Recall from last time…</a:t>
            </a:r>
          </a:p>
          <a:p>
            <a:pPr>
              <a:buFontTx/>
              <a:buNone/>
            </a:pPr>
            <a:r>
              <a:rPr lang="en-US" altLang="en-US"/>
              <a:t>“Subject verb object”</a:t>
            </a:r>
          </a:p>
          <a:p>
            <a:pPr>
              <a:buFontTx/>
              <a:buNone/>
            </a:pPr>
            <a:r>
              <a:rPr lang="en-US" altLang="en-US"/>
              <a:t>“Subject verb object”</a:t>
            </a:r>
          </a:p>
          <a:p>
            <a:pPr>
              <a:buFontTx/>
              <a:buNone/>
            </a:pPr>
            <a:r>
              <a:rPr lang="en-US" altLang="en-US"/>
              <a:t>“Subject verb </a:t>
            </a:r>
            <a:r>
              <a:rPr lang="en-US" altLang="en-US" i="1"/>
              <a:t>X</a:t>
            </a:r>
            <a:r>
              <a:rPr lang="en-US" altLang="en-US"/>
              <a:t>”</a:t>
            </a:r>
          </a:p>
          <a:p>
            <a:endParaRPr lang="en-US" altLang="en-US"/>
          </a:p>
        </p:txBody>
      </p:sp>
      <p:sp>
        <p:nvSpPr>
          <p:cNvPr id="2" name="Title 1"/>
          <p:cNvSpPr>
            <a:spLocks noGrp="1"/>
          </p:cNvSpPr>
          <p:nvPr>
            <p:ph type="title"/>
          </p:nvPr>
        </p:nvSpPr>
        <p:spPr/>
        <p:txBody>
          <a:bodyPr/>
          <a:lstStyle/>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p:txBody>
          <a:bodyPr/>
          <a:lstStyle/>
          <a:p>
            <a:endParaRPr lang="en-US" altLang="en-US" dirty="0"/>
          </a:p>
        </p:txBody>
      </p:sp>
      <p:sp>
        <p:nvSpPr>
          <p:cNvPr id="598019" name="Rectangle 3"/>
          <p:cNvSpPr>
            <a:spLocks noGrp="1" noChangeArrowheads="1"/>
          </p:cNvSpPr>
          <p:nvPr>
            <p:ph idx="1"/>
          </p:nvPr>
        </p:nvSpPr>
        <p:spPr/>
        <p:txBody>
          <a:bodyPr/>
          <a:lstStyle/>
          <a:p>
            <a:pPr>
              <a:buFontTx/>
              <a:buNone/>
            </a:pPr>
            <a:r>
              <a:rPr lang="en-US" altLang="en-US" u="sng"/>
              <a:t>MYTH:</a:t>
            </a:r>
            <a:r>
              <a:rPr lang="en-US" altLang="en-US"/>
              <a:t> The passive voice is more objective.</a:t>
            </a:r>
          </a:p>
          <a:p>
            <a:pPr>
              <a:buFontTx/>
              <a:buNone/>
            </a:pPr>
            <a:endParaRPr lang="en-US" altLang="en-US"/>
          </a:p>
          <a:p>
            <a:pPr>
              <a:buFontTx/>
              <a:buNone/>
            </a:pPr>
            <a:r>
              <a:rPr lang="en-US" altLang="en-US"/>
              <a:t>	It’s not more objective, just more vague.</a:t>
            </a:r>
          </a:p>
          <a:p>
            <a:pPr>
              <a:buFontTx/>
              <a:buNone/>
            </a:pPr>
            <a:endParaRPr lang="en-US" altLang="en-US"/>
          </a:p>
          <a:p>
            <a:pPr>
              <a:buFontTx/>
              <a:buNone/>
            </a:pPr>
            <a:r>
              <a:rPr lang="en-US" altLang="en-US"/>
              <a:t>	Active=claiming responsibility</a:t>
            </a:r>
          </a:p>
          <a:p>
            <a:pPr>
              <a:buFontTx/>
              <a:buNone/>
            </a:pPr>
            <a:endParaRPr lang="en-US" altLang="en-US"/>
          </a:p>
          <a:p>
            <a:pPr>
              <a:buFontTx/>
              <a:buNone/>
            </a:pPr>
            <a:endParaRPr lang="en-US" altLang="en-US"/>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8019">
                                            <p:txEl>
                                              <p:pRg st="4" end="4"/>
                                            </p:txEl>
                                          </p:spTgt>
                                        </p:tgtEl>
                                        <p:attrNameLst>
                                          <p:attrName>style.visibility</p:attrName>
                                        </p:attrNameLst>
                                      </p:cBhvr>
                                      <p:to>
                                        <p:strVal val="visible"/>
                                      </p:to>
                                    </p:set>
                                    <p:anim calcmode="lin" valueType="num">
                                      <p:cBhvr additive="base">
                                        <p:cTn id="7" dur="500" fill="hold"/>
                                        <p:tgtEl>
                                          <p:spTgt spid="598019">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980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8019" grpId="0" uiExpand="1"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3075" name="Rectangle 3"/>
          <p:cNvSpPr>
            <a:spLocks noGrp="1" noChangeArrowheads="1"/>
          </p:cNvSpPr>
          <p:nvPr>
            <p:ph idx="1"/>
          </p:nvPr>
        </p:nvSpPr>
        <p:spPr/>
        <p:txBody>
          <a:bodyPr/>
          <a:lstStyle/>
          <a:p>
            <a:pPr>
              <a:buFontTx/>
              <a:buNone/>
            </a:pPr>
            <a:endParaRPr lang="en-US" altLang="en-US"/>
          </a:p>
          <a:p>
            <a:pPr>
              <a:buFontTx/>
              <a:buNone/>
            </a:pPr>
            <a:endParaRPr lang="en-US" altLang="en-US"/>
          </a:p>
          <a:p>
            <a:endParaRPr lang="en-US" altLang="en-US"/>
          </a:p>
        </p:txBody>
      </p:sp>
      <p:sp>
        <p:nvSpPr>
          <p:cNvPr id="643076" name="Text Box 4"/>
          <p:cNvSpPr txBox="1">
            <a:spLocks noChangeArrowheads="1"/>
          </p:cNvSpPr>
          <p:nvPr/>
        </p:nvSpPr>
        <p:spPr bwMode="auto">
          <a:xfrm>
            <a:off x="457200" y="22860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643077" name="Text Box 5"/>
          <p:cNvSpPr txBox="1">
            <a:spLocks noChangeArrowheads="1"/>
          </p:cNvSpPr>
          <p:nvPr/>
        </p:nvSpPr>
        <p:spPr bwMode="auto">
          <a:xfrm>
            <a:off x="304800" y="2133600"/>
            <a:ext cx="8839200" cy="393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a:t>Passive:</a:t>
            </a:r>
          </a:p>
          <a:p>
            <a:pPr>
              <a:spcBef>
                <a:spcPct val="50000"/>
              </a:spcBef>
            </a:pPr>
            <a:r>
              <a:rPr lang="en-US" altLang="en-US" sz="2800"/>
              <a:t>Major differences in the reaction times of the two study subjects </a:t>
            </a:r>
            <a:r>
              <a:rPr lang="en-US" altLang="en-US" sz="2800" u="sng"/>
              <a:t>were found</a:t>
            </a:r>
            <a:r>
              <a:rPr lang="en-US" altLang="en-US" sz="2800"/>
              <a:t>.</a:t>
            </a:r>
          </a:p>
          <a:p>
            <a:pPr>
              <a:spcBef>
                <a:spcPct val="50000"/>
              </a:spcBef>
            </a:pPr>
            <a:r>
              <a:rPr lang="en-US" altLang="en-US" sz="2800">
                <a:sym typeface="Wingdings" pitchFamily="2" charset="2"/>
              </a:rPr>
              <a:t></a:t>
            </a:r>
          </a:p>
          <a:p>
            <a:pPr>
              <a:spcBef>
                <a:spcPct val="50000"/>
              </a:spcBef>
            </a:pPr>
            <a:r>
              <a:rPr lang="en-US" altLang="en-US" sz="2800"/>
              <a:t>Active:</a:t>
            </a:r>
          </a:p>
          <a:p>
            <a:pPr>
              <a:spcBef>
                <a:spcPct val="50000"/>
              </a:spcBef>
            </a:pPr>
            <a:r>
              <a:rPr lang="en-US" altLang="en-US" sz="2800" u="sng"/>
              <a:t>We found</a:t>
            </a:r>
            <a:r>
              <a:rPr lang="en-US" altLang="en-US" sz="2800"/>
              <a:t> major differences in the reaction times of the two study subjects.</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5123" name="Rectangle 3"/>
          <p:cNvSpPr>
            <a:spLocks noGrp="1" noChangeArrowheads="1"/>
          </p:cNvSpPr>
          <p:nvPr>
            <p:ph idx="1"/>
          </p:nvPr>
        </p:nvSpPr>
        <p:spPr/>
        <p:txBody>
          <a:bodyPr/>
          <a:lstStyle/>
          <a:p>
            <a:pPr>
              <a:buFontTx/>
              <a:buNone/>
            </a:pPr>
            <a:endParaRPr lang="en-US" altLang="en-US"/>
          </a:p>
          <a:p>
            <a:pPr>
              <a:buFontTx/>
              <a:buNone/>
            </a:pPr>
            <a:endParaRPr lang="en-US" altLang="en-US"/>
          </a:p>
          <a:p>
            <a:endParaRPr lang="en-US" altLang="en-US"/>
          </a:p>
        </p:txBody>
      </p:sp>
      <p:sp>
        <p:nvSpPr>
          <p:cNvPr id="645124" name="Text Box 4"/>
          <p:cNvSpPr txBox="1">
            <a:spLocks noChangeArrowheads="1"/>
          </p:cNvSpPr>
          <p:nvPr/>
        </p:nvSpPr>
        <p:spPr bwMode="auto">
          <a:xfrm>
            <a:off x="457200" y="22860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645125" name="Text Box 5"/>
          <p:cNvSpPr txBox="1">
            <a:spLocks noChangeArrowheads="1"/>
          </p:cNvSpPr>
          <p:nvPr/>
        </p:nvSpPr>
        <p:spPr bwMode="auto">
          <a:xfrm>
            <a:off x="304800" y="2133600"/>
            <a:ext cx="8839200" cy="393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a:t>Passive:</a:t>
            </a:r>
          </a:p>
          <a:p>
            <a:pPr>
              <a:spcBef>
                <a:spcPct val="50000"/>
              </a:spcBef>
            </a:pPr>
            <a:r>
              <a:rPr lang="en-US" altLang="en-US" sz="2800"/>
              <a:t>Migraine </a:t>
            </a:r>
            <a:r>
              <a:rPr lang="en-US" altLang="en-US" sz="2800" u="sng"/>
              <a:t>was defined</a:t>
            </a:r>
            <a:r>
              <a:rPr lang="en-US" altLang="en-US" sz="2800"/>
              <a:t> as a headache that lasts for more than 1 hour.</a:t>
            </a:r>
          </a:p>
          <a:p>
            <a:pPr>
              <a:spcBef>
                <a:spcPct val="50000"/>
              </a:spcBef>
            </a:pPr>
            <a:r>
              <a:rPr lang="en-US" altLang="en-US" sz="2800">
                <a:sym typeface="Wingdings" pitchFamily="2" charset="2"/>
              </a:rPr>
              <a:t></a:t>
            </a:r>
          </a:p>
          <a:p>
            <a:pPr>
              <a:spcBef>
                <a:spcPct val="50000"/>
              </a:spcBef>
            </a:pPr>
            <a:r>
              <a:rPr lang="en-US" altLang="en-US" sz="2800"/>
              <a:t>Active:</a:t>
            </a:r>
          </a:p>
          <a:p>
            <a:pPr>
              <a:spcBef>
                <a:spcPct val="50000"/>
              </a:spcBef>
            </a:pPr>
            <a:r>
              <a:rPr lang="en-US" altLang="en-US" sz="2800" u="sng"/>
              <a:t>We defined</a:t>
            </a:r>
            <a:r>
              <a:rPr lang="en-US" altLang="en-US" sz="2800"/>
              <a:t> migraine as a headache that lasts for more than 1 hour.</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4099" name="Rectangle 3"/>
          <p:cNvSpPr>
            <a:spLocks noGrp="1" noChangeArrowheads="1"/>
          </p:cNvSpPr>
          <p:nvPr>
            <p:ph idx="1"/>
          </p:nvPr>
        </p:nvSpPr>
        <p:spPr/>
        <p:txBody>
          <a:bodyPr/>
          <a:lstStyle/>
          <a:p>
            <a:pPr>
              <a:buFontTx/>
              <a:buNone/>
            </a:pPr>
            <a:endParaRPr lang="en-US" altLang="en-US"/>
          </a:p>
          <a:p>
            <a:pPr>
              <a:buFontTx/>
              <a:buNone/>
            </a:pPr>
            <a:endParaRPr lang="en-US" altLang="en-US"/>
          </a:p>
          <a:p>
            <a:endParaRPr lang="en-US" altLang="en-US"/>
          </a:p>
        </p:txBody>
      </p:sp>
      <p:sp>
        <p:nvSpPr>
          <p:cNvPr id="644100" name="Text Box 4"/>
          <p:cNvSpPr txBox="1">
            <a:spLocks noChangeArrowheads="1"/>
          </p:cNvSpPr>
          <p:nvPr/>
        </p:nvSpPr>
        <p:spPr bwMode="auto">
          <a:xfrm>
            <a:off x="457200" y="22860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644101" name="Text Box 5"/>
          <p:cNvSpPr txBox="1">
            <a:spLocks noChangeArrowheads="1"/>
          </p:cNvSpPr>
          <p:nvPr/>
        </p:nvSpPr>
        <p:spPr bwMode="auto">
          <a:xfrm>
            <a:off x="304800" y="2286000"/>
            <a:ext cx="88392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dirty="0"/>
              <a:t>The active voice is direct, vigorous, natural, and informative.</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00067" name="Rectangle 3"/>
          <p:cNvSpPr>
            <a:spLocks noGrp="1" noChangeArrowheads="1"/>
          </p:cNvSpPr>
          <p:nvPr>
            <p:ph idx="1"/>
          </p:nvPr>
        </p:nvSpPr>
        <p:spPr/>
        <p:txBody>
          <a:bodyPr/>
          <a:lstStyle/>
          <a:p>
            <a:pPr marL="609600" indent="-609600">
              <a:buFontTx/>
              <a:buNone/>
            </a:pPr>
            <a:r>
              <a:rPr lang="en-US" altLang="en-US"/>
              <a:t>A note about breaking the rules…</a:t>
            </a:r>
          </a:p>
          <a:p>
            <a:pPr marL="609600" indent="-609600">
              <a:buFontTx/>
              <a:buNone/>
            </a:pPr>
            <a:endParaRPr lang="en-US" altLang="en-US"/>
          </a:p>
          <a:p>
            <a:pPr marL="609600" indent="-609600">
              <a:buFont typeface="Wingdings" pitchFamily="2" charset="2"/>
              <a:buNone/>
            </a:pPr>
            <a:r>
              <a:rPr lang="en-US" altLang="en-US"/>
              <a:t>	Most writing rules are guidelines, not laws, and can be broken when the occasion calls for it.  </a:t>
            </a:r>
          </a:p>
          <a:p>
            <a:pPr marL="609600" indent="-609600">
              <a:buFontTx/>
              <a:buNone/>
            </a:pPr>
            <a:endParaRPr lang="en-US" altLang="en-US"/>
          </a:p>
          <a:p>
            <a:pPr marL="609600" indent="-609600">
              <a:buFontTx/>
              <a:buNone/>
            </a:pPr>
            <a:endParaRPr lang="en-US" altLang="en-US"/>
          </a:p>
          <a:p>
            <a:pPr marL="609600" indent="-609600">
              <a:buFontTx/>
              <a:buNone/>
            </a:pPr>
            <a:endParaRPr lang="en-US" altLang="en-US"/>
          </a:p>
          <a:p>
            <a:pPr marL="609600" indent="-609600"/>
            <a:endParaRPr lang="en-US" altLang="en-US"/>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0067">
                                            <p:txEl>
                                              <p:pRg st="2" end="2"/>
                                            </p:txEl>
                                          </p:spTgt>
                                        </p:tgtEl>
                                        <p:attrNameLst>
                                          <p:attrName>style.visibility</p:attrName>
                                        </p:attrNameLst>
                                      </p:cBhvr>
                                      <p:to>
                                        <p:strVal val="visible"/>
                                      </p:to>
                                    </p:set>
                                    <p:anim calcmode="lin" valueType="num">
                                      <p:cBhvr additive="base">
                                        <p:cTn id="7" dur="500" fill="hold"/>
                                        <p:tgtEl>
                                          <p:spTgt spid="600067">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006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0067" grpId="0" uiExpand="1"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31811" name="Rectangle 3"/>
          <p:cNvSpPr>
            <a:spLocks noGrp="1" noChangeArrowheads="1"/>
          </p:cNvSpPr>
          <p:nvPr>
            <p:ph idx="1"/>
          </p:nvPr>
        </p:nvSpPr>
        <p:spPr>
          <a:xfrm>
            <a:off x="304800" y="1066800"/>
            <a:ext cx="8208963" cy="4114800"/>
          </a:xfrm>
        </p:spPr>
        <p:txBody>
          <a:bodyPr>
            <a:noAutofit/>
          </a:bodyPr>
          <a:lstStyle/>
          <a:p>
            <a:pPr marL="609600" indent="-609600">
              <a:lnSpc>
                <a:spcPct val="90000"/>
              </a:lnSpc>
              <a:buFontTx/>
              <a:buNone/>
            </a:pPr>
            <a:r>
              <a:rPr lang="en-US" altLang="en-US" sz="2800" dirty="0"/>
              <a:t>For example, sometimes it </a:t>
            </a:r>
            <a:r>
              <a:rPr lang="en-US" altLang="en-US" sz="2800" b="1" u="sng" dirty="0"/>
              <a:t>is</a:t>
            </a:r>
            <a:r>
              <a:rPr lang="en-US" altLang="en-US" sz="2800" dirty="0"/>
              <a:t> appropriate to use the passive voice.</a:t>
            </a:r>
          </a:p>
          <a:p>
            <a:pPr marL="609600" indent="-609600">
              <a:lnSpc>
                <a:spcPct val="90000"/>
              </a:lnSpc>
              <a:buFontTx/>
              <a:buNone/>
            </a:pPr>
            <a:endParaRPr lang="en-US" altLang="en-US" sz="2800" dirty="0"/>
          </a:p>
          <a:p>
            <a:pPr marL="609600" indent="-609600">
              <a:lnSpc>
                <a:spcPct val="90000"/>
              </a:lnSpc>
              <a:buSzTx/>
              <a:buFontTx/>
              <a:buChar char="•"/>
            </a:pPr>
            <a:r>
              <a:rPr lang="en-US" altLang="en-US" sz="2800" dirty="0">
                <a:latin typeface="Times" pitchFamily="18" charset="0"/>
              </a:rPr>
              <a:t>When the action of the sentence is more important than who did it (e.g., materials and methods)</a:t>
            </a:r>
          </a:p>
          <a:p>
            <a:pPr marL="609600" indent="-609600" eaLnBrk="0" hangingPunct="0">
              <a:lnSpc>
                <a:spcPct val="90000"/>
              </a:lnSpc>
              <a:spcBef>
                <a:spcPct val="0"/>
              </a:spcBef>
              <a:buClrTx/>
              <a:buSzTx/>
              <a:buFontTx/>
              <a:buNone/>
            </a:pPr>
            <a:r>
              <a:rPr lang="en-US" altLang="en-US" sz="1800" dirty="0">
                <a:latin typeface="Times" pitchFamily="18" charset="0"/>
              </a:rPr>
              <a:t>		Three liters of fluid </a:t>
            </a:r>
            <a:r>
              <a:rPr lang="en-US" altLang="en-US" sz="1800" u="sng" dirty="0">
                <a:latin typeface="Times" pitchFamily="18" charset="0"/>
              </a:rPr>
              <a:t>were filtered</a:t>
            </a:r>
            <a:r>
              <a:rPr lang="en-US" altLang="en-US" sz="1800" dirty="0">
                <a:latin typeface="Times" pitchFamily="18" charset="0"/>
              </a:rPr>
              <a:t> through porous glass beads.</a:t>
            </a:r>
            <a:r>
              <a:rPr lang="en-US" altLang="en-US" sz="2800" dirty="0">
                <a:latin typeface="Times" pitchFamily="18" charset="0"/>
              </a:rPr>
              <a:t> </a:t>
            </a:r>
          </a:p>
          <a:p>
            <a:pPr marL="609600" indent="-609600" eaLnBrk="0" hangingPunct="0">
              <a:lnSpc>
                <a:spcPct val="90000"/>
              </a:lnSpc>
              <a:spcBef>
                <a:spcPct val="0"/>
              </a:spcBef>
              <a:buClrTx/>
              <a:buSzTx/>
              <a:buFontTx/>
              <a:buChar char="•"/>
            </a:pPr>
            <a:endParaRPr lang="en-US" altLang="en-US" sz="2800" dirty="0">
              <a:latin typeface="Times" pitchFamily="18" charset="0"/>
            </a:endParaRPr>
          </a:p>
          <a:p>
            <a:pPr marL="609600" indent="-609600" eaLnBrk="0" hangingPunct="0">
              <a:lnSpc>
                <a:spcPct val="90000"/>
              </a:lnSpc>
              <a:spcBef>
                <a:spcPct val="0"/>
              </a:spcBef>
              <a:buClrTx/>
              <a:buSzTx/>
              <a:buFontTx/>
              <a:buChar char="•"/>
            </a:pPr>
            <a:r>
              <a:rPr lang="en-US" altLang="en-US" sz="2800" dirty="0">
                <a:latin typeface="Times" pitchFamily="18" charset="0"/>
              </a:rPr>
              <a:t>To emphasize someone or something other than the agent that performed the action</a:t>
            </a:r>
          </a:p>
          <a:p>
            <a:pPr marL="990600" lvl="1" indent="-533400" eaLnBrk="0" hangingPunct="0">
              <a:lnSpc>
                <a:spcPct val="90000"/>
              </a:lnSpc>
              <a:spcBef>
                <a:spcPct val="0"/>
              </a:spcBef>
              <a:buClrTx/>
              <a:buSzTx/>
              <a:buFontTx/>
              <a:buNone/>
            </a:pPr>
            <a:r>
              <a:rPr lang="en-US" altLang="en-US" sz="1600" dirty="0">
                <a:latin typeface="Times" pitchFamily="18" charset="0"/>
              </a:rPr>
              <a:t>	The Obamas </a:t>
            </a:r>
            <a:r>
              <a:rPr lang="en-US" altLang="en-US" sz="1600" u="sng" dirty="0">
                <a:latin typeface="Times" pitchFamily="18" charset="0"/>
              </a:rPr>
              <a:t>were honored </a:t>
            </a:r>
            <a:r>
              <a:rPr lang="en-US" altLang="en-US" sz="1600" dirty="0">
                <a:latin typeface="Times" pitchFamily="18" charset="0"/>
              </a:rPr>
              <a:t>at the banquet.</a:t>
            </a:r>
          </a:p>
          <a:p>
            <a:pPr marL="609600" indent="-609600" eaLnBrk="0" hangingPunct="0">
              <a:lnSpc>
                <a:spcPct val="90000"/>
              </a:lnSpc>
              <a:spcBef>
                <a:spcPct val="0"/>
              </a:spcBef>
              <a:buClrTx/>
              <a:buSzTx/>
              <a:buFontTx/>
              <a:buChar char="•"/>
            </a:pPr>
            <a:endParaRPr lang="en-US" altLang="en-US" sz="2800" dirty="0">
              <a:latin typeface="Times" pitchFamily="18" charset="0"/>
            </a:endParaRPr>
          </a:p>
          <a:p>
            <a:pPr marL="609600" indent="-609600" eaLnBrk="0" hangingPunct="0">
              <a:lnSpc>
                <a:spcPct val="90000"/>
              </a:lnSpc>
              <a:spcBef>
                <a:spcPct val="0"/>
              </a:spcBef>
              <a:buClrTx/>
              <a:buSzTx/>
              <a:buFontTx/>
              <a:buChar char="•"/>
            </a:pPr>
            <a:r>
              <a:rPr lang="en-US" altLang="en-US" sz="2800" dirty="0">
                <a:latin typeface="Times" pitchFamily="18" charset="0"/>
              </a:rPr>
              <a:t>When the subject is unknown</a:t>
            </a:r>
          </a:p>
          <a:p>
            <a:pPr marL="609600" indent="-609600" eaLnBrk="0" hangingPunct="0">
              <a:lnSpc>
                <a:spcPct val="90000"/>
              </a:lnSpc>
              <a:spcBef>
                <a:spcPct val="0"/>
              </a:spcBef>
              <a:buClrTx/>
              <a:buSzTx/>
              <a:buFontTx/>
              <a:buNone/>
            </a:pPr>
            <a:r>
              <a:rPr lang="en-US" altLang="en-US" sz="2800" dirty="0">
                <a:latin typeface="Times" pitchFamily="18" charset="0"/>
              </a:rPr>
              <a:t>		“</a:t>
            </a:r>
            <a:r>
              <a:rPr lang="en-US" altLang="en-US" sz="1800" dirty="0">
                <a:latin typeface="Times" pitchFamily="18" charset="0"/>
              </a:rPr>
              <a:t>The professor </a:t>
            </a:r>
            <a:r>
              <a:rPr lang="en-US" altLang="en-US" sz="1800" u="sng" dirty="0">
                <a:latin typeface="Times" pitchFamily="18" charset="0"/>
              </a:rPr>
              <a:t>was assaulted</a:t>
            </a:r>
            <a:r>
              <a:rPr lang="en-US" altLang="en-US" sz="1800" dirty="0">
                <a:latin typeface="Times" pitchFamily="18" charset="0"/>
              </a:rPr>
              <a:t> in the hallways”–  they do not know the 	perpetrator of this heinous crime.</a:t>
            </a:r>
          </a:p>
          <a:p>
            <a:pPr marL="609600" indent="-609600" eaLnBrk="0" hangingPunct="0">
              <a:lnSpc>
                <a:spcPct val="90000"/>
              </a:lnSpc>
              <a:spcBef>
                <a:spcPct val="0"/>
              </a:spcBef>
              <a:buClrTx/>
              <a:buSzTx/>
              <a:buFontTx/>
              <a:buNone/>
            </a:pPr>
            <a:endParaRPr lang="en-US" altLang="en-US" sz="2800" dirty="0">
              <a:latin typeface="Times" pitchFamily="18" charset="0"/>
            </a:endParaRPr>
          </a:p>
          <a:p>
            <a:pPr marL="609600" indent="-609600">
              <a:lnSpc>
                <a:spcPct val="90000"/>
              </a:lnSpc>
              <a:buFontTx/>
              <a:buChar char="•"/>
            </a:pPr>
            <a:endParaRPr lang="en-US" altLang="en-US" sz="2800" dirty="0">
              <a:latin typeface="Times" pitchFamily="18" charset="0"/>
            </a:endParaRPr>
          </a:p>
          <a:p>
            <a:pPr marL="609600" indent="-609600">
              <a:lnSpc>
                <a:spcPct val="90000"/>
              </a:lnSpc>
              <a:buFontTx/>
              <a:buNone/>
            </a:pPr>
            <a:endParaRPr lang="en-US" altLang="en-US" sz="2800" dirty="0"/>
          </a:p>
          <a:p>
            <a:pPr marL="609600" indent="-609600">
              <a:lnSpc>
                <a:spcPct val="90000"/>
              </a:lnSpc>
            </a:pPr>
            <a:endParaRPr lang="en-US" altLang="en-US" sz="2800"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4</a:t>
            </a:fld>
            <a:endParaRPr lang="en-US" altLang="en-US"/>
          </a:p>
        </p:txBody>
      </p:sp>
      <p:pic>
        <p:nvPicPr>
          <p:cNvPr id="2050" name="Picture 2" descr="https://encrypted-tbn3.gstatic.com/images?q=tbn:ANd9GcSpgAGnZiqhE6Ov51WWDrE2ue7cwRQdimIFTrL_916yzEesNe2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600200"/>
            <a:ext cx="4585447" cy="37719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048000" y="6396335"/>
            <a:ext cx="3905236" cy="461665"/>
          </a:xfrm>
          <a:prstGeom prst="rect">
            <a:avLst/>
          </a:prstGeom>
          <a:noFill/>
        </p:spPr>
        <p:txBody>
          <a:bodyPr wrap="none" rtlCol="0">
            <a:spAutoFit/>
          </a:bodyPr>
          <a:lstStyle/>
          <a:p>
            <a:r>
              <a:rPr lang="en-US" dirty="0"/>
              <a:t>Listen to the </a:t>
            </a:r>
            <a:r>
              <a:rPr lang="en-US" dirty="0" err="1"/>
              <a:t>Feinman</a:t>
            </a:r>
            <a:r>
              <a:rPr lang="en-US" dirty="0"/>
              <a:t> lectures</a:t>
            </a:r>
          </a:p>
        </p:txBody>
      </p:sp>
    </p:spTree>
    <p:extLst>
      <p:ext uri="{BB962C8B-B14F-4D97-AF65-F5344CB8AC3E}">
        <p14:creationId xmlns:p14="http://schemas.microsoft.com/office/powerpoint/2010/main" val="22740910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2" name="Rectangle 1026"/>
          <p:cNvSpPr>
            <a:spLocks noGrp="1" noChangeArrowheads="1"/>
          </p:cNvSpPr>
          <p:nvPr>
            <p:ph type="title"/>
          </p:nvPr>
        </p:nvSpPr>
        <p:spPr/>
        <p:txBody>
          <a:bodyPr>
            <a:normAutofit/>
          </a:bodyPr>
          <a:lstStyle/>
          <a:p>
            <a:r>
              <a:rPr lang="en-US" altLang="en-US" u="sng" dirty="0"/>
              <a:t>More principles of news writing…</a:t>
            </a:r>
            <a:endParaRPr lang="en-US" altLang="en-US" dirty="0"/>
          </a:p>
        </p:txBody>
      </p:sp>
      <p:sp>
        <p:nvSpPr>
          <p:cNvPr id="583683" name="Rectangle 1027"/>
          <p:cNvSpPr>
            <a:spLocks noGrp="1" noChangeArrowheads="1"/>
          </p:cNvSpPr>
          <p:nvPr>
            <p:ph idx="1"/>
          </p:nvPr>
        </p:nvSpPr>
        <p:spPr>
          <a:xfrm>
            <a:off x="304800" y="1600200"/>
            <a:ext cx="8839200" cy="4114800"/>
          </a:xfrm>
        </p:spPr>
        <p:txBody>
          <a:bodyPr>
            <a:normAutofit/>
          </a:bodyPr>
          <a:lstStyle/>
          <a:p>
            <a:pPr marL="609600" indent="-609600">
              <a:lnSpc>
                <a:spcPct val="90000"/>
              </a:lnSpc>
              <a:buFontTx/>
              <a:buAutoNum type="arabicPeriod"/>
            </a:pPr>
            <a:r>
              <a:rPr lang="en-US" altLang="en-US" sz="2800" dirty="0"/>
              <a:t>Don’t use a complicated word when a simple one will do.</a:t>
            </a:r>
          </a:p>
          <a:p>
            <a:pPr marL="609600" indent="-609600">
              <a:lnSpc>
                <a:spcPct val="90000"/>
              </a:lnSpc>
              <a:buFontTx/>
              <a:buAutoNum type="arabicPeriod"/>
            </a:pPr>
            <a:r>
              <a:rPr lang="en-US" altLang="en-US" sz="2800" dirty="0"/>
              <a:t>Avoid jargon, clich</a:t>
            </a:r>
            <a:r>
              <a:rPr lang="en-US" altLang="en-US" sz="2800" dirty="0">
                <a:cs typeface="Arial" charset="0"/>
              </a:rPr>
              <a:t>é</a:t>
            </a:r>
            <a:r>
              <a:rPr lang="en-US" altLang="en-US" sz="2800" dirty="0"/>
              <a:t>s, and euphemisms.</a:t>
            </a:r>
          </a:p>
          <a:p>
            <a:pPr marL="609600" indent="-609600">
              <a:lnSpc>
                <a:spcPct val="90000"/>
              </a:lnSpc>
              <a:buFontTx/>
              <a:buAutoNum type="arabicPeriod"/>
            </a:pPr>
            <a:r>
              <a:rPr lang="en-US" altLang="en-US" sz="2800" dirty="0"/>
              <a:t>Don’t cram too much into one sentence. </a:t>
            </a:r>
          </a:p>
          <a:p>
            <a:pPr marL="990600" lvl="1" indent="-533400">
              <a:lnSpc>
                <a:spcPct val="90000"/>
              </a:lnSpc>
              <a:buFontTx/>
              <a:buChar char="•"/>
            </a:pPr>
            <a:r>
              <a:rPr lang="en-US" altLang="en-US" sz="2400" dirty="0"/>
              <a:t>Avoid redundancy and repetition.</a:t>
            </a:r>
          </a:p>
          <a:p>
            <a:pPr marL="609600" indent="-609600">
              <a:lnSpc>
                <a:spcPct val="90000"/>
              </a:lnSpc>
              <a:buFontTx/>
              <a:buAutoNum type="arabicPeriod"/>
            </a:pPr>
            <a:r>
              <a:rPr lang="en-US" altLang="en-US" sz="2800" dirty="0"/>
              <a:t>Use active verbs and follow the usual conversational flow of words</a:t>
            </a:r>
          </a:p>
          <a:p>
            <a:pPr marL="609600" indent="-609600">
              <a:lnSpc>
                <a:spcPct val="90000"/>
              </a:lnSpc>
              <a:buFontTx/>
              <a:buAutoNum type="arabicPeriod"/>
            </a:pPr>
            <a:r>
              <a:rPr lang="en-US" altLang="en-US" sz="2800" dirty="0">
                <a:solidFill>
                  <a:srgbClr val="FF0000"/>
                </a:solidFill>
              </a:rPr>
              <a:t>Use facts, not opinion.</a:t>
            </a:r>
          </a:p>
          <a:p>
            <a:pPr marL="609600" indent="-609600">
              <a:lnSpc>
                <a:spcPct val="90000"/>
              </a:lnSpc>
              <a:buFontTx/>
              <a:buAutoNum type="arabicPeriod"/>
            </a:pPr>
            <a:r>
              <a:rPr lang="en-US" altLang="en-US" sz="2800" dirty="0"/>
              <a:t>Be specific. </a:t>
            </a:r>
          </a:p>
        </p:txBody>
      </p:sp>
    </p:spTree>
    <p:extLst>
      <p:ext uri="{BB962C8B-B14F-4D97-AF65-F5344CB8AC3E}">
        <p14:creationId xmlns:p14="http://schemas.microsoft.com/office/powerpoint/2010/main" val="332355992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6387" name="Rectangle 3"/>
          <p:cNvSpPr>
            <a:spLocks noGrp="1" noChangeArrowheads="1"/>
          </p:cNvSpPr>
          <p:nvPr>
            <p:ph idx="1"/>
          </p:nvPr>
        </p:nvSpPr>
        <p:spPr>
          <a:xfrm>
            <a:off x="0" y="1981200"/>
            <a:ext cx="8915400" cy="4114800"/>
          </a:xfrm>
        </p:spPr>
        <p:txBody>
          <a:bodyPr/>
          <a:lstStyle/>
          <a:p>
            <a:pPr marL="609600" indent="-609600" eaLnBrk="0" hangingPunct="0">
              <a:spcBef>
                <a:spcPct val="0"/>
              </a:spcBef>
              <a:buClrTx/>
              <a:buSzTx/>
              <a:buFontTx/>
              <a:buNone/>
            </a:pPr>
            <a:r>
              <a:rPr lang="en-US" altLang="en-US"/>
              <a:t>	Watch out for loaded words (which suggest an opinion):</a:t>
            </a:r>
          </a:p>
          <a:p>
            <a:pPr marL="609600" indent="-609600" eaLnBrk="0" hangingPunct="0">
              <a:spcBef>
                <a:spcPct val="0"/>
              </a:spcBef>
              <a:buClrTx/>
              <a:buSzTx/>
              <a:buFontTx/>
              <a:buNone/>
            </a:pPr>
            <a:r>
              <a:rPr lang="en-US" altLang="en-US">
                <a:cs typeface="Arial" charset="0"/>
              </a:rPr>
              <a:t>	</a:t>
            </a:r>
            <a:r>
              <a:rPr lang="en-US" altLang="en-US" b="1">
                <a:cs typeface="Arial" charset="0"/>
              </a:rPr>
              <a:t>savage, primitive, conniving, lazy, superstitious, wily, crafty, docile, backward, bitter, pompous, working class, communist, eco-freak, others?…</a:t>
            </a:r>
          </a:p>
          <a:p>
            <a:pPr marL="609600" indent="-609600" eaLnBrk="0" hangingPunct="0">
              <a:spcBef>
                <a:spcPct val="0"/>
              </a:spcBef>
              <a:buClrTx/>
              <a:buSzTx/>
              <a:buFontTx/>
              <a:buNone/>
            </a:pPr>
            <a:endParaRPr lang="en-US" altLang="en-US"/>
          </a:p>
          <a:p>
            <a:pPr marL="609600" indent="-609600"/>
            <a:endParaRPr lang="en-US" altLang="en-US"/>
          </a:p>
        </p:txBody>
      </p:sp>
      <p:sp>
        <p:nvSpPr>
          <p:cNvPr id="2" name="Title 1"/>
          <p:cNvSpPr>
            <a:spLocks noGrp="1"/>
          </p:cNvSpPr>
          <p:nvPr>
            <p:ph type="title"/>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2" name="Rectangle 1026"/>
          <p:cNvSpPr>
            <a:spLocks noGrp="1" noChangeArrowheads="1"/>
          </p:cNvSpPr>
          <p:nvPr>
            <p:ph type="title"/>
          </p:nvPr>
        </p:nvSpPr>
        <p:spPr/>
        <p:txBody>
          <a:bodyPr>
            <a:normAutofit/>
          </a:bodyPr>
          <a:lstStyle/>
          <a:p>
            <a:r>
              <a:rPr lang="en-US" altLang="en-US" u="sng" dirty="0"/>
              <a:t>More principles of news writing…</a:t>
            </a:r>
            <a:endParaRPr lang="en-US" altLang="en-US" dirty="0"/>
          </a:p>
        </p:txBody>
      </p:sp>
      <p:sp>
        <p:nvSpPr>
          <p:cNvPr id="583683" name="Rectangle 1027"/>
          <p:cNvSpPr>
            <a:spLocks noGrp="1" noChangeArrowheads="1"/>
          </p:cNvSpPr>
          <p:nvPr>
            <p:ph idx="1"/>
          </p:nvPr>
        </p:nvSpPr>
        <p:spPr>
          <a:xfrm>
            <a:off x="304800" y="1600200"/>
            <a:ext cx="8839200" cy="4114800"/>
          </a:xfrm>
        </p:spPr>
        <p:txBody>
          <a:bodyPr>
            <a:normAutofit/>
          </a:bodyPr>
          <a:lstStyle/>
          <a:p>
            <a:pPr marL="609600" indent="-609600">
              <a:lnSpc>
                <a:spcPct val="90000"/>
              </a:lnSpc>
              <a:buFontTx/>
              <a:buAutoNum type="arabicPeriod"/>
            </a:pPr>
            <a:r>
              <a:rPr lang="en-US" altLang="en-US" sz="2800" dirty="0"/>
              <a:t>Don’t use a complicated word when a simple one will do.</a:t>
            </a:r>
          </a:p>
          <a:p>
            <a:pPr marL="609600" indent="-609600">
              <a:lnSpc>
                <a:spcPct val="90000"/>
              </a:lnSpc>
              <a:buFontTx/>
              <a:buAutoNum type="arabicPeriod"/>
            </a:pPr>
            <a:r>
              <a:rPr lang="en-US" altLang="en-US" sz="2800" dirty="0"/>
              <a:t>Avoid jargon, clich</a:t>
            </a:r>
            <a:r>
              <a:rPr lang="en-US" altLang="en-US" sz="2800" dirty="0">
                <a:cs typeface="Arial" charset="0"/>
              </a:rPr>
              <a:t>é</a:t>
            </a:r>
            <a:r>
              <a:rPr lang="en-US" altLang="en-US" sz="2800" dirty="0"/>
              <a:t>s, and euphemisms.</a:t>
            </a:r>
          </a:p>
          <a:p>
            <a:pPr marL="609600" indent="-609600">
              <a:lnSpc>
                <a:spcPct val="90000"/>
              </a:lnSpc>
              <a:buFontTx/>
              <a:buAutoNum type="arabicPeriod"/>
            </a:pPr>
            <a:r>
              <a:rPr lang="en-US" altLang="en-US" sz="2800" dirty="0"/>
              <a:t>Don’t cram too much into one sentence. </a:t>
            </a:r>
          </a:p>
          <a:p>
            <a:pPr marL="990600" lvl="1" indent="-533400">
              <a:lnSpc>
                <a:spcPct val="90000"/>
              </a:lnSpc>
              <a:buFontTx/>
              <a:buChar char="•"/>
            </a:pPr>
            <a:r>
              <a:rPr lang="en-US" altLang="en-US" sz="2400" dirty="0"/>
              <a:t>Avoid redundancy and repetition.</a:t>
            </a:r>
          </a:p>
          <a:p>
            <a:pPr marL="609600" indent="-609600">
              <a:lnSpc>
                <a:spcPct val="90000"/>
              </a:lnSpc>
              <a:buFontTx/>
              <a:buAutoNum type="arabicPeriod"/>
            </a:pPr>
            <a:r>
              <a:rPr lang="en-US" altLang="en-US" sz="2800" dirty="0"/>
              <a:t>Use active verbs and follow the usual conversational flow of words</a:t>
            </a:r>
          </a:p>
          <a:p>
            <a:pPr marL="609600" indent="-609600">
              <a:lnSpc>
                <a:spcPct val="90000"/>
              </a:lnSpc>
              <a:buFontTx/>
              <a:buAutoNum type="arabicPeriod"/>
            </a:pPr>
            <a:r>
              <a:rPr lang="en-US" altLang="en-US" sz="2800" dirty="0"/>
              <a:t>Use facts, not opinion.</a:t>
            </a:r>
          </a:p>
          <a:p>
            <a:pPr marL="609600" indent="-609600">
              <a:lnSpc>
                <a:spcPct val="90000"/>
              </a:lnSpc>
              <a:buFontTx/>
              <a:buAutoNum type="arabicPeriod"/>
            </a:pPr>
            <a:r>
              <a:rPr lang="en-US" altLang="en-US" sz="2800" dirty="0">
                <a:solidFill>
                  <a:srgbClr val="FF0000"/>
                </a:solidFill>
              </a:rPr>
              <a:t>Be specific</a:t>
            </a:r>
            <a:r>
              <a:rPr lang="en-US" altLang="en-US" sz="2800" dirty="0"/>
              <a:t>. </a:t>
            </a:r>
          </a:p>
        </p:txBody>
      </p:sp>
    </p:spTree>
    <p:extLst>
      <p:ext uri="{BB962C8B-B14F-4D97-AF65-F5344CB8AC3E}">
        <p14:creationId xmlns:p14="http://schemas.microsoft.com/office/powerpoint/2010/main" val="3757791258"/>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9459" name="Rectangle 3"/>
          <p:cNvSpPr>
            <a:spLocks noGrp="1" noChangeArrowheads="1"/>
          </p:cNvSpPr>
          <p:nvPr>
            <p:ph idx="1"/>
          </p:nvPr>
        </p:nvSpPr>
        <p:spPr>
          <a:xfrm>
            <a:off x="0" y="1981200"/>
            <a:ext cx="8915400" cy="4114800"/>
          </a:xfrm>
        </p:spPr>
        <p:txBody>
          <a:bodyPr/>
          <a:lstStyle/>
          <a:p>
            <a:pPr marL="609600" indent="-609600" eaLnBrk="0" hangingPunct="0">
              <a:spcBef>
                <a:spcPct val="0"/>
              </a:spcBef>
              <a:buClrTx/>
              <a:buSzTx/>
              <a:buFontTx/>
              <a:buNone/>
            </a:pPr>
            <a:r>
              <a:rPr lang="en-US" altLang="en-US" dirty="0"/>
              <a:t>	Be specific…</a:t>
            </a:r>
          </a:p>
          <a:p>
            <a:pPr marL="609600" indent="-609600" eaLnBrk="0" hangingPunct="0">
              <a:spcBef>
                <a:spcPct val="0"/>
              </a:spcBef>
              <a:buClrTx/>
              <a:buSzTx/>
              <a:buFontTx/>
              <a:buNone/>
            </a:pPr>
            <a:endParaRPr lang="en-US" altLang="en-US" dirty="0"/>
          </a:p>
          <a:p>
            <a:pPr marL="609600" indent="-609600" eaLnBrk="0" hangingPunct="0">
              <a:spcBef>
                <a:spcPct val="0"/>
              </a:spcBef>
              <a:buClrTx/>
              <a:buSzTx/>
              <a:buFontTx/>
              <a:buNone/>
            </a:pPr>
            <a:r>
              <a:rPr lang="en-US" altLang="en-US" dirty="0"/>
              <a:t>Police arrested Willie Deeds, </a:t>
            </a:r>
            <a:r>
              <a:rPr lang="en-US" altLang="en-US" u="sng" dirty="0"/>
              <a:t>an elderly man</a:t>
            </a:r>
            <a:r>
              <a:rPr lang="en-US" altLang="en-US" dirty="0"/>
              <a:t>, after he used a note to rob the bank </a:t>
            </a:r>
            <a:r>
              <a:rPr lang="en-US" altLang="en-US" u="sng" dirty="0"/>
              <a:t>earlier this year</a:t>
            </a:r>
            <a:r>
              <a:rPr lang="en-US" altLang="en-US" dirty="0"/>
              <a:t>.</a:t>
            </a:r>
          </a:p>
          <a:p>
            <a:pPr marL="609600" indent="-609600" eaLnBrk="0" hangingPunct="0">
              <a:spcBef>
                <a:spcPct val="0"/>
              </a:spcBef>
              <a:buClrTx/>
              <a:buSzTx/>
              <a:buFontTx/>
              <a:buNone/>
            </a:pPr>
            <a:endParaRPr lang="en-US" altLang="en-US" dirty="0"/>
          </a:p>
          <a:p>
            <a:pPr marL="609600" indent="-609600" eaLnBrk="0" hangingPunct="0">
              <a:spcBef>
                <a:spcPct val="0"/>
              </a:spcBef>
              <a:buClrTx/>
              <a:buSzTx/>
              <a:buFontTx/>
              <a:buNone/>
            </a:pPr>
            <a:r>
              <a:rPr lang="en-US" altLang="en-US" dirty="0"/>
              <a:t>Police arrested Willie Deeds, </a:t>
            </a:r>
            <a:r>
              <a:rPr lang="en-US" altLang="en-US" u="sng" dirty="0"/>
              <a:t>72</a:t>
            </a:r>
            <a:r>
              <a:rPr lang="en-US" altLang="en-US" dirty="0"/>
              <a:t>, after he used a note to rob the bank </a:t>
            </a:r>
            <a:r>
              <a:rPr lang="en-US" altLang="en-US" u="sng" dirty="0"/>
              <a:t>in January</a:t>
            </a:r>
            <a:r>
              <a:rPr lang="en-US" altLang="en-US" dirty="0"/>
              <a:t>.</a:t>
            </a:r>
          </a:p>
          <a:p>
            <a:pPr marL="609600" indent="-609600" eaLnBrk="0" hangingPunct="0">
              <a:spcBef>
                <a:spcPct val="0"/>
              </a:spcBef>
              <a:buClrTx/>
              <a:buSzTx/>
              <a:buFontTx/>
              <a:buNone/>
            </a:pPr>
            <a:endParaRPr lang="en-US" altLang="en-US" dirty="0"/>
          </a:p>
          <a:p>
            <a:pPr marL="609600" indent="-609600"/>
            <a:endParaRPr lang="en-US" alt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08259" name="Rectangle 3"/>
          <p:cNvSpPr>
            <a:spLocks noGrp="1" noChangeArrowheads="1"/>
          </p:cNvSpPr>
          <p:nvPr>
            <p:ph idx="1"/>
          </p:nvPr>
        </p:nvSpPr>
        <p:spPr/>
        <p:txBody>
          <a:bodyPr/>
          <a:lstStyle/>
          <a:p>
            <a:pPr marL="609600" indent="-609600">
              <a:buFont typeface="Wingdings" pitchFamily="2" charset="2"/>
              <a:buNone/>
            </a:pPr>
            <a:endParaRPr lang="en-US" altLang="en-US" dirty="0"/>
          </a:p>
          <a:p>
            <a:pPr marL="609600" indent="-609600">
              <a:buFont typeface="Wingdings" pitchFamily="2" charset="2"/>
              <a:buAutoNum type="arabicPeriod"/>
            </a:pPr>
            <a:endParaRPr lang="en-US" altLang="en-US" dirty="0"/>
          </a:p>
          <a:p>
            <a:pPr marL="609600" indent="-609600">
              <a:buFont typeface="Wingdings" pitchFamily="2" charset="2"/>
              <a:buAutoNum type="arabicPeriod"/>
            </a:pPr>
            <a:r>
              <a:rPr lang="en-US" altLang="en-US" dirty="0"/>
              <a:t>That a clear, succinct, informative writing style is best and…</a:t>
            </a:r>
          </a:p>
          <a:p>
            <a:pPr marL="609600" indent="-609600">
              <a:buFont typeface="Wingdings" pitchFamily="2" charset="2"/>
              <a:buAutoNum type="arabicPeriod"/>
            </a:pPr>
            <a:r>
              <a:rPr lang="en-US" altLang="en-US" b="1" dirty="0"/>
              <a:t>That holding your reader’s attention matters.</a:t>
            </a:r>
          </a:p>
          <a:p>
            <a:pPr marL="609600" indent="-609600">
              <a:buFont typeface="Wingdings" pitchFamily="2" charset="2"/>
              <a:buNone/>
            </a:pPr>
            <a:endParaRPr lang="en-US" altLang="en-US" b="1" dirty="0"/>
          </a:p>
          <a:p>
            <a:pPr marL="609600" indent="-609600">
              <a:buFont typeface="Wingdings" pitchFamily="2" charset="2"/>
              <a:buNone/>
            </a:pPr>
            <a:endParaRPr lang="en-US" altLang="en-US" dirty="0"/>
          </a:p>
          <a:p>
            <a:pPr marL="609600" indent="-609600"/>
            <a:endParaRPr lang="en-US" altLang="en-US" dirty="0"/>
          </a:p>
          <a:p>
            <a:pPr marL="990600" lvl="1" indent="-533400"/>
            <a:endParaRPr lang="en-US" altLang="en-US" dirty="0"/>
          </a:p>
        </p:txBody>
      </p:sp>
      <p:sp>
        <p:nvSpPr>
          <p:cNvPr id="2" name="Title 1"/>
          <p:cNvSpPr>
            <a:spLocks noGrp="1"/>
          </p:cNvSpPr>
          <p:nvPr>
            <p:ph type="title"/>
          </p:nvPr>
        </p:nvSpPr>
        <p:spPr/>
        <p:txBody>
          <a:bodyPr>
            <a:normAutofit fontScale="90000"/>
          </a:bodyPr>
          <a:lstStyle/>
          <a:p>
            <a:r>
              <a:rPr lang="en-US" altLang="en-US" u="sng" dirty="0"/>
              <a:t>What scientific writers should learn from journalists</a:t>
            </a:r>
            <a:endParaRPr lang="en-US" u="sng"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45</a:t>
            </a:fld>
            <a:endParaRPr lang="en-US" altLang="en-US"/>
          </a:p>
        </p:txBody>
      </p:sp>
      <p:sp>
        <p:nvSpPr>
          <p:cNvPr id="6" name="AutoShape 2" descr="data:image/jpeg;base64,/9j/4AAQSkZJRgABAQAAAQABAAD/2wCEAAkGBhMSEBQUExQVFBQWFxUUFRgWGBcXGBcVGBgWFBcWGhcXHSYeFxojGhQUHy8gIycpLCwsFR4xNTAqNSYsLCkBCQoKDgwOGg8PGiwkHCQsLCwsLCwsKikpKSwpKSwsLCwsLCwpKSwsLCwsLCwpKSwsKSwpKSwpLCkpLCwsKSksLP/AABEIAOgA2QMBIgACEQEDEQH/xAAcAAACAgMBAQAAAAAAAAAAAAAABgQFAgMHAQj/xABNEAABAwIDBAUIBQkFBgcAAAABAAIDBBEFEiEGMUFRBxNhcYEiMlKRobHB0RRCkuHwFiMzU2JygpPxQ0SDssIVFyQ0VKIINVVjc5TS/8QAGQEAAwEBAQAAAAAAAAAAAAAAAAECAwQF/8QAJxEAAgIBBAIBBAMBAAAAAAAAAAECEQMSITFRE0EiBDJhoUKRsRT/2gAMAwEAAhEDEQA/AO4oQhAAhCEACEIQAKuxfH6elYXzysjABNiRmNuDW73HuSJ0jdLsdJnp6YiSo1a5wtlhPj5zhy3DjyXCK2vmncXyudI4nMXOJJJP9EWNKzu2J9PNFG8NZHLK3i4Wb7DqUuy/+ICdxAjpo2n9pzna+FlzPDcPL9A0F5ta+u/TdzT5h3R4SAJCAONhY+tYyyUbwwtj7sv0vQT2bUtFO82AJN43H976p7/WugRyAgEEEHUEagjvXzrjfR+6MZo/KG/TRw7xxVv0e9I7qJ4p6pxMB0DrE9WefPLzHC1+acMikTPE4ndULCGUOaHNILSAQQbgg6gg8Qs1qYghCEACEIQAIQhAAhCEACEIQAIQhAAhCEACEIQAIQhAAljpF2rOH0EkzReQkRxX1Gd17E9gAJ8Ezr5/6d8YdLXNguerhY3yb6GR93E25huUIGjl01U+WRz3nOXOLiTqS5xuSfElXOG4DJIWm+Ru/uHPtuo+C4b1kwa3vN7fBdSwbC2MA8m9rDfwC58mTSdeHFq3ZN2Y2chhY1wZd5Fy52rvuTM2JR6WNWYaLLl3fJ2tKOyK6oj0XP8AavZpziXsbfj+LLpcrdEs1u0cbJMuVz9bHKL2TVp7Gc0mtzX0QbYvY76FUGzT+gJO53GK/I6kdtxxC6q7FYg/IXtDt1r8eXeuS4psjHOBNA7qpRZzTrlLhqLjeDfiFb1UMLyOsdaWwIJJJBI113b767yt/NSMcf0qnJps6aF6qHZbFHSMMch8tltfSbwcr5dEZalZyZIPHJxYIQhUZghCEACEIQAIQhAAhCEACEIQAIQhAAhCEAeFfLPStOXYxVXaW2e0a/WDWtAf429y+p1849O+BmHEhNY5J42kH9tnkOb6sp8UFRKzYsgEuO88V0Sh4Lluz89mAjuT9guJXGq4Mi3PSwvYcIJLBSRKqulnBUp0wHGyhGxR7V7TOa0QQAulfppuHC5WmkwplLAS5wLgM0jydOZ8ArObAxcyNtmdxVfR7H9ZNmqHvla0hzY/NjuNxI+trzTu9iGvZfYVLnha61g5ocLixAIuLjgsKtgINxccfmrTLpa1lEqIU0h8brk27OxmOeHW9xlJ5ixPjqPYngJN2XkYJgHHWxDOQJ3+zROQXXiVROL6qeudghCFqcgIQhAAhCEACEIQAIQhAAhCEACEIQAIQhAAlvbvYuLEqUwv8l48qJ9rlj/i07iOSZEIA+Ta3B6jDpzDUxlmpyn6rv2mO3OG74q9w2vFtF3XbLCaOppzFWWyXu03yua7cHNPA693NcGxbZn6HORDMJoTq0m2a3JwHHhcaFY5ILk6cU2MrtpWQx5neA5nktNNU1MkD6h5EUZBLWnziOeu5LTaUPmYX6sGuU8+RTPDM+plY0jLCyzj+04ea23ojf6lzNJHWpN8k7AsekjPVz8QCL9o3JobP5Nxu4KlxXDA+MkDyhqPko+z2MNDCJSBl5m17JUbp9jZTVVxu1WyfUKlorvPWAmxGgJ3N4WG5TJiGNu827VSTIlJeiK+UseCOBvomOLax5GkYcRa+p1v4aE6+pK081wfZdRetdbyHZXjcfb7wrhPScubHq45OhYPtVFUHLqx40LXb1dBcKxvH3xSCR94pBrnLHGNx5CRt/8AuA7V1XZbaEVFNFLfR7GuHYeI9a6Iys45RceRgQsGyA7iFmrJBCEIAEIQgAQhCABCEIAEIQgAQhBQBqqKhrGlziGtaLkncAub7R9KbgS2mAA9N2pPaBwVd0h7VumkdCx1o2uLbD6zgdXHsvu7khzOXPPI+EdEMdbssK/F5pzeSRz7ncT8FqZlAGlytVKziR3fNSzEOep5cOCwZ0RVGowA+b3qbhmJOidZ+6+9WmEYG2VuYGwGnaplZssBa33pJlFhSVbXt0IN1QYxs83Pc+a517cLrecImgF26gbwpD6wSx/tN1t28lS2NNXo3txFkEQc8G7fNt3KHSZ5n9bKSANWNdwvrcjcFHxKMPyE7m8Duvz71o+mmVwYDZo84/IJ8m0JRjH8l7PLndpqN11hFH+cI/Z+K2mVjYw1ugHFasNfnc53DzR8UqOeXJKbC2SJzHC4IIKk9H8gFH1Y/snObbucR+O9eUsWvestj2lr6lltBI7L4gOPvPqTxfcYfUfYMw1F1sZUubuJ960MdYA91/d8lmNSus8+ya3E3cQD7FIixNp3+Se3d61WO9qwI7Ex2MIK9VFDUuZuOnI7lZ0le1+m53L5IGSkIQmMEIQgAQhCABRsRrGxQySONmsY557mglZSVrGmxOvLVU2080c1LNB1gY6SNzGk8CRoTfhdJuhpWcLlqHSFznb3HMe86qDO7VOdLsaQ385PTtPGzy74KLiWx8eUkVTLjg1hI9ZK5KOvUhX/ANp2G9ZNxMEX4qkxGikjdYkOHAj71EbVEFPSPWdh2GeXxk7gefNNrbXGl+APalvYij6umY13ognvOqZoY+zuvuWRsYzQC3bx4pS2ko8oMjNCPOtx8E7hlxr7FRbQUgykWvcIuh+hdwzDpZo2ul8lrvNAGZ+4lpI3NBsd/ZzXmJ4DC2P80ZJJALuDWnQ2vYPGhWmr6Sp44+rpqRocBlMkrmgX5hg19ZVTJ0m/8OWvyscQWujpxd5N73z+awX5XsuhR9nI5v2RaKudK4MaX24lx+Cf8Npg1jWjgFyWg2zyOcTTGxJLcrnAgdpt5R7Vat6Smje2ob3PPySnF+kVHKjq9Kw30Fyt+yoH5085Ha8zoL92llyun6U2N0D5233+a73tU/DulaOMuyyuGY3OaFrtd3CyUFpdtE5Ja9kddiNh2a+pbWj8fZK5pB0sxn+0i8Y5G+4lT6XpRiPGF3dI5v8AmatdaOfxyHl2+3rXrB7NPYlSm2/iP1AeOksZ99lNp9sYdPJk8A13+VyeuPYnCXRePdrrzssRv04e9VMe0sJ3l453jf8AAFbvygp+EjQO0OBPZqE9S7FpfQ00FZnBHEaFS0sYTtBTh/6aOxbxcBrfTerxmKwndLGe57fmqTQ6ZLQtbKhp3Oae4grZdMBFl6UGk/m6ec8rxvv6gNFr/wB4FS7zKKc/4T/in6yEqY7RxPbKixXEJGuignhAbldbyQ/W4u0utca6pfbsdXUINTVB/V2yElzTYuItoLkC4X0YkXphE5w1zIIusD3sEtg5zmMBzZmtYCTq0XPAXUuNopS3OUO2sjG4E+v5LRPtw0C2T3/FyWvoMhFwHu7BFIfbZaZMJqSdIJT/AIbx8FioI1sn4ltCJdMpb3WHzWnBaISVEdy4jMCQTfQaqIcEqh/d5PsO+SvthaGT6awSRlos46js3JvZbBDeSs7HhlLZjNe1WrQtNLGA0aaLe11ysEdunc9z7wolZHmbr3Ka1tgsQzMCgBOpejemnLnyOkvmIIBAA5W0VhF0X0I+o93e93wstmJ1dbHb6FCyZ7jd4dplA0vvHGwVXJU7Qu3QRM7gz4uKmpP2YNRT4/wumdHVAP7AHvc8+9yyk2CoTup4x/Df3qjFNtA4+VlaOOXqb+AKX9psVxaiLBUVLgZGucwMyaAEDyiG79eCNEn7Fa9L/BmxDozp3eawN7gAlnEOjFzfMKU5duq8H/m5j/FZRH7a1p/vM32yrWGfZLyLii2rNjpmcLqLg9J1VdSmRgLBMM4IBBbY5rg8LKvZj9RKSJJpXC3F7lvjdl3X57z3rSEJRe7M5TT2o7BUU+HhjS+CEZj6IGluxaJ8JwvKCYmNvro5w0+0uXvrnOAuSeSxmrHZRqSdAFtsY0+zqEeztA4gNdIw2F7Su047ju/ryW2LZKBzgI6mfuzg2/HxXL6ercDcOPab/j8FX+y2ISdZcE2OnHXhp6/YlS6Hcl7OgUeysQkaDLM9ul7uHwCZRsJS8WuPe6/wVPhjibXOuvuunaF12g8wCqUY9CU32L/5AUnoO9dvcFt/Iej/AFZ+3J/+lfoT0oep9ghCFRIKux7ERBTveWOksLZGZczr6WGYgf0ViqTaqMPhy3Ny5p0NnC2txbUcvFTN0myoq2JkOOOaP/L6od7oG+969k2nfwoZR3zUw/1reMGi/VRn+C61zYWzhCz+UF53k/B16UU2I7SSuBH0S3fU0/wcqbZ6pe+tGaIMFjukY/XT0Ve19EAP0bR/hgKFs1APpLjYCwAGgHuTjK9qKhFWOdW7LFccBf4qZQygtv2XSh0g7QugjjawXLi4EdgH3pgweQmNna1vuVezobstYZL3WERGYhV2EVvWOmHoSOb6gPmtks2V4F95sE7F+Aq6uWB94hES7Q9aXhtt+mQE3WI2jrD/AND9qoP+hS6o2LSNNd/fotpDuDx9pilyaMciV2QP9v1vpUI/+wf9KVNs9nqyuaySaakDYri8TZRYPt6W/cE+DP6Q+01U209a0QFrntBuCbuA8keOqXkkQklwc0ZsDAPOkkf3AMF/aVSVeCshd5LB3u8o+1PZqhY5Rm3WvYD26+xUGM4fUPa97eqsxuYi4vlG+2YjMewBbLX7IcWLEzNPFR5HXNua3OJI1Kwp4rkn1LdKjFsz4Lxx1A47vXdbC3X2nuFlrpIS4kn+g5JkkiFl9OHv/GqbNm4bEH1fjxS/TwahN2BwWsgTHbBRqO5OeHOvE3uSbgrbAlN2EOvEPH3lUiUTUIQqGCEIQALW+FpNyAT2hbEIAQMSoOv68yula3rpGBrX9WMjCGtsQL2Nid+qWZdmKDde7uRqHuPqzrqdTs5TSPL5IWPcRYlwvpv3HRV+M4HDDTSGCOOB9gA+ONgc25AJBtvtfVYOGm2aarpHF8XwnDWjSZgPLrr69xJVl0dUkX53qnBzQ4ag31tzUfFujymZc5pD35fgFq2WLaWR0cYNneVrz3LGUl6OnDF6ir6T8SBrWxk+Yxo8XG/yXVcGqh1TNdcoHqXKtpKNktWXuFycns3LocNIGxZr2s2/sStbHRH7nZ7sLVNcahwN71Et+++5Rtsa/JVUZvYGR4PboLe1YbHQlsLyz6z3PP7ztSVH2wwp8lOZrkvgkjI7WkgO08R6kmNUtxzrXB8duYsfELhdViEUcr2HPdri3Rp4Gy7Q5ruqBvwHuW+l2Lgc1r3Z8zmgus8jUjXSyItXuRmSpbnDmYzFf+08GuTnspjeHMLZJ3uzN83Ox+h36aHkuiM2JgG4yDuefkoOPbIN6h7mSS5mNc9uY3GZrSRpp71fx6OV36Z63pSw+1g8k2vow3+4pa2y2rp62nEcZdHZ3WHO2wdlByt331JCQqNxkc6RxDnvJLiB9bjoFaMotLkLZY1yYPIUksBOnNSmUmVqtoMO1Lj3DxW19Lp3/j2XWhGoW6iPgN5PsG/3KypcMyt7eKm4PhgkPW72kWZ3Dj43TAMO+KVBZR0tDru5pjwyn3IiovirPD6bs5fFFCbLii0bb8fjd6k0YE68I73e9K8On4/HBMWzUl4j+8fcFSBFuhCEygQhCABCEIAFDxeDPBI0by027xqPcpiQdpdtKq8zaNsP5p5jc6TM4lzQC8BosBvA3lROqplRu9hdxeUPaHcCLpSbU9VKHjW11Brpq6Te8xjXRlgNSSd47VWvwmoO+V/i75Bcih+TpUqexa1lTnl6y1hpp2BNVTjQ+jkA3uLDvKQqfDZWkZn5gN41v61ZVsTnxhrCWnS57EmjeM9m2P8AszOGU47dVdwtzUsriLhzHnXlbT3JJoZ3Mia2xvoB37lKZslLG10rqmRwGuS7supGlr7vBTuVNJUhlkq/zIba9wAO3gnKKnIaBbcAPYkFtK+ZzIm3aXceQGt9DfgpFRsNWkWbXSMbqLDMbgm+9xJTjZP1Gm0rHnqSh1PcWIXPX7AVoGtXJJbcDLI33KoxnBZ6eRgdLO5jvqiWR9n2Fxe9yOK0o5LZSVmwJFdURseOrY/MLXu24DsvK/3K5pMKJaM1/G2qsg2OljzuaWZtQ0XL3kcTfVx17gscMq+tAdzvpvt81tCzGZFkwwWA1I38Nd+9V+M02VmVgGd3kN/i0J8BmPgmJ7Ne7f4WKo8RqA2Zt9Q33nS+vYPatjItsPwwMja1osA2wU0UnxW6mFh2W09hUtjQfapGQTS2053+CmU9PlC3iAXWwR/j8eKBGqRtgrnZR/kvHIg+sH5KmqDp6vx7FZbKv8tw5j3H70xoZkIQmWCEIQAIQhAAuU4tSNpZKjrpHQiaplla7c05zdozEEE2G7sXVlzvpOwlk80AlcRG1khGtm57i5sdCbW9azyr42XDkScQ6o7qw/ai+AVS+lYT/wAw4/xN+SmVGzFMN0n49Si/k/CdA/Xs/ouTUjeiLU0LGi5mcBzLh8l7TU0d/wBO77Q+S2PwBoO8+r7lug2YzbnI1AXdNU05sH1LWkWtZzWkHxV9QGleCPppPGxkYR2XFtyWYdgC763sU+n6MXH69vBLUhuTbtjfh9JC45vpTS7UDqy3x337FOfh0XGqd62fJJ7Oik/rD6l5N0X5bZpgOV9LpWNtS3Y2VNVRMa3PUEZd356QDXjZp45UjbU4sZpAaSoe1o08lzr9h1O/vVjSdG8WYZpgRx1Cl7X0kUTGNiAuGhoLRv36XHFUpkOhRkx973MbPI6QMGQEjMdTrqO7eeSY8KgYBdtxcXtuIJ7Du7ioGCbMBv5yTV3LgL6Cw4K4nDGDyRr7uPvXZHZHJLk1Sm5PIe09vC2iW52dZWhmgDg0nWws2+h9Q3pitZvtKoKN4+nNJ4gsFuF9L+5OxJDeykvfy9wvZpt3aqdHhkZ1s7efrG/MKPTuPd5JHiCOSnwS2tfmfcAgVngog3cXbjx5LN9wOPFSMy0S6kC/A8OZsgLNDt+vMe5TcAdacDmHD2X+CjOH+Zo9xW3CiWzsPAm3w+KCkN6F4vVRQIQhAAhCEABXJKmjjrXOneZLufK1pEjhZjZHNaAL+SLNG5dYlkABJIAGpJNgO8lcv2Zp7UcPa0u+05zviscr4LgUM+xEHDrP5jvmov5Fwg3BkB/fcnaSBR30y57NKQky7KsvbNL/ADHKTTbHRn68vhI5MMlL5SsKSmQOkUlPsTH+tnH+IVY0uxDL/pqkf4pV3FErCCNNIlpFM3Yln6+p/mH5LyXYCJ3nTVB5Xfe3sTQxq2ZFVCpCbN0cxZTaacEAkXIPDtCgYXgoivcl7vSKfanRjj+yfclKvxOKnbmkPcB5zj2BVFb7EuoqzZPCBC8lwYMp8o7gbXSxTYgHMDm6g8Tod9rqPX18lVcyeTGPNjBt3ZzxP7IuVKocLc4C4yN8L+A3N8bnuXTcca+fPRh8sj+PHZuhq8zTdmUAXvzPdv8AHsSlV1uScO5G+iYdoa+Omjyt847+JPeT3pEFXndfVYSyWrR0wxemNcu1k7yRGMgN9TqbE3PdqsIauQkZnuJ55ja/rVZQTgkgDh3KV1tuF28bezRYSm2dMYRRaRY5M3zZng8Bckeo3WdNtfWmQNaGyncR1ZLjbX6nyVMHA+VwB0H48U29FVGX1jpAPJY0gntdp8E8bd0LJGOm6JNNjle63/AvJvfRsjb23ecEwYPS1jnsdJTCJtwSTK0kfwgHknVerso4aQIQhMYIQsXyBouTYIAyXhUU4kzmqPbDbL6HTdZHH1sjnsiiYTYOe86XIubCxPglYCdtc6ep6yXrntax0jY4gAW2YS0OIOjnEgnUFK8G1FbGxrGhuVrQ0DqwdBpzVnhu2eYP+kRlj3SOdlaBlGbUganS995up8e0dIeY72/Jcs9cntuvRutEeRe/LOu9Bn8o/NZ/lrWfqmfy3fNMQxmkP1gO8H5LM4nTfrGe35KNOTod4+/2LI2vq7/oY/sP+a3x7b1g/u8Z/hf80wxV1Of7RnrUxk8B+vH6wlWTr9BcO/2LTdvawf3Vh/mKTF0i1o/uTD4v+SY2SRekz1j5qVFk4FvrCLmvQ9MexbZ0lVv/AEA+075La3pJrf8A07/vPyTSwN7FnbuS8j6DxrsTq/pBrnRkfQOrabAuL75bkC9lUf7LkfJme4Pk+sd7Wfsjn262701Y9irDngNhdozE6gg62A4qDRU7y3QZW8NLXHdwVxzSS2NV9In8pcGuDCgw3JBdw4nuA3NUuGke4WLrG3C2nrWbXBlrnfv56LbFISbgWbzPHuHFZ2b+OK9CZjWyxbJne4zDm7h6lp+gxgDyQCCLW5fJP1TEx7TfcknEaYxvsNezt4Ik2TpSKupoQCHeFu0arJ0haNdRyW2rJFw7fvv8FClqRblbdz7kkD2PZ3ctAOC670YYN1VNncCHSHNry4fjtXLtlKFtTUtY91he57bcOxfQNM0BoA3AAepdOGPs5c0vRtQhC6TmBCEIAxe8AXOgG9LmI4kZDYeYN3b2lasVxrrTlYfIB3+kfkosZUNlaTcHKqxSFslRTMdrbrpQO1rQ0HwzlWgS9tDLLFUwyxsElo5mZS7Lq50Zvex4NUTfxY0tzGq2Mhe4m5F1oOwMfplDdrKgb6O/7srfiFuZts4edRzD91zHLjSTOi5I0f7vm8HlYO6Pv/cU/wDL2IedT1Lf8PN7igdIlJ9YTt74ZPgE9MQ1sgDo8PB68/3eP9MK6g2+oD/bZf3mPb7wpcW21AdRVRW7Tb3pqPQtQrno8l9MLE9H843P9/zTtFtJSO3VEJ/jb81LjxSE7poz/G35qt+3/YrXSOenYWrG5/tKiVmy9bG0kyOsBfzjuXVWztO5zT4hUe1GKCKFx0tbVGqS/k/7BKL/AIo51QRRwvzSHO873PdmPhfcE002IvkFo23HpHRvr4+CQxXwMe1xIcT6RvrfcAUzUG0LpNImk20ufJaPH5KLt7ncqUaRaMhDX3eczuHIHuUl9ZnsGguPIfjRVdRF9aV9/wBlmg8TvKmR42y2WIcNzRrfwT4DnclxROA8sgcgNfaqHGox1zBwOn3qyYyQEucQ0ct7vuVRiIMsoYw5XDyswGbKOZChsGtik2unbHK0DeRew1PIKlgweeYg5cjSb3O/1J1h2eax5eQ58h3vdqT8vBWDKXvUeT0jNreynwXDuoILRrzXVcDxXMGh2l7Dx4JHbTa/0V3hxOW11rgk0zHKk0PQXqj0NRnYDx3Hv4qQvRTs4gQhCAOdU8tt6lsqQhC8f/rn0jveFG5tY38XUHFPLylt7i/tQhKX1MpKqKjiSdleaZ/olZCnf6JQhY6mXSNjaR/olZfQHH6pQhNt0FGbcOJ+p7kHBgd8YPgF6hFsGkanbMRu3wMP8LVi/YuBw1p2fZCEK032GlGH5Cw8IrdznD4qJWdHMb2kWkt/8j/mhCeqXYtK6KOboWaTcZweHl3spFN0ZVsX6Oos3k9od7UIVapPli2jwi7p9iJbWkAkPG73W8BbRS6fZSZgswNa3kD9yEJ79jeVm1myk5uXO3+jpbxK9i2Oe3zQBc3OupPMnihCfiT5ZDzyNjtlJjy9f3L38kpeY9a9Qn4kT5mZs2Uk5t9alw4DK3cW+tCFccaRDyMssKqDE/q3/WItbdm5K9QhdWCTad9mOVJNUCEIXQZH/9k="/>
          <p:cNvSpPr>
            <a:spLocks noChangeAspect="1" noChangeArrowheads="1"/>
          </p:cNvSpPr>
          <p:nvPr/>
        </p:nvSpPr>
        <p:spPr bwMode="auto">
          <a:xfrm>
            <a:off x="63500"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1337" y="2324100"/>
            <a:ext cx="3014663" cy="3223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60693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75843" name="Rectangle 3"/>
          <p:cNvSpPr>
            <a:spLocks noGrp="1" noChangeArrowheads="1"/>
          </p:cNvSpPr>
          <p:nvPr>
            <p:ph idx="1"/>
          </p:nvPr>
        </p:nvSpPr>
        <p:spPr/>
        <p:txBody>
          <a:bodyPr/>
          <a:lstStyle/>
          <a:p>
            <a:pPr marL="609600" indent="-609600">
              <a:lnSpc>
                <a:spcPct val="90000"/>
              </a:lnSpc>
              <a:buFont typeface="Wingdings" pitchFamily="2" charset="2"/>
              <a:buNone/>
            </a:pPr>
            <a:endParaRPr lang="en-US" altLang="en-US" sz="2800" dirty="0"/>
          </a:p>
          <a:p>
            <a:pPr marL="609600" indent="-609600">
              <a:lnSpc>
                <a:spcPct val="90000"/>
              </a:lnSpc>
              <a:buNone/>
            </a:pPr>
            <a:r>
              <a:rPr lang="en-US" altLang="en-US" sz="2800" dirty="0"/>
              <a:t>	</a:t>
            </a:r>
            <a:r>
              <a:rPr lang="en-US" altLang="en-US" sz="2800" dirty="0">
                <a:solidFill>
                  <a:schemeClr val="tx2"/>
                </a:solidFill>
              </a:rPr>
              <a:t>“My professor friend told me that in his academic world, “publish or perish” is really true.  He doesn’t care if nobody reads it or understands it as long as it’s published.” </a:t>
            </a:r>
            <a:r>
              <a:rPr lang="en-US" altLang="en-US" sz="2200" dirty="0"/>
              <a:t>--The joys and pains of writing, </a:t>
            </a:r>
            <a:r>
              <a:rPr lang="en-US" altLang="en-US" sz="2200" i="1" dirty="0"/>
              <a:t>Le Bon Journal</a:t>
            </a:r>
            <a:endParaRPr lang="en-US" altLang="en-US" sz="2200" dirty="0"/>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Is there a hint of truth here?</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endParaRPr lang="en-US" altLang="en-US" sz="2800" dirty="0"/>
          </a:p>
          <a:p>
            <a:pPr marL="609600" indent="-609600">
              <a:lnSpc>
                <a:spcPct val="90000"/>
              </a:lnSpc>
            </a:pPr>
            <a:endParaRPr lang="en-US" altLang="en-US" sz="2800" dirty="0"/>
          </a:p>
          <a:p>
            <a:pPr marL="990600" lvl="1" indent="-533400">
              <a:lnSpc>
                <a:spcPct val="90000"/>
              </a:lnSpc>
            </a:pPr>
            <a:endParaRPr lang="en-US" altLang="en-US" sz="2400" dirty="0"/>
          </a:p>
        </p:txBody>
      </p:sp>
      <p:sp>
        <p:nvSpPr>
          <p:cNvPr id="2" name="Title 1"/>
          <p:cNvSpPr>
            <a:spLocks noGrp="1"/>
          </p:cNvSpPr>
          <p:nvPr>
            <p:ph type="title"/>
          </p:nvPr>
        </p:nvSpPr>
        <p:spPr/>
        <p:txBody>
          <a:bodyPr/>
          <a:lstStyle/>
          <a:p>
            <a:endParaRPr lang="en-US"/>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2066" name="Rectangle 2"/>
          <p:cNvSpPr>
            <a:spLocks noGrp="1" noChangeArrowheads="1"/>
          </p:cNvSpPr>
          <p:nvPr>
            <p:ph type="title"/>
          </p:nvPr>
        </p:nvSpPr>
        <p:spPr>
          <a:xfrm>
            <a:off x="506413" y="501650"/>
            <a:ext cx="8637587" cy="1311275"/>
          </a:xfrm>
        </p:spPr>
        <p:txBody>
          <a:bodyPr/>
          <a:lstStyle/>
          <a:p>
            <a:r>
              <a:rPr lang="en-US" altLang="en-US" sz="3600" dirty="0"/>
              <a:t>What makes stories newsworthy?</a:t>
            </a:r>
          </a:p>
        </p:txBody>
      </p:sp>
      <p:sp>
        <p:nvSpPr>
          <p:cNvPr id="472067" name="Rectangle 3"/>
          <p:cNvSpPr>
            <a:spLocks noGrp="1" noChangeArrowheads="1"/>
          </p:cNvSpPr>
          <p:nvPr>
            <p:ph idx="1"/>
          </p:nvPr>
        </p:nvSpPr>
        <p:spPr>
          <a:xfrm>
            <a:off x="304800" y="1600200"/>
            <a:ext cx="8208963" cy="4114800"/>
          </a:xfrm>
        </p:spPr>
        <p:txBody>
          <a:bodyPr>
            <a:normAutofit lnSpcReduction="10000"/>
          </a:bodyPr>
          <a:lstStyle/>
          <a:p>
            <a:pPr>
              <a:lnSpc>
                <a:spcPct val="90000"/>
              </a:lnSpc>
              <a:buFont typeface="Wingdings" pitchFamily="2" charset="2"/>
              <a:buNone/>
            </a:pPr>
            <a:endParaRPr lang="en-US" altLang="en-US" sz="2800" dirty="0"/>
          </a:p>
          <a:p>
            <a:pPr>
              <a:lnSpc>
                <a:spcPct val="90000"/>
              </a:lnSpc>
            </a:pPr>
            <a:r>
              <a:rPr lang="en-US" altLang="en-US" sz="2800" dirty="0"/>
              <a:t>Impacts lots of people</a:t>
            </a:r>
          </a:p>
          <a:p>
            <a:pPr>
              <a:lnSpc>
                <a:spcPct val="90000"/>
              </a:lnSpc>
            </a:pPr>
            <a:r>
              <a:rPr lang="en-US" altLang="en-US" sz="2800" dirty="0"/>
              <a:t>Breaking news</a:t>
            </a:r>
          </a:p>
          <a:p>
            <a:pPr>
              <a:lnSpc>
                <a:spcPct val="90000"/>
              </a:lnSpc>
            </a:pPr>
            <a:r>
              <a:rPr lang="en-US" altLang="en-US" sz="2800" dirty="0"/>
              <a:t>Timeliness</a:t>
            </a:r>
          </a:p>
          <a:p>
            <a:pPr>
              <a:lnSpc>
                <a:spcPct val="90000"/>
              </a:lnSpc>
            </a:pPr>
            <a:r>
              <a:rPr lang="en-US" altLang="en-US" sz="2800" dirty="0"/>
              <a:t>Prominence</a:t>
            </a:r>
          </a:p>
          <a:p>
            <a:pPr>
              <a:lnSpc>
                <a:spcPct val="90000"/>
              </a:lnSpc>
            </a:pPr>
            <a:r>
              <a:rPr lang="en-US" altLang="en-US" sz="2800" dirty="0"/>
              <a:t>Proximity</a:t>
            </a:r>
          </a:p>
          <a:p>
            <a:pPr>
              <a:lnSpc>
                <a:spcPct val="90000"/>
              </a:lnSpc>
            </a:pPr>
            <a:r>
              <a:rPr lang="en-US" altLang="en-US" sz="2800" dirty="0"/>
              <a:t>Conflict</a:t>
            </a:r>
          </a:p>
          <a:p>
            <a:pPr>
              <a:lnSpc>
                <a:spcPct val="90000"/>
              </a:lnSpc>
            </a:pPr>
            <a:r>
              <a:rPr lang="en-US" altLang="en-US" sz="2800" dirty="0"/>
              <a:t>Trends </a:t>
            </a:r>
          </a:p>
          <a:p>
            <a:pPr>
              <a:lnSpc>
                <a:spcPct val="90000"/>
              </a:lnSpc>
            </a:pPr>
            <a:r>
              <a:rPr lang="en-US" altLang="en-US" sz="2800" dirty="0"/>
              <a:t>Humor/Surprise</a:t>
            </a:r>
          </a:p>
          <a:p>
            <a:pPr>
              <a:lnSpc>
                <a:spcPct val="90000"/>
              </a:lnSpc>
            </a:pPr>
            <a:endParaRPr lang="en-US" altLang="en-US" sz="2800" dirty="0"/>
          </a:p>
          <a:p>
            <a:pPr>
              <a:lnSpc>
                <a:spcPct val="90000"/>
              </a:lnSpc>
            </a:pPr>
            <a:endParaRPr lang="en-US" altLang="en-US" sz="2800" dirty="0"/>
          </a:p>
          <a:p>
            <a:pPr lvl="1">
              <a:lnSpc>
                <a:spcPct val="90000"/>
              </a:lnSpc>
            </a:pPr>
            <a:endParaRPr lang="en-US" altLang="en-US" sz="2400" dirty="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8274" name="Rectangle 1026"/>
          <p:cNvSpPr>
            <a:spLocks noGrp="1" noChangeArrowheads="1"/>
          </p:cNvSpPr>
          <p:nvPr>
            <p:ph type="title"/>
          </p:nvPr>
        </p:nvSpPr>
        <p:spPr/>
        <p:txBody>
          <a:bodyPr>
            <a:normAutofit/>
          </a:bodyPr>
          <a:lstStyle/>
          <a:p>
            <a:r>
              <a:rPr lang="en-US" altLang="en-US" u="sng" dirty="0"/>
              <a:t>Inverted pyramid style</a:t>
            </a:r>
            <a:endParaRPr lang="en-US" altLang="en-US" dirty="0"/>
          </a:p>
        </p:txBody>
      </p:sp>
      <p:sp>
        <p:nvSpPr>
          <p:cNvPr id="438275" name="Rectangle 1027"/>
          <p:cNvSpPr>
            <a:spLocks noGrp="1" noChangeArrowheads="1"/>
          </p:cNvSpPr>
          <p:nvPr>
            <p:ph idx="1"/>
          </p:nvPr>
        </p:nvSpPr>
        <p:spPr>
          <a:xfrm>
            <a:off x="304800" y="1905000"/>
            <a:ext cx="8208963" cy="4114800"/>
          </a:xfrm>
        </p:spPr>
        <p:txBody>
          <a:bodyPr/>
          <a:lstStyle/>
          <a:p>
            <a:pPr>
              <a:lnSpc>
                <a:spcPct val="90000"/>
              </a:lnSpc>
            </a:pPr>
            <a:endParaRPr lang="en-US" altLang="en-US" sz="2800" u="sng" dirty="0"/>
          </a:p>
          <a:p>
            <a:pPr>
              <a:lnSpc>
                <a:spcPct val="90000"/>
              </a:lnSpc>
            </a:pPr>
            <a:r>
              <a:rPr lang="en-US" altLang="en-US" sz="2800" dirty="0">
                <a:cs typeface="Arial" charset="0"/>
              </a:rPr>
              <a:t>Place the most important and surprising facts at the beginning and work "down" from there. The rest of the article explains and expands on the beginning.</a:t>
            </a:r>
          </a:p>
          <a:p>
            <a:pPr>
              <a:lnSpc>
                <a:spcPct val="90000"/>
              </a:lnSpc>
            </a:pPr>
            <a:r>
              <a:rPr lang="en-US" altLang="en-US" sz="2800" dirty="0">
                <a:cs typeface="Arial" charset="0"/>
              </a:rPr>
              <a:t>A good approach is to assume that the story might be cut off at any point due to space limits. Does the story work if we only include the first two paragraphs? If not, re-arrange it so that it does.</a:t>
            </a:r>
          </a:p>
          <a:p>
            <a:pPr>
              <a:lnSpc>
                <a:spcPct val="90000"/>
              </a:lnSpc>
            </a:pPr>
            <a:endParaRPr lang="en-US" altLang="en-US" sz="2800" dirty="0"/>
          </a:p>
          <a:p>
            <a:pPr>
              <a:lnSpc>
                <a:spcPct val="90000"/>
              </a:lnSpc>
            </a:pPr>
            <a:endParaRPr lang="en-US" altLang="en-US" sz="2000" dirty="0"/>
          </a:p>
          <a:p>
            <a:pPr>
              <a:lnSpc>
                <a:spcPct val="90000"/>
              </a:lnSpc>
            </a:pPr>
            <a:endParaRPr lang="en-US" alt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8275">
                                            <p:txEl>
                                              <p:pRg st="2" end="2"/>
                                            </p:txEl>
                                          </p:spTgt>
                                        </p:tgtEl>
                                        <p:attrNameLst>
                                          <p:attrName>style.visibility</p:attrName>
                                        </p:attrNameLst>
                                      </p:cBhvr>
                                      <p:to>
                                        <p:strVal val="visible"/>
                                      </p:to>
                                    </p:set>
                                    <p:anim calcmode="lin" valueType="num">
                                      <p:cBhvr additive="base">
                                        <p:cTn id="7" dur="500" fill="hold"/>
                                        <p:tgtEl>
                                          <p:spTgt spid="438275">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827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8275" grpId="0" uiExpand="1"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p:txBody>
          <a:bodyPr>
            <a:normAutofit/>
          </a:bodyPr>
          <a:lstStyle/>
          <a:p>
            <a:r>
              <a:rPr lang="en-US" altLang="en-US" u="sng" dirty="0">
                <a:latin typeface="Arial" charset="0"/>
              </a:rPr>
              <a:t>Inverted pyramid style</a:t>
            </a:r>
            <a:endParaRPr lang="en-US" altLang="en-US" dirty="0"/>
          </a:p>
        </p:txBody>
      </p:sp>
      <p:pic>
        <p:nvPicPr>
          <p:cNvPr id="482308" name="Picture 4" descr="C:\WINDOWS\Desktop\Inverte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362200"/>
            <a:ext cx="4497388" cy="3903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Materials and methods</a:t>
            </a:r>
          </a:p>
        </p:txBody>
      </p:sp>
      <p:sp>
        <p:nvSpPr>
          <p:cNvPr id="3" name="Content Placeholder 2"/>
          <p:cNvSpPr>
            <a:spLocks noGrp="1"/>
          </p:cNvSpPr>
          <p:nvPr>
            <p:ph idx="1"/>
          </p:nvPr>
        </p:nvSpPr>
        <p:spPr/>
        <p:txBody>
          <a:bodyPr/>
          <a:lstStyle/>
          <a:p>
            <a:pPr marL="0" indent="0">
              <a:buNone/>
            </a:pPr>
            <a:r>
              <a:rPr lang="en-US" dirty="0"/>
              <a:t>M&amp;M has many names:</a:t>
            </a:r>
          </a:p>
          <a:p>
            <a:r>
              <a:rPr lang="en-US" dirty="0"/>
              <a:t>Experimental procedures</a:t>
            </a:r>
          </a:p>
          <a:p>
            <a:r>
              <a:rPr lang="en-US" dirty="0"/>
              <a:t>Methods</a:t>
            </a:r>
          </a:p>
          <a:p>
            <a:r>
              <a:rPr lang="en-US" dirty="0"/>
              <a:t>Computational methods</a:t>
            </a:r>
          </a:p>
          <a:p>
            <a:r>
              <a:rPr lang="en-US" dirty="0"/>
              <a:t>Methodology</a:t>
            </a:r>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5</a:t>
            </a:fld>
            <a:endParaRPr lang="en-US" altLang="en-US"/>
          </a:p>
        </p:txBody>
      </p:sp>
    </p:spTree>
    <p:extLst>
      <p:ext uri="{BB962C8B-B14F-4D97-AF65-F5344CB8AC3E}">
        <p14:creationId xmlns:p14="http://schemas.microsoft.com/office/powerpoint/2010/main" val="23773492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2611" name="Rectangle 3"/>
          <p:cNvSpPr>
            <a:spLocks noGrp="1" noChangeArrowheads="1"/>
          </p:cNvSpPr>
          <p:nvPr>
            <p:ph idx="1"/>
          </p:nvPr>
        </p:nvSpPr>
        <p:spPr>
          <a:xfrm>
            <a:off x="381000" y="1828800"/>
            <a:ext cx="8208963" cy="4114800"/>
          </a:xfrm>
        </p:spPr>
        <p:txBody>
          <a:bodyPr/>
          <a:lstStyle/>
          <a:p>
            <a:pPr>
              <a:buFont typeface="Wingdings" pitchFamily="2" charset="2"/>
              <a:buNone/>
            </a:pPr>
            <a:r>
              <a:rPr lang="en-US" altLang="en-US" b="1" u="sng" dirty="0">
                <a:cs typeface="Arial" charset="0"/>
              </a:rPr>
              <a:t>Journalism: The Five "W"s and the "H"</a:t>
            </a:r>
            <a:endParaRPr lang="en-US" altLang="en-US" u="sng" dirty="0">
              <a:cs typeface="Arial" charset="0"/>
            </a:endParaRPr>
          </a:p>
          <a:p>
            <a:r>
              <a:rPr lang="en-US" altLang="en-US" b="1" dirty="0">
                <a:cs typeface="Arial" charset="0"/>
              </a:rPr>
              <a:t>Who? What? Where? When? Why? How?</a:t>
            </a:r>
            <a:br>
              <a:rPr lang="en-US" altLang="en-US" b="1" dirty="0">
                <a:cs typeface="Arial" charset="0"/>
              </a:rPr>
            </a:br>
            <a:r>
              <a:rPr lang="en-US" altLang="en-US" dirty="0">
                <a:cs typeface="Arial" charset="0"/>
              </a:rPr>
              <a:t>Any good news story provides answers to each of these questions. </a:t>
            </a:r>
          </a:p>
        </p:txBody>
      </p:sp>
      <p:sp>
        <p:nvSpPr>
          <p:cNvPr id="2" name="Title 1"/>
          <p:cNvSpPr>
            <a:spLocks noGrp="1"/>
          </p:cNvSpPr>
          <p:nvPr>
            <p:ph type="title"/>
          </p:nvPr>
        </p:nvSpPr>
        <p:spPr/>
        <p:txBody>
          <a:bodyPr>
            <a:normAutofit/>
          </a:bodyPr>
          <a:lstStyle/>
          <a:p>
            <a:r>
              <a:rPr lang="en-US" altLang="en-US" b="1" u="sng" dirty="0">
                <a:cs typeface="Arial" charset="0"/>
              </a:rPr>
              <a:t>Crucial Information</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p:txBody>
          <a:bodyPr/>
          <a:lstStyle/>
          <a:p>
            <a:r>
              <a:rPr lang="en-US" altLang="en-US" u="sng" dirty="0"/>
              <a:t>The kick line</a:t>
            </a:r>
          </a:p>
        </p:txBody>
      </p:sp>
      <p:sp>
        <p:nvSpPr>
          <p:cNvPr id="446467" name="Rectangle 3"/>
          <p:cNvSpPr>
            <a:spLocks noGrp="1" noChangeArrowheads="1"/>
          </p:cNvSpPr>
          <p:nvPr>
            <p:ph idx="1"/>
          </p:nvPr>
        </p:nvSpPr>
        <p:spPr>
          <a:xfrm>
            <a:off x="381000" y="2057400"/>
            <a:ext cx="8208963" cy="4114800"/>
          </a:xfrm>
        </p:spPr>
        <p:txBody>
          <a:bodyPr/>
          <a:lstStyle/>
          <a:p>
            <a:pPr>
              <a:lnSpc>
                <a:spcPct val="90000"/>
              </a:lnSpc>
              <a:buFontTx/>
              <a:buChar char="•"/>
            </a:pPr>
            <a:r>
              <a:rPr lang="en-US" altLang="en-US" sz="2800" dirty="0">
                <a:latin typeface="Times New Roman" pitchFamily="18" charset="0"/>
                <a:cs typeface="Times New Roman" pitchFamily="18" charset="0"/>
              </a:rPr>
              <a:t>The ending.</a:t>
            </a:r>
          </a:p>
          <a:p>
            <a:pPr>
              <a:lnSpc>
                <a:spcPct val="90000"/>
              </a:lnSpc>
              <a:buFontTx/>
              <a:buChar char="•"/>
            </a:pPr>
            <a:r>
              <a:rPr lang="en-US" altLang="en-US" sz="2800" dirty="0">
                <a:latin typeface="Times New Roman" pitchFamily="18" charset="0"/>
                <a:cs typeface="Times New Roman" pitchFamily="18" charset="0"/>
              </a:rPr>
              <a:t>Leaves the reader feeling satisfied.</a:t>
            </a:r>
          </a:p>
          <a:p>
            <a:pPr>
              <a:lnSpc>
                <a:spcPct val="90000"/>
              </a:lnSpc>
              <a:buFontTx/>
              <a:buChar char="•"/>
            </a:pPr>
            <a:r>
              <a:rPr lang="en-US" altLang="en-US" sz="2800" dirty="0">
                <a:latin typeface="Times New Roman" pitchFamily="18" charset="0"/>
                <a:cs typeface="Times New Roman" pitchFamily="18" charset="0"/>
              </a:rPr>
              <a:t>Often circles back to the lead.</a:t>
            </a:r>
          </a:p>
          <a:p>
            <a:pPr>
              <a:lnSpc>
                <a:spcPct val="90000"/>
              </a:lnSpc>
              <a:buFont typeface="Wingdings" pitchFamily="2" charset="2"/>
              <a:buNone/>
            </a:pPr>
            <a:endParaRPr lang="en-US" altLang="en-US" sz="2800" b="1" dirty="0">
              <a:latin typeface="Times New Roman" pitchFamily="18" charset="0"/>
            </a:endParaRPr>
          </a:p>
          <a:p>
            <a:pPr>
              <a:lnSpc>
                <a:spcPct val="90000"/>
              </a:lnSpc>
              <a:buFontTx/>
              <a:buNone/>
            </a:pPr>
            <a:br>
              <a:rPr lang="en-US" altLang="en-US" sz="2000" b="1" dirty="0"/>
            </a:br>
            <a:endParaRPr lang="en-US" altLang="en-US" sz="2000" b="1" dirty="0"/>
          </a:p>
          <a:p>
            <a:pPr>
              <a:lnSpc>
                <a:spcPct val="90000"/>
              </a:lnSpc>
              <a:buFontTx/>
              <a:buChar char="•"/>
            </a:pPr>
            <a:endParaRPr lang="en-US" altLang="en-US" sz="1800" b="1" dirty="0"/>
          </a:p>
          <a:p>
            <a:pPr>
              <a:lnSpc>
                <a:spcPct val="90000"/>
              </a:lnSpc>
              <a:buFontTx/>
              <a:buChar char="•"/>
            </a:pPr>
            <a:endParaRPr lang="en-US" altLang="en-US" sz="1800" dirty="0"/>
          </a:p>
          <a:p>
            <a:pPr>
              <a:lnSpc>
                <a:spcPct val="90000"/>
              </a:lnSpc>
              <a:buFont typeface="Wingdings" pitchFamily="2" charset="2"/>
              <a:buNone/>
            </a:pPr>
            <a:endParaRPr lang="en-US" altLang="en-US" sz="1800" dirty="0">
              <a:latin typeface="Verdana" pitchFamily="34" charset="0"/>
            </a:endParaRPr>
          </a:p>
        </p:txBody>
      </p:sp>
    </p:spTree>
    <p:extLst>
      <p:ext uri="{BB962C8B-B14F-4D97-AF65-F5344CB8AC3E}">
        <p14:creationId xmlns:p14="http://schemas.microsoft.com/office/powerpoint/2010/main" val="4189529597"/>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p:txBody>
          <a:bodyPr>
            <a:normAutofit/>
          </a:bodyPr>
          <a:lstStyle/>
          <a:p>
            <a:r>
              <a:rPr lang="en-US" altLang="en-US" b="1" u="sng" dirty="0"/>
              <a:t>Beware of these no/no’s…</a:t>
            </a:r>
            <a:endParaRPr lang="en-US" altLang="en-US" dirty="0"/>
          </a:p>
        </p:txBody>
      </p:sp>
      <p:sp>
        <p:nvSpPr>
          <p:cNvPr id="492547" name="Rectangle 3"/>
          <p:cNvSpPr>
            <a:spLocks noGrp="1" noChangeArrowheads="1"/>
          </p:cNvSpPr>
          <p:nvPr>
            <p:ph idx="1"/>
          </p:nvPr>
        </p:nvSpPr>
        <p:spPr/>
        <p:txBody>
          <a:bodyPr/>
          <a:lstStyle/>
          <a:p>
            <a:r>
              <a:rPr lang="en-US" altLang="en-US" sz="2400" b="1" dirty="0"/>
              <a:t>Leave out names that mean nothing to the reader</a:t>
            </a:r>
          </a:p>
          <a:p>
            <a:r>
              <a:rPr lang="en-US" altLang="en-US" sz="2400" b="1" dirty="0"/>
              <a:t>Never start with a quote unless it’s the President or the Pope speaking (or it’s as evocative as “Francis Crick is an idiot.…”)</a:t>
            </a:r>
          </a:p>
          <a:p>
            <a:r>
              <a:rPr lang="en-US" altLang="en-US" sz="2400" b="1" u="sng" dirty="0"/>
              <a:t>Never “fool” your reader (i.e. start with something that you’re later going to retract or contradict).</a:t>
            </a:r>
          </a:p>
          <a:p>
            <a:endParaRPr lang="en-US" altLang="en-US" dirty="0"/>
          </a:p>
          <a:p>
            <a:endParaRPr lang="en-US" altLang="en-US" sz="2400" b="1"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6643" name="Rectangle 3"/>
          <p:cNvSpPr>
            <a:spLocks noGrp="1" noChangeArrowheads="1"/>
          </p:cNvSpPr>
          <p:nvPr>
            <p:ph idx="1"/>
          </p:nvPr>
        </p:nvSpPr>
        <p:spPr>
          <a:xfrm>
            <a:off x="381000" y="1905000"/>
            <a:ext cx="8208963" cy="4114800"/>
          </a:xfrm>
        </p:spPr>
        <p:txBody>
          <a:bodyPr>
            <a:normAutofit fontScale="92500"/>
          </a:bodyPr>
          <a:lstStyle/>
          <a:p>
            <a:pPr>
              <a:lnSpc>
                <a:spcPct val="90000"/>
              </a:lnSpc>
              <a:buFontTx/>
              <a:buNone/>
            </a:pPr>
            <a:r>
              <a:rPr lang="en-US" altLang="en-US" sz="2400" dirty="0">
                <a:latin typeface="Times New Roman" pitchFamily="18" charset="0"/>
                <a:cs typeface="Times New Roman" pitchFamily="18" charset="0"/>
              </a:rPr>
              <a:t>“Blah, blah, blah, blah,” Professor Smith said.</a:t>
            </a:r>
          </a:p>
          <a:p>
            <a:pPr>
              <a:lnSpc>
                <a:spcPct val="90000"/>
              </a:lnSpc>
              <a:buFontTx/>
              <a:buNone/>
            </a:pPr>
            <a:endParaRPr lang="en-US" altLang="en-US" sz="2400" dirty="0">
              <a:latin typeface="Times New Roman" pitchFamily="18" charset="0"/>
              <a:cs typeface="Times New Roman" pitchFamily="18" charset="0"/>
            </a:endParaRPr>
          </a:p>
          <a:p>
            <a:pPr>
              <a:lnSpc>
                <a:spcPct val="90000"/>
              </a:lnSpc>
              <a:buFontTx/>
              <a:buNone/>
            </a:pPr>
            <a:r>
              <a:rPr lang="en-US" altLang="en-US" sz="2400" b="1" dirty="0">
                <a:latin typeface="Times New Roman" pitchFamily="18" charset="0"/>
                <a:cs typeface="Times New Roman" pitchFamily="18" charset="0"/>
              </a:rPr>
              <a:t>NOT</a:t>
            </a:r>
            <a:r>
              <a:rPr lang="en-US" altLang="en-US" sz="2400" dirty="0">
                <a:latin typeface="Times New Roman" pitchFamily="18" charset="0"/>
                <a:cs typeface="Times New Roman" pitchFamily="18" charset="0"/>
              </a:rPr>
              <a:t>:  “Blah, blah, blah, blah,” said Professor Smith.</a:t>
            </a:r>
          </a:p>
          <a:p>
            <a:pPr>
              <a:lnSpc>
                <a:spcPct val="90000"/>
              </a:lnSpc>
              <a:buFontTx/>
              <a:buNone/>
            </a:pPr>
            <a:endParaRPr lang="en-US" altLang="en-US" sz="2400" dirty="0">
              <a:latin typeface="Times New Roman" pitchFamily="18" charset="0"/>
              <a:cs typeface="Times New Roman" pitchFamily="18" charset="0"/>
            </a:endParaRPr>
          </a:p>
          <a:p>
            <a:pPr>
              <a:lnSpc>
                <a:spcPct val="90000"/>
              </a:lnSpc>
              <a:buFontTx/>
              <a:buNone/>
            </a:pPr>
            <a:r>
              <a:rPr lang="en-US" altLang="en-US" sz="2400" b="1" dirty="0">
                <a:latin typeface="Times New Roman" pitchFamily="18" charset="0"/>
              </a:rPr>
              <a:t>SV!</a:t>
            </a:r>
          </a:p>
          <a:p>
            <a:pPr>
              <a:lnSpc>
                <a:spcPct val="90000"/>
              </a:lnSpc>
              <a:buFontTx/>
              <a:buNone/>
            </a:pPr>
            <a:endParaRPr lang="en-US" altLang="en-US" sz="2400" b="1" dirty="0">
              <a:latin typeface="Times New Roman" pitchFamily="18" charset="0"/>
            </a:endParaRPr>
          </a:p>
          <a:p>
            <a:pPr>
              <a:lnSpc>
                <a:spcPct val="90000"/>
              </a:lnSpc>
              <a:buFontTx/>
              <a:buNone/>
            </a:pPr>
            <a:r>
              <a:rPr lang="en-US" altLang="en-US" sz="2400" b="1" dirty="0">
                <a:latin typeface="Times New Roman" pitchFamily="18" charset="0"/>
              </a:rPr>
              <a:t>Unless:  “Blah, blah, blah, blah,” said Professor Smith, the really boring professor that we all had to take English from (long attribution—sounds awkward to say Prof. Smith, the really boring professor that we all had to take English from, said!).</a:t>
            </a:r>
          </a:p>
          <a:p>
            <a:pPr>
              <a:lnSpc>
                <a:spcPct val="90000"/>
              </a:lnSpc>
              <a:buFontTx/>
              <a:buNone/>
            </a:pPr>
            <a:br>
              <a:rPr lang="en-US" altLang="en-US" sz="1800" b="1" dirty="0"/>
            </a:br>
            <a:endParaRPr lang="en-US" altLang="en-US" sz="1800" b="1" dirty="0"/>
          </a:p>
          <a:p>
            <a:pPr>
              <a:lnSpc>
                <a:spcPct val="90000"/>
              </a:lnSpc>
              <a:buFontTx/>
              <a:buChar char="•"/>
            </a:pPr>
            <a:endParaRPr lang="en-US" altLang="en-US" sz="1600" b="1" dirty="0"/>
          </a:p>
          <a:p>
            <a:pPr>
              <a:lnSpc>
                <a:spcPct val="90000"/>
              </a:lnSpc>
              <a:buFontTx/>
              <a:buChar char="•"/>
            </a:pPr>
            <a:endParaRPr lang="en-US" altLang="en-US" sz="1600" dirty="0"/>
          </a:p>
          <a:p>
            <a:pPr>
              <a:lnSpc>
                <a:spcPct val="90000"/>
              </a:lnSpc>
              <a:buFont typeface="Wingdings" pitchFamily="2" charset="2"/>
              <a:buNone/>
            </a:pPr>
            <a:endParaRPr lang="en-US" altLang="en-US" sz="1600" dirty="0">
              <a:latin typeface="Verdana" pitchFamily="34" charset="0"/>
            </a:endParaRPr>
          </a:p>
        </p:txBody>
      </p:sp>
      <p:sp>
        <p:nvSpPr>
          <p:cNvPr id="2" name="Title 1"/>
          <p:cNvSpPr>
            <a:spLocks noGrp="1"/>
          </p:cNvSpPr>
          <p:nvPr>
            <p:ph type="title"/>
          </p:nvPr>
        </p:nvSpPr>
        <p:spPr/>
        <p:txBody>
          <a:bodyPr>
            <a:normAutofit/>
          </a:bodyPr>
          <a:lstStyle/>
          <a:p>
            <a:r>
              <a:rPr lang="en-US" altLang="en-US" u="sng" dirty="0">
                <a:latin typeface="Times New Roman" pitchFamily="18" charset="0"/>
                <a:cs typeface="Times New Roman" pitchFamily="18" charset="0"/>
              </a:rPr>
              <a:t>Attribution</a:t>
            </a:r>
            <a:endParaRPr lang="en-US" dirty="0"/>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8691" name="Rectangle 3"/>
          <p:cNvSpPr>
            <a:spLocks noGrp="1" noChangeArrowheads="1"/>
          </p:cNvSpPr>
          <p:nvPr>
            <p:ph idx="1"/>
          </p:nvPr>
        </p:nvSpPr>
        <p:spPr>
          <a:xfrm>
            <a:off x="381000" y="1905000"/>
            <a:ext cx="8208963" cy="4114800"/>
          </a:xfrm>
        </p:spPr>
        <p:txBody>
          <a:bodyPr/>
          <a:lstStyle/>
          <a:p>
            <a:pPr>
              <a:lnSpc>
                <a:spcPct val="90000"/>
              </a:lnSpc>
              <a:buFontTx/>
              <a:buNone/>
            </a:pPr>
            <a:endParaRPr lang="en-US" altLang="en-US" sz="3600" u="sng" dirty="0">
              <a:latin typeface="Times New Roman" pitchFamily="18" charset="0"/>
              <a:cs typeface="Times New Roman" pitchFamily="18" charset="0"/>
            </a:endParaRPr>
          </a:p>
          <a:p>
            <a:pPr>
              <a:lnSpc>
                <a:spcPct val="90000"/>
              </a:lnSpc>
              <a:buFontTx/>
              <a:buNone/>
            </a:pPr>
            <a:r>
              <a:rPr lang="en-US" altLang="en-US" dirty="0">
                <a:latin typeface="Times New Roman" pitchFamily="18" charset="0"/>
                <a:cs typeface="Times New Roman" pitchFamily="18" charset="0"/>
              </a:rPr>
              <a:t>Prefer “said” to most other possibilities, such as “noted” and “remarked,” which have particular connotations…</a:t>
            </a:r>
            <a:br>
              <a:rPr lang="en-US" altLang="en-US" sz="2400" b="1" dirty="0"/>
            </a:br>
            <a:endParaRPr lang="en-US" altLang="en-US" sz="2400" b="1" dirty="0"/>
          </a:p>
          <a:p>
            <a:pPr>
              <a:lnSpc>
                <a:spcPct val="90000"/>
              </a:lnSpc>
              <a:buFontTx/>
              <a:buNone/>
            </a:pPr>
            <a:endParaRPr lang="en-US" altLang="en-US" sz="2400" b="1" dirty="0"/>
          </a:p>
          <a:p>
            <a:pPr>
              <a:lnSpc>
                <a:spcPct val="90000"/>
              </a:lnSpc>
              <a:buFontTx/>
              <a:buNone/>
            </a:pPr>
            <a:r>
              <a:rPr lang="en-US" altLang="en-US" sz="2400" b="1" i="1" dirty="0"/>
              <a:t>Noted</a:t>
            </a:r>
            <a:r>
              <a:rPr lang="en-US" altLang="en-US" sz="2400" b="1" dirty="0"/>
              <a:t> implies that whatever the person’s statement was fact.</a:t>
            </a:r>
          </a:p>
          <a:p>
            <a:pPr>
              <a:lnSpc>
                <a:spcPct val="90000"/>
              </a:lnSpc>
              <a:buFontTx/>
              <a:buChar char="•"/>
            </a:pPr>
            <a:endParaRPr lang="en-US" altLang="en-US" sz="2000" b="1" dirty="0"/>
          </a:p>
          <a:p>
            <a:pPr>
              <a:lnSpc>
                <a:spcPct val="90000"/>
              </a:lnSpc>
              <a:buFontTx/>
              <a:buChar char="•"/>
            </a:pPr>
            <a:endParaRPr lang="en-US" altLang="en-US" sz="2000" dirty="0"/>
          </a:p>
          <a:p>
            <a:pPr>
              <a:lnSpc>
                <a:spcPct val="90000"/>
              </a:lnSpc>
              <a:buFont typeface="Wingdings" pitchFamily="2" charset="2"/>
              <a:buNone/>
            </a:pPr>
            <a:endParaRPr lang="en-US" altLang="en-US" sz="2000" dirty="0">
              <a:latin typeface="Verdana" pitchFamily="34" charset="0"/>
            </a:endParaRPr>
          </a:p>
        </p:txBody>
      </p:sp>
      <p:sp>
        <p:nvSpPr>
          <p:cNvPr id="2" name="Title 1"/>
          <p:cNvSpPr>
            <a:spLocks noGrp="1"/>
          </p:cNvSpPr>
          <p:nvPr>
            <p:ph type="title"/>
          </p:nvPr>
        </p:nvSpPr>
        <p:spPr/>
        <p:txBody>
          <a:bodyPr>
            <a:normAutofit/>
          </a:bodyPr>
          <a:lstStyle/>
          <a:p>
            <a:r>
              <a:rPr lang="en-US" altLang="en-US" u="sng" dirty="0">
                <a:latin typeface="Times New Roman" pitchFamily="18" charset="0"/>
                <a:cs typeface="Times New Roman" pitchFamily="18" charset="0"/>
              </a:rPr>
              <a:t>Attribution</a:t>
            </a:r>
            <a:endParaRPr lang="en-US" dirty="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endParaRPr lang="en-US" altLang="en-US" dirty="0"/>
          </a:p>
        </p:txBody>
      </p:sp>
      <p:sp>
        <p:nvSpPr>
          <p:cNvPr id="210947" name="Rectangle 3"/>
          <p:cNvSpPr>
            <a:spLocks noGrp="1" noChangeArrowheads="1"/>
          </p:cNvSpPr>
          <p:nvPr>
            <p:ph idx="1"/>
          </p:nvPr>
        </p:nvSpPr>
        <p:spPr/>
        <p:txBody>
          <a:bodyPr/>
          <a:lstStyle/>
          <a:p>
            <a:pPr>
              <a:buFont typeface="Wingdings" pitchFamily="2" charset="2"/>
              <a:buNone/>
            </a:pPr>
            <a:r>
              <a:rPr lang="en-US" altLang="en-US" u="sng"/>
              <a:t>And finally…</a:t>
            </a:r>
          </a:p>
          <a:p>
            <a:pPr>
              <a:buFont typeface="Wingdings" pitchFamily="2" charset="2"/>
              <a:buNone/>
            </a:pPr>
            <a:r>
              <a:rPr lang="en-US" altLang="en-US" u="sng"/>
              <a:t>This week’s top 5 countdown:</a:t>
            </a:r>
          </a:p>
          <a:p>
            <a:pPr>
              <a:buFont typeface="Wingdings" pitchFamily="2" charset="2"/>
              <a:buNone/>
            </a:pPr>
            <a:endParaRPr lang="en-US" altLang="en-US" u="sng"/>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a:xfrm>
            <a:off x="506413" y="228600"/>
            <a:ext cx="8637587" cy="1739900"/>
          </a:xfrm>
        </p:spPr>
        <p:txBody>
          <a:bodyPr/>
          <a:lstStyle/>
          <a:p>
            <a:r>
              <a:rPr lang="en-US" altLang="en-US" sz="3600" dirty="0"/>
              <a:t>1.  Fewer vs. less </a:t>
            </a:r>
          </a:p>
        </p:txBody>
      </p:sp>
      <p:sp>
        <p:nvSpPr>
          <p:cNvPr id="333827" name="Rectangle 3"/>
          <p:cNvSpPr>
            <a:spLocks noGrp="1" noChangeArrowheads="1"/>
          </p:cNvSpPr>
          <p:nvPr>
            <p:ph idx="1"/>
          </p:nvPr>
        </p:nvSpPr>
        <p:spPr>
          <a:xfrm>
            <a:off x="381000" y="1600200"/>
            <a:ext cx="8208963" cy="4114800"/>
          </a:xfrm>
        </p:spPr>
        <p:txBody>
          <a:bodyPr>
            <a:normAutofit fontScale="92500" lnSpcReduction="10000"/>
          </a:bodyPr>
          <a:lstStyle/>
          <a:p>
            <a:pPr>
              <a:lnSpc>
                <a:spcPct val="90000"/>
              </a:lnSpc>
              <a:buFont typeface="Wingdings" pitchFamily="2" charset="2"/>
              <a:buNone/>
            </a:pPr>
            <a:endParaRPr lang="en-US" altLang="en-US" sz="2800" dirty="0"/>
          </a:p>
          <a:p>
            <a:pPr>
              <a:lnSpc>
                <a:spcPct val="90000"/>
              </a:lnSpc>
            </a:pPr>
            <a:endParaRPr lang="en-US" altLang="en-US" sz="2800" dirty="0"/>
          </a:p>
          <a:p>
            <a:pPr>
              <a:lnSpc>
                <a:spcPct val="90000"/>
              </a:lnSpc>
            </a:pPr>
            <a:r>
              <a:rPr lang="en-US" altLang="en-US" sz="2800" dirty="0"/>
              <a:t>Fewer goes with a countable number</a:t>
            </a:r>
          </a:p>
          <a:p>
            <a:pPr>
              <a:lnSpc>
                <a:spcPct val="90000"/>
              </a:lnSpc>
            </a:pPr>
            <a:r>
              <a:rPr lang="en-US" altLang="en-US" sz="2800" dirty="0"/>
              <a:t>Less goes with a mass quantity</a:t>
            </a:r>
          </a:p>
          <a:p>
            <a:pPr>
              <a:lnSpc>
                <a:spcPct val="90000"/>
              </a:lnSpc>
            </a:pPr>
            <a:endParaRPr lang="en-US" altLang="en-US" sz="2800" dirty="0"/>
          </a:p>
          <a:p>
            <a:pPr>
              <a:lnSpc>
                <a:spcPct val="90000"/>
              </a:lnSpc>
            </a:pPr>
            <a:r>
              <a:rPr lang="en-US" altLang="en-US" sz="2800" dirty="0"/>
              <a:t>I’m trying to eat </a:t>
            </a:r>
            <a:r>
              <a:rPr lang="en-US" altLang="en-US" sz="2800" u="sng" dirty="0"/>
              <a:t>fewer </a:t>
            </a:r>
            <a:r>
              <a:rPr lang="en-US" altLang="en-US" sz="2800" dirty="0"/>
              <a:t>calories.</a:t>
            </a:r>
          </a:p>
          <a:p>
            <a:pPr>
              <a:lnSpc>
                <a:spcPct val="90000"/>
              </a:lnSpc>
            </a:pPr>
            <a:r>
              <a:rPr lang="en-US" altLang="en-US" sz="2800" dirty="0"/>
              <a:t>I’m trying to eat </a:t>
            </a:r>
            <a:r>
              <a:rPr lang="en-US" altLang="en-US" sz="2800" u="sng" dirty="0"/>
              <a:t>fewer</a:t>
            </a:r>
            <a:r>
              <a:rPr lang="en-US" altLang="en-US" sz="2800" dirty="0"/>
              <a:t> grams of fat.</a:t>
            </a:r>
          </a:p>
          <a:p>
            <a:pPr>
              <a:lnSpc>
                <a:spcPct val="90000"/>
              </a:lnSpc>
              <a:buFont typeface="Wingdings" pitchFamily="2" charset="2"/>
              <a:buNone/>
            </a:pPr>
            <a:r>
              <a:rPr lang="en-US" altLang="en-US" sz="2800" dirty="0"/>
              <a:t>BUT…</a:t>
            </a:r>
          </a:p>
          <a:p>
            <a:pPr>
              <a:lnSpc>
                <a:spcPct val="90000"/>
              </a:lnSpc>
            </a:pPr>
            <a:r>
              <a:rPr lang="en-US" altLang="en-US" sz="2800" dirty="0"/>
              <a:t>I’m trying to eat </a:t>
            </a:r>
            <a:r>
              <a:rPr lang="en-US" altLang="en-US" sz="2800" u="sng" dirty="0"/>
              <a:t>less</a:t>
            </a:r>
            <a:r>
              <a:rPr lang="en-US" altLang="en-US" sz="2800" dirty="0"/>
              <a:t> fat.</a:t>
            </a:r>
          </a:p>
          <a:p>
            <a:pPr>
              <a:lnSpc>
                <a:spcPct val="90000"/>
              </a:lnSpc>
              <a:buFont typeface="Wingdings" pitchFamily="2" charset="2"/>
              <a:buNone/>
            </a:pPr>
            <a:r>
              <a:rPr lang="en-US" altLang="en-US" sz="2800" dirty="0">
                <a:sym typeface="Wingdings" pitchFamily="2" charset="2"/>
              </a:rPr>
              <a:t></a:t>
            </a:r>
            <a:r>
              <a:rPr lang="en-US" altLang="en-US" sz="2800" dirty="0"/>
              <a:t>“Use less if there’s no ‘S’”</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506413" y="228600"/>
            <a:ext cx="8637587" cy="1739900"/>
          </a:xfrm>
        </p:spPr>
        <p:txBody>
          <a:bodyPr/>
          <a:lstStyle/>
          <a:p>
            <a:r>
              <a:rPr lang="en-US" altLang="en-US" sz="3600" dirty="0"/>
              <a:t>2. “You and I” or “You and me”?</a:t>
            </a:r>
          </a:p>
        </p:txBody>
      </p:sp>
      <p:sp>
        <p:nvSpPr>
          <p:cNvPr id="508931" name="Rectangle 3"/>
          <p:cNvSpPr>
            <a:spLocks noGrp="1" noChangeArrowheads="1"/>
          </p:cNvSpPr>
          <p:nvPr>
            <p:ph idx="1"/>
          </p:nvPr>
        </p:nvSpPr>
        <p:spPr>
          <a:xfrm>
            <a:off x="381000" y="609600"/>
            <a:ext cx="8208963" cy="4114800"/>
          </a:xfrm>
        </p:spPr>
        <p:txBody>
          <a:bodyPr>
            <a:noAutofit/>
          </a:bodyPr>
          <a:lstStyle/>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AutoNum type="arabicPeriod" startAt="2"/>
            </a:pPr>
            <a:endParaRPr lang="en-US" altLang="en-US" sz="2800" dirty="0"/>
          </a:p>
          <a:p>
            <a:pPr marL="609600" indent="-609600">
              <a:lnSpc>
                <a:spcPct val="90000"/>
              </a:lnSpc>
              <a:buFont typeface="Wingdings" pitchFamily="2" charset="2"/>
              <a:buNone/>
            </a:pPr>
            <a:r>
              <a:rPr lang="en-US" altLang="en-US" sz="2800" dirty="0"/>
              <a:t>Use </a:t>
            </a:r>
            <a:r>
              <a:rPr lang="en-US" altLang="en-US" sz="2800" i="1" u="sng" dirty="0"/>
              <a:t>XX</a:t>
            </a:r>
            <a:r>
              <a:rPr lang="en-US" altLang="en-US" sz="2800" u="sng" dirty="0"/>
              <a:t> and I</a:t>
            </a:r>
            <a:r>
              <a:rPr lang="en-US" altLang="en-US" sz="2800" dirty="0"/>
              <a:t> for the </a:t>
            </a:r>
            <a:r>
              <a:rPr lang="en-US" altLang="en-US" sz="2800" u="sng" dirty="0"/>
              <a:t>subject </a:t>
            </a:r>
            <a:r>
              <a:rPr lang="en-US" altLang="en-US" sz="2800" dirty="0"/>
              <a:t>of the sentence (“nominative case”)</a:t>
            </a:r>
          </a:p>
          <a:p>
            <a:pPr marL="609600" indent="-609600">
              <a:lnSpc>
                <a:spcPct val="90000"/>
              </a:lnSpc>
              <a:buFont typeface="Wingdings" pitchFamily="2" charset="2"/>
              <a:buNone/>
            </a:pPr>
            <a:r>
              <a:rPr lang="en-US" altLang="en-US" sz="2800" dirty="0"/>
              <a:t>	</a:t>
            </a:r>
            <a:r>
              <a:rPr lang="en-US" altLang="en-US" sz="2800" b="1" i="1" u="sng" dirty="0"/>
              <a:t>You and I</a:t>
            </a:r>
            <a:r>
              <a:rPr lang="en-US" altLang="en-US" sz="2800" b="1" i="1" dirty="0"/>
              <a:t> went to the park.</a:t>
            </a:r>
          </a:p>
          <a:p>
            <a:pPr marL="609600" indent="-609600">
              <a:lnSpc>
                <a:spcPct val="90000"/>
              </a:lnSpc>
              <a:buFont typeface="Wingdings" pitchFamily="2" charset="2"/>
              <a:buNone/>
            </a:pPr>
            <a:endParaRPr lang="en-US" altLang="en-US" sz="2800" b="1" i="1" dirty="0"/>
          </a:p>
          <a:p>
            <a:pPr marL="609600" indent="-609600">
              <a:lnSpc>
                <a:spcPct val="90000"/>
              </a:lnSpc>
              <a:buFont typeface="Wingdings" pitchFamily="2" charset="2"/>
              <a:buNone/>
            </a:pPr>
            <a:r>
              <a:rPr lang="en-US" altLang="en-US" sz="2800" dirty="0"/>
              <a:t>Use </a:t>
            </a:r>
            <a:r>
              <a:rPr lang="en-US" altLang="en-US" sz="2800" i="1" u="sng" dirty="0"/>
              <a:t>XX</a:t>
            </a:r>
            <a:r>
              <a:rPr lang="en-US" altLang="en-US" sz="2800" u="sng" dirty="0"/>
              <a:t> and me</a:t>
            </a:r>
            <a:r>
              <a:rPr lang="en-US" altLang="en-US" sz="2800" dirty="0"/>
              <a:t> for the </a:t>
            </a:r>
            <a:r>
              <a:rPr lang="en-US" altLang="en-US" sz="2800" u="sng" dirty="0"/>
              <a:t>object</a:t>
            </a:r>
            <a:r>
              <a:rPr lang="en-US" altLang="en-US" sz="2800" dirty="0"/>
              <a:t> of a verb or preposition (“objective case”)</a:t>
            </a:r>
          </a:p>
          <a:p>
            <a:pPr marL="609600" indent="-609600">
              <a:lnSpc>
                <a:spcPct val="90000"/>
              </a:lnSpc>
              <a:buFont typeface="Wingdings" pitchFamily="2" charset="2"/>
              <a:buNone/>
            </a:pPr>
            <a:r>
              <a:rPr lang="en-US" altLang="en-US" sz="2800" b="1" i="1" dirty="0"/>
              <a:t>Just between </a:t>
            </a:r>
            <a:r>
              <a:rPr lang="en-US" altLang="en-US" sz="2800" b="1" i="1" u="sng" dirty="0"/>
              <a:t>you and me</a:t>
            </a:r>
            <a:r>
              <a:rPr lang="en-US" altLang="en-US" sz="2800" b="1" i="1" dirty="0"/>
              <a:t>, I think that this professor is boring.</a:t>
            </a:r>
          </a:p>
          <a:p>
            <a:pPr marL="609600" indent="-609600">
              <a:lnSpc>
                <a:spcPct val="90000"/>
              </a:lnSpc>
              <a:buFont typeface="Wingdings" pitchFamily="2" charset="2"/>
              <a:buNone/>
            </a:pPr>
            <a:endParaRPr lang="en-US" altLang="en-US" sz="2800" b="1" i="1" dirty="0"/>
          </a:p>
          <a:p>
            <a:pPr marL="609600" indent="-609600">
              <a:lnSpc>
                <a:spcPct val="90000"/>
              </a:lnSpc>
              <a:buFont typeface="Wingdings" pitchFamily="2" charset="2"/>
              <a:buNone/>
            </a:pPr>
            <a:r>
              <a:rPr lang="en-US" altLang="en-US" sz="2800" i="1" u="sng" dirty="0"/>
              <a:t>Trick:</a:t>
            </a:r>
            <a:r>
              <a:rPr lang="en-US" altLang="en-US" sz="2800" i="1" dirty="0"/>
              <a:t> If you’d use “him” or “her” instead of “he” or “she” </a:t>
            </a:r>
            <a:r>
              <a:rPr lang="en-US" altLang="en-US" sz="2800" i="1" dirty="0">
                <a:sym typeface="Wingdings" pitchFamily="2" charset="2"/>
              </a:rPr>
              <a:t> then use “me” instead of “I.”</a:t>
            </a:r>
            <a:endParaRPr lang="en-US" altLang="en-US" sz="2800" i="1" dirty="0"/>
          </a:p>
          <a:p>
            <a:pPr marL="609600" indent="-609600">
              <a:lnSpc>
                <a:spcPct val="90000"/>
              </a:lnSpc>
            </a:pPr>
            <a:endParaRPr lang="en-US" altLang="en-US" sz="2800" dirty="0"/>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506413" y="228600"/>
            <a:ext cx="8637587" cy="1739900"/>
          </a:xfrm>
        </p:spPr>
        <p:txBody>
          <a:bodyPr/>
          <a:lstStyle/>
          <a:p>
            <a:r>
              <a:rPr lang="en-US" altLang="en-US" sz="3600" dirty="0"/>
              <a:t>3.  Who vs. whom</a:t>
            </a:r>
          </a:p>
        </p:txBody>
      </p:sp>
      <p:sp>
        <p:nvSpPr>
          <p:cNvPr id="510979" name="Rectangle 3"/>
          <p:cNvSpPr>
            <a:spLocks noGrp="1" noChangeArrowheads="1"/>
          </p:cNvSpPr>
          <p:nvPr>
            <p:ph idx="1"/>
          </p:nvPr>
        </p:nvSpPr>
        <p:spPr>
          <a:xfrm>
            <a:off x="76200" y="1600200"/>
            <a:ext cx="9067800" cy="4038600"/>
          </a:xfrm>
        </p:spPr>
        <p:txBody>
          <a:bodyPr>
            <a:normAutofit/>
          </a:bodyPr>
          <a:lstStyle/>
          <a:p>
            <a:pPr marL="609600" indent="-609600">
              <a:lnSpc>
                <a:spcPct val="90000"/>
              </a:lnSpc>
              <a:buFont typeface="Wingdings" pitchFamily="2" charset="2"/>
              <a:buAutoNum type="arabicPeriod" startAt="3"/>
            </a:pPr>
            <a:endParaRPr lang="en-US" altLang="en-US" sz="2800" dirty="0"/>
          </a:p>
          <a:p>
            <a:pPr marL="609600" indent="-609600">
              <a:lnSpc>
                <a:spcPct val="90000"/>
              </a:lnSpc>
              <a:buFont typeface="Wingdings" pitchFamily="2" charset="2"/>
              <a:buNone/>
            </a:pPr>
            <a:r>
              <a:rPr lang="en-US" altLang="en-US" sz="2800" dirty="0"/>
              <a:t>Same idea</a:t>
            </a:r>
            <a:r>
              <a:rPr lang="en-US" altLang="en-US" sz="2800" dirty="0">
                <a:sym typeface="Wingdings" pitchFamily="2" charset="2"/>
              </a:rPr>
              <a:t> who is the subject and whom is the object</a:t>
            </a:r>
          </a:p>
          <a:p>
            <a:pPr marL="609600" indent="-609600">
              <a:lnSpc>
                <a:spcPct val="90000"/>
              </a:lnSpc>
              <a:buFont typeface="Wingdings" pitchFamily="2" charset="2"/>
              <a:buNone/>
            </a:pPr>
            <a:r>
              <a:rPr lang="en-US" altLang="en-US" sz="2800" dirty="0">
                <a:sym typeface="Wingdings" pitchFamily="2" charset="2"/>
              </a:rPr>
              <a:t>Again, if you’d use </a:t>
            </a:r>
            <a:r>
              <a:rPr lang="en-US" altLang="en-US" sz="2800" i="1" dirty="0">
                <a:sym typeface="Wingdings" pitchFamily="2" charset="2"/>
              </a:rPr>
              <a:t>him/her</a:t>
            </a:r>
            <a:r>
              <a:rPr lang="en-US" altLang="en-US" sz="2800" dirty="0">
                <a:sym typeface="Wingdings" pitchFamily="2" charset="2"/>
              </a:rPr>
              <a:t>, use </a:t>
            </a:r>
            <a:r>
              <a:rPr lang="en-US" altLang="en-US" sz="2800" i="1" dirty="0">
                <a:sym typeface="Wingdings" pitchFamily="2" charset="2"/>
              </a:rPr>
              <a:t>whom</a:t>
            </a:r>
            <a:r>
              <a:rPr lang="en-US" altLang="en-US" sz="2800" dirty="0">
                <a:sym typeface="Wingdings" pitchFamily="2" charset="2"/>
              </a:rPr>
              <a:t>.</a:t>
            </a:r>
          </a:p>
          <a:p>
            <a:pPr marL="609600" indent="-609600">
              <a:lnSpc>
                <a:spcPct val="90000"/>
              </a:lnSpc>
              <a:buFont typeface="Wingdings" pitchFamily="2" charset="2"/>
              <a:buNone/>
            </a:pPr>
            <a:endParaRPr lang="en-US" altLang="en-US" sz="2800" dirty="0"/>
          </a:p>
          <a:p>
            <a:pPr marL="609600" indent="-609600">
              <a:lnSpc>
                <a:spcPct val="90000"/>
              </a:lnSpc>
            </a:pPr>
            <a:r>
              <a:rPr lang="en-US" altLang="en-US" sz="2800" dirty="0"/>
              <a:t>Who </a:t>
            </a:r>
            <a:r>
              <a:rPr lang="en-US" altLang="en-US" sz="2800" u="sng" dirty="0"/>
              <a:t>is</a:t>
            </a:r>
            <a:r>
              <a:rPr lang="en-US" altLang="en-US" sz="2800" dirty="0"/>
              <a:t> it?</a:t>
            </a:r>
          </a:p>
          <a:p>
            <a:pPr marL="609600" indent="-609600">
              <a:lnSpc>
                <a:spcPct val="90000"/>
              </a:lnSpc>
            </a:pPr>
            <a:r>
              <a:rPr lang="en-US" altLang="en-US" sz="2800" dirty="0"/>
              <a:t>She called to Beth, who (she believed) </a:t>
            </a:r>
            <a:r>
              <a:rPr lang="en-US" altLang="en-US" sz="2800" u="sng" dirty="0"/>
              <a:t>was nearby</a:t>
            </a:r>
            <a:r>
              <a:rPr lang="en-US" altLang="en-US" sz="2800" dirty="0"/>
              <a:t>.</a:t>
            </a:r>
          </a:p>
          <a:p>
            <a:pPr marL="609600" indent="-609600">
              <a:lnSpc>
                <a:spcPct val="90000"/>
              </a:lnSpc>
            </a:pPr>
            <a:r>
              <a:rPr lang="en-US" altLang="en-US" sz="2800" u="sng" dirty="0"/>
              <a:t>[To]</a:t>
            </a:r>
            <a:r>
              <a:rPr lang="en-US" altLang="en-US" sz="2800" dirty="0"/>
              <a:t> whom did you mean to call?</a:t>
            </a:r>
          </a:p>
          <a:p>
            <a:pPr marL="609600" indent="-609600">
              <a:lnSpc>
                <a:spcPct val="90000"/>
              </a:lnSpc>
            </a:pPr>
            <a:r>
              <a:rPr lang="en-US" altLang="en-US" sz="2800" dirty="0"/>
              <a:t>The message was meant </a:t>
            </a:r>
            <a:r>
              <a:rPr lang="en-US" altLang="en-US" sz="2800" u="sng" dirty="0"/>
              <a:t>for</a:t>
            </a:r>
            <a:r>
              <a:rPr lang="en-US" altLang="en-US" sz="2800" dirty="0"/>
              <a:t> whom?</a:t>
            </a:r>
          </a:p>
          <a:p>
            <a:pPr marL="609600" indent="-609600">
              <a:lnSpc>
                <a:spcPct val="90000"/>
              </a:lnSpc>
            </a:pPr>
            <a:endParaRPr lang="en-US" altLang="en-US" sz="2800" dirty="0"/>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a:xfrm>
            <a:off x="506413" y="228600"/>
            <a:ext cx="8637587" cy="1739900"/>
          </a:xfrm>
        </p:spPr>
        <p:txBody>
          <a:bodyPr/>
          <a:lstStyle/>
          <a:p>
            <a:r>
              <a:rPr lang="en-US" altLang="en-US" sz="3600" dirty="0"/>
              <a:t>3.  Who vs. whom</a:t>
            </a:r>
          </a:p>
        </p:txBody>
      </p:sp>
      <p:sp>
        <p:nvSpPr>
          <p:cNvPr id="666627" name="Rectangle 3"/>
          <p:cNvSpPr>
            <a:spLocks noGrp="1" noChangeArrowheads="1"/>
          </p:cNvSpPr>
          <p:nvPr>
            <p:ph idx="1"/>
          </p:nvPr>
        </p:nvSpPr>
        <p:spPr>
          <a:xfrm>
            <a:off x="76200" y="1600200"/>
            <a:ext cx="9067800" cy="4038600"/>
          </a:xfrm>
        </p:spPr>
        <p:txBody>
          <a:bodyPr/>
          <a:lstStyle/>
          <a:p>
            <a:pPr marL="609600" indent="-609600">
              <a:lnSpc>
                <a:spcPct val="90000"/>
              </a:lnSpc>
              <a:buFont typeface="Wingdings" pitchFamily="2" charset="2"/>
              <a:buAutoNum type="arabicPeriod" startAt="3"/>
            </a:pPr>
            <a:endParaRPr lang="en-US" altLang="en-US" sz="2800" dirty="0"/>
          </a:p>
          <a:p>
            <a:pPr marL="609600" indent="-609600">
              <a:lnSpc>
                <a:spcPct val="90000"/>
              </a:lnSpc>
              <a:buFont typeface="Wingdings" pitchFamily="2" charset="2"/>
              <a:buNone/>
            </a:pPr>
            <a:r>
              <a:rPr lang="en-US" altLang="en-US" sz="2800" dirty="0"/>
              <a:t>	“Then he’ll buy a plane ticket to Baghdad, to visit his mother and his sisters and his eighteen-year-old girlfriend, </a:t>
            </a:r>
            <a:r>
              <a:rPr lang="en-US" altLang="en-US" sz="2800" u="sng" dirty="0"/>
              <a:t>whom</a:t>
            </a:r>
            <a:r>
              <a:rPr lang="en-US" altLang="en-US" sz="2800" dirty="0"/>
              <a:t> he has never seen, except in the picture that his mother sent when she selected the girl for him.”</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sym typeface="Symbol" pitchFamily="18" charset="2"/>
              </a:rPr>
              <a:t>‘he has never seen</a:t>
            </a:r>
            <a:r>
              <a:rPr lang="en-US" altLang="en-US" sz="2800" dirty="0"/>
              <a:t> her.’</a:t>
            </a:r>
          </a:p>
          <a:p>
            <a:pPr marL="609600" indent="-609600">
              <a:lnSpc>
                <a:spcPct val="90000"/>
              </a:lnSpc>
              <a:buFont typeface="Wingdings" pitchFamily="2" charset="2"/>
              <a:buNone/>
            </a:pPr>
            <a:r>
              <a:rPr lang="en-US" altLang="en-US" sz="2800" dirty="0">
                <a:sym typeface="Symbol" pitchFamily="18" charset="2"/>
              </a:rPr>
              <a:t>‘ ‘he has never seen</a:t>
            </a:r>
            <a:r>
              <a:rPr lang="en-US" altLang="en-US" sz="2800" dirty="0"/>
              <a:t> whom.’</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Materials and methods</a:t>
            </a:r>
          </a:p>
        </p:txBody>
      </p:sp>
      <p:sp>
        <p:nvSpPr>
          <p:cNvPr id="3" name="Content Placeholder 2"/>
          <p:cNvSpPr>
            <a:spLocks noGrp="1"/>
          </p:cNvSpPr>
          <p:nvPr>
            <p:ph idx="1"/>
          </p:nvPr>
        </p:nvSpPr>
        <p:spPr/>
        <p:txBody>
          <a:bodyPr>
            <a:noAutofit/>
          </a:bodyPr>
          <a:lstStyle/>
          <a:p>
            <a:pPr>
              <a:spcAft>
                <a:spcPts val="600"/>
              </a:spcAft>
              <a:buFont typeface="+mj-lt"/>
              <a:buAutoNum type="arabicPeriod"/>
            </a:pPr>
            <a:r>
              <a:rPr lang="en-US" sz="2800" b="1" dirty="0"/>
              <a:t>Always</a:t>
            </a:r>
            <a:r>
              <a:rPr lang="en-US" sz="2800" dirty="0"/>
              <a:t> use the past tense.</a:t>
            </a:r>
          </a:p>
          <a:p>
            <a:pPr>
              <a:spcAft>
                <a:spcPts val="600"/>
              </a:spcAft>
              <a:buFont typeface="+mj-lt"/>
              <a:buAutoNum type="arabicPeriod"/>
            </a:pPr>
            <a:r>
              <a:rPr lang="en-US" sz="2800" dirty="0"/>
              <a:t>Use subheadings.</a:t>
            </a:r>
          </a:p>
          <a:p>
            <a:pPr>
              <a:spcAft>
                <a:spcPts val="600"/>
              </a:spcAft>
              <a:buFont typeface="+mj-lt"/>
              <a:buAutoNum type="arabicPeriod"/>
            </a:pPr>
            <a:r>
              <a:rPr lang="en-US" sz="2800" dirty="0"/>
              <a:t>Provide enough details for reproducibility.  (Else submit to “Journal of Irreproducible Results”.)</a:t>
            </a:r>
          </a:p>
          <a:p>
            <a:pPr marL="457200" indent="-457200">
              <a:buFont typeface="+mj-lt"/>
              <a:buAutoNum type="arabicPeriod"/>
            </a:pPr>
            <a:r>
              <a:rPr lang="en-US" sz="2800" dirty="0"/>
              <a:t>How much detail is too much?  Depends!  For brevity, refer to methods already published.</a:t>
            </a:r>
          </a:p>
          <a:p>
            <a:pPr marL="457200" indent="-457200">
              <a:buFont typeface="+mj-lt"/>
              <a:buAutoNum type="arabicPeriod"/>
            </a:pPr>
            <a:r>
              <a:rPr lang="en-US" sz="2800" dirty="0"/>
              <a:t>For long protocols use: First, Then, Following, and Finally.</a:t>
            </a:r>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6</a:t>
            </a:fld>
            <a:endParaRPr lang="en-US" altLang="en-US"/>
          </a:p>
        </p:txBody>
      </p:sp>
    </p:spTree>
    <p:extLst>
      <p:ext uri="{BB962C8B-B14F-4D97-AF65-F5344CB8AC3E}">
        <p14:creationId xmlns:p14="http://schemas.microsoft.com/office/powerpoint/2010/main" val="21507609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a:xfrm>
            <a:off x="506413" y="228600"/>
            <a:ext cx="8637587" cy="1739900"/>
          </a:xfrm>
        </p:spPr>
        <p:txBody>
          <a:bodyPr/>
          <a:lstStyle/>
          <a:p>
            <a:r>
              <a:rPr lang="en-US" altLang="en-US" sz="3600" dirty="0"/>
              <a:t>4. It’s vs. its  </a:t>
            </a:r>
          </a:p>
        </p:txBody>
      </p:sp>
      <p:sp>
        <p:nvSpPr>
          <p:cNvPr id="513027" name="Rectangle 3"/>
          <p:cNvSpPr>
            <a:spLocks noGrp="1" noChangeArrowheads="1"/>
          </p:cNvSpPr>
          <p:nvPr>
            <p:ph idx="1"/>
          </p:nvPr>
        </p:nvSpPr>
        <p:spPr>
          <a:xfrm>
            <a:off x="381000" y="1600200"/>
            <a:ext cx="8208963" cy="4114800"/>
          </a:xfrm>
        </p:spPr>
        <p:txBody>
          <a:bodyPr>
            <a:normAutofit lnSpcReduction="10000"/>
          </a:bodyPr>
          <a:lstStyle/>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t>It’s is the contraction of “it is.”</a:t>
            </a:r>
          </a:p>
          <a:p>
            <a:pPr marL="609600" indent="-609600">
              <a:lnSpc>
                <a:spcPct val="90000"/>
              </a:lnSpc>
              <a:buFont typeface="Wingdings" pitchFamily="2" charset="2"/>
              <a:buNone/>
            </a:pPr>
            <a:r>
              <a:rPr lang="en-US" altLang="en-US" sz="2800" dirty="0"/>
              <a:t>	</a:t>
            </a:r>
            <a:r>
              <a:rPr lang="en-US" altLang="en-US" sz="2800" u="sng" dirty="0"/>
              <a:t>It’s</a:t>
            </a:r>
            <a:r>
              <a:rPr lang="en-US" altLang="en-US" sz="2800" dirty="0"/>
              <a:t> true.</a:t>
            </a:r>
          </a:p>
          <a:p>
            <a:pPr marL="609600" indent="-609600">
              <a:lnSpc>
                <a:spcPct val="90000"/>
              </a:lnSpc>
              <a:buFont typeface="Wingdings" pitchFamily="2" charset="2"/>
              <a:buNone/>
            </a:pPr>
            <a:r>
              <a:rPr lang="en-US" altLang="en-US" sz="2800" dirty="0"/>
              <a:t>Its is possessive.</a:t>
            </a:r>
          </a:p>
          <a:p>
            <a:pPr marL="609600" indent="-609600">
              <a:lnSpc>
                <a:spcPct val="90000"/>
              </a:lnSpc>
              <a:buFont typeface="Wingdings" pitchFamily="2" charset="2"/>
              <a:buNone/>
            </a:pPr>
            <a:r>
              <a:rPr lang="en-US" altLang="en-US" sz="2800" dirty="0"/>
              <a:t>	</a:t>
            </a:r>
            <a:r>
              <a:rPr lang="en-US" altLang="en-US" sz="2800" i="1" dirty="0"/>
              <a:t>The car stopped working after </a:t>
            </a:r>
            <a:r>
              <a:rPr lang="en-US" altLang="en-US" sz="2800" i="1" u="sng" dirty="0"/>
              <a:t>its</a:t>
            </a:r>
            <a:r>
              <a:rPr lang="en-US" altLang="en-US" sz="2800" i="1" dirty="0"/>
              <a:t> battery died</a:t>
            </a:r>
            <a:r>
              <a:rPr lang="en-US" altLang="en-US" sz="2800" dirty="0"/>
              <a:t>.</a:t>
            </a:r>
          </a:p>
          <a:p>
            <a:pPr marL="609600" indent="-609600">
              <a:lnSpc>
                <a:spcPct val="90000"/>
              </a:lnSpc>
              <a:buFont typeface="Wingdings" pitchFamily="2" charset="2"/>
              <a:buNone/>
            </a:pPr>
            <a:endParaRPr lang="en-US" altLang="en-US" sz="2800" dirty="0"/>
          </a:p>
          <a:p>
            <a:pPr marL="609600" indent="-609600">
              <a:lnSpc>
                <a:spcPct val="90000"/>
              </a:lnSpc>
              <a:buFont typeface="Wingdings" pitchFamily="2" charset="2"/>
              <a:buNone/>
            </a:pPr>
            <a:r>
              <a:rPr lang="en-US" altLang="en-US" sz="2800" dirty="0">
                <a:sym typeface="Wingdings" pitchFamily="2" charset="2"/>
              </a:rPr>
              <a:t> If you can substitute “it is” or “</a:t>
            </a:r>
            <a:r>
              <a:rPr lang="en-US" altLang="en-US" sz="2800" dirty="0" err="1">
                <a:sym typeface="Wingdings" pitchFamily="2" charset="2"/>
              </a:rPr>
              <a:t>tis”use</a:t>
            </a:r>
            <a:r>
              <a:rPr lang="en-US" altLang="en-US" sz="2800" dirty="0">
                <a:sym typeface="Wingdings" pitchFamily="2" charset="2"/>
              </a:rPr>
              <a:t> it’s.</a:t>
            </a:r>
            <a:endParaRPr lang="en-US" altLang="en-US" sz="2800" dirty="0"/>
          </a:p>
          <a:p>
            <a:pPr marL="609600" indent="-609600">
              <a:lnSpc>
                <a:spcPct val="90000"/>
              </a:lnSpc>
              <a:buFont typeface="Wingdings" pitchFamily="2" charset="2"/>
              <a:buNone/>
            </a:pPr>
            <a:r>
              <a:rPr lang="en-US" altLang="en-US" sz="2800" dirty="0">
                <a:sym typeface="Wingdings" pitchFamily="2" charset="2"/>
              </a:rPr>
              <a:t>		</a:t>
            </a:r>
            <a:r>
              <a:rPr lang="en-US" altLang="en-US" sz="2800" i="1" dirty="0" err="1"/>
              <a:t>‘Tis</a:t>
            </a:r>
            <a:r>
              <a:rPr lang="en-US" altLang="en-US" sz="2800" i="1" dirty="0"/>
              <a:t> true.</a:t>
            </a:r>
          </a:p>
          <a:p>
            <a:pPr marL="609600" indent="-609600">
              <a:lnSpc>
                <a:spcPct val="90000"/>
              </a:lnSpc>
            </a:pPr>
            <a:endParaRPr lang="en-US" altLang="en-US" sz="2800" i="1" dirty="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a:xfrm>
            <a:off x="506413" y="228600"/>
            <a:ext cx="8637587" cy="1739900"/>
          </a:xfrm>
        </p:spPr>
        <p:txBody>
          <a:bodyPr/>
          <a:lstStyle/>
          <a:p>
            <a:r>
              <a:rPr lang="en-US" altLang="en-US" sz="3600" dirty="0"/>
              <a:t>5.  As vs. like</a:t>
            </a:r>
          </a:p>
        </p:txBody>
      </p:sp>
      <p:sp>
        <p:nvSpPr>
          <p:cNvPr id="515075" name="Rectangle 3"/>
          <p:cNvSpPr>
            <a:spLocks noGrp="1" noChangeArrowheads="1"/>
          </p:cNvSpPr>
          <p:nvPr>
            <p:ph idx="1"/>
          </p:nvPr>
        </p:nvSpPr>
        <p:spPr>
          <a:xfrm>
            <a:off x="381000" y="1295400"/>
            <a:ext cx="8208963" cy="4114800"/>
          </a:xfrm>
        </p:spPr>
        <p:txBody>
          <a:bodyPr>
            <a:noAutofit/>
          </a:bodyPr>
          <a:lstStyle/>
          <a:p>
            <a:pPr marL="609600" indent="-609600">
              <a:lnSpc>
                <a:spcPct val="90000"/>
              </a:lnSpc>
              <a:buFont typeface="Wingdings" pitchFamily="2" charset="2"/>
              <a:buAutoNum type="arabicPeriod" startAt="5"/>
            </a:pPr>
            <a:endParaRPr lang="en-US" altLang="en-US" sz="2800" dirty="0"/>
          </a:p>
          <a:p>
            <a:pPr marL="609600" indent="-609600">
              <a:lnSpc>
                <a:spcPct val="90000"/>
              </a:lnSpc>
              <a:buFont typeface="Wingdings" pitchFamily="2" charset="2"/>
              <a:buNone/>
            </a:pPr>
            <a:r>
              <a:rPr lang="en-US" altLang="en-US" sz="2800" dirty="0"/>
              <a:t>Use “as” to introduce clauses (compare action)</a:t>
            </a:r>
          </a:p>
          <a:p>
            <a:pPr marL="609600" indent="-609600">
              <a:lnSpc>
                <a:spcPct val="90000"/>
              </a:lnSpc>
              <a:buFont typeface="Wingdings" pitchFamily="2" charset="2"/>
              <a:buNone/>
            </a:pPr>
            <a:r>
              <a:rPr lang="en-US" altLang="en-US" sz="2800" dirty="0"/>
              <a:t>	</a:t>
            </a:r>
            <a:r>
              <a:rPr lang="en-US" altLang="en-US" sz="2400" dirty="0"/>
              <a:t>We </a:t>
            </a:r>
            <a:r>
              <a:rPr lang="en-US" altLang="en-US" sz="2400" u="sng" dirty="0"/>
              <a:t>spent</a:t>
            </a:r>
            <a:r>
              <a:rPr lang="en-US" altLang="en-US" sz="2400" dirty="0"/>
              <a:t> the evening </a:t>
            </a:r>
            <a:r>
              <a:rPr lang="en-US" altLang="en-US" sz="2400" u="sng" dirty="0"/>
              <a:t>as</a:t>
            </a:r>
            <a:r>
              <a:rPr lang="en-US" altLang="en-US" sz="2400" dirty="0"/>
              <a:t> (we did) in the old days.</a:t>
            </a:r>
          </a:p>
          <a:p>
            <a:pPr marL="609600" indent="-609600">
              <a:lnSpc>
                <a:spcPct val="90000"/>
              </a:lnSpc>
              <a:buFont typeface="Wingdings" pitchFamily="2" charset="2"/>
              <a:buNone/>
            </a:pPr>
            <a:r>
              <a:rPr lang="en-US" altLang="en-US" sz="2400" dirty="0"/>
              <a:t>	We </a:t>
            </a:r>
            <a:r>
              <a:rPr lang="en-US" altLang="en-US" sz="2400" u="sng" dirty="0"/>
              <a:t>wrote down</a:t>
            </a:r>
            <a:r>
              <a:rPr lang="en-US" altLang="en-US" sz="2400" dirty="0"/>
              <a:t> every step, </a:t>
            </a:r>
            <a:r>
              <a:rPr lang="en-US" altLang="en-US" sz="2400" u="sng" dirty="0"/>
              <a:t>as</a:t>
            </a:r>
            <a:r>
              <a:rPr lang="en-US" altLang="en-US" sz="2400" dirty="0"/>
              <a:t> good scientists should.</a:t>
            </a:r>
          </a:p>
          <a:p>
            <a:pPr marL="609600" indent="-609600">
              <a:lnSpc>
                <a:spcPct val="90000"/>
              </a:lnSpc>
              <a:buFont typeface="Wingdings" pitchFamily="2" charset="2"/>
              <a:buNone/>
            </a:pPr>
            <a:endParaRPr lang="en-US" altLang="en-US" sz="2400" dirty="0"/>
          </a:p>
          <a:p>
            <a:pPr marL="609600" indent="-609600">
              <a:lnSpc>
                <a:spcPct val="90000"/>
              </a:lnSpc>
              <a:buFont typeface="Wingdings" pitchFamily="2" charset="2"/>
              <a:buNone/>
            </a:pPr>
            <a:r>
              <a:rPr lang="en-US" altLang="en-US" sz="2800" dirty="0"/>
              <a:t>Use “like” (sparingly—more formal to use “similar to”) to compare nouns and pronouns</a:t>
            </a:r>
          </a:p>
          <a:p>
            <a:pPr marL="609600" indent="-609600">
              <a:lnSpc>
                <a:spcPct val="90000"/>
              </a:lnSpc>
              <a:buFont typeface="Wingdings" pitchFamily="2" charset="2"/>
              <a:buNone/>
            </a:pPr>
            <a:r>
              <a:rPr lang="en-US" altLang="en-US" sz="2800" dirty="0"/>
              <a:t>	</a:t>
            </a:r>
            <a:r>
              <a:rPr lang="en-US" altLang="en-US" sz="2400" dirty="0"/>
              <a:t>OK: Her cat is like a dog.  </a:t>
            </a:r>
          </a:p>
          <a:p>
            <a:pPr marL="609600" indent="-609600">
              <a:lnSpc>
                <a:spcPct val="90000"/>
              </a:lnSpc>
              <a:buFont typeface="Wingdings" pitchFamily="2" charset="2"/>
              <a:buNone/>
            </a:pPr>
            <a:r>
              <a:rPr lang="en-US" altLang="en-US" sz="2400" dirty="0"/>
              <a:t> 	More formal: Her cat is similar to a dog.</a:t>
            </a:r>
          </a:p>
          <a:p>
            <a:pPr marL="609600" indent="-609600">
              <a:lnSpc>
                <a:spcPct val="90000"/>
              </a:lnSpc>
              <a:buFont typeface="Wingdings" pitchFamily="2" charset="2"/>
              <a:buNone/>
            </a:pPr>
            <a:r>
              <a:rPr lang="en-US" altLang="en-US" sz="2800" dirty="0"/>
              <a:t>BUT…</a:t>
            </a:r>
          </a:p>
          <a:p>
            <a:pPr marL="609600" indent="-609600">
              <a:lnSpc>
                <a:spcPct val="90000"/>
              </a:lnSpc>
              <a:buFont typeface="Wingdings" pitchFamily="2" charset="2"/>
              <a:buNone/>
            </a:pPr>
            <a:r>
              <a:rPr lang="en-US" altLang="en-US" sz="2400" dirty="0"/>
              <a:t>	Her cat acts </a:t>
            </a:r>
            <a:r>
              <a:rPr lang="en-US" altLang="en-US" sz="2400" u="sng" dirty="0"/>
              <a:t>as</a:t>
            </a:r>
            <a:r>
              <a:rPr lang="en-US" altLang="en-US" sz="2400" dirty="0"/>
              <a:t> a dog would. </a:t>
            </a:r>
          </a:p>
          <a:p>
            <a:pPr marL="609600" indent="-609600">
              <a:lnSpc>
                <a:spcPct val="90000"/>
              </a:lnSpc>
              <a:buFont typeface="Wingdings" pitchFamily="2" charset="2"/>
              <a:buNone/>
            </a:pPr>
            <a:r>
              <a:rPr lang="en-US" altLang="en-US" sz="2400" dirty="0"/>
              <a:t>Note: “Her cat acts similar to a dog” does not work.  Therefore, don’t use ‘like’!</a:t>
            </a:r>
          </a:p>
          <a:p>
            <a:pPr marL="609600" indent="-609600">
              <a:lnSpc>
                <a:spcPct val="90000"/>
              </a:lnSpc>
              <a:buFont typeface="Wingdings" pitchFamily="2" charset="2"/>
              <a:buAutoNum type="arabicPeriod" startAt="5"/>
            </a:pPr>
            <a:endParaRPr lang="en-US" altLang="en-US" sz="2400" dirty="0"/>
          </a:p>
          <a:p>
            <a:pPr marL="609600" indent="-609600">
              <a:lnSpc>
                <a:spcPct val="90000"/>
              </a:lnSpc>
            </a:pPr>
            <a:endParaRPr lang="en-US" altLang="en-US" sz="2800" dirty="0"/>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317500" y="52388"/>
            <a:ext cx="8637588" cy="1431925"/>
          </a:xfrm>
        </p:spPr>
        <p:txBody>
          <a:bodyPr>
            <a:normAutofit/>
          </a:bodyPr>
          <a:lstStyle/>
          <a:p>
            <a:r>
              <a:rPr lang="en-US" altLang="en-US" dirty="0"/>
              <a:t>A useful note…</a:t>
            </a:r>
          </a:p>
        </p:txBody>
      </p:sp>
      <p:sp>
        <p:nvSpPr>
          <p:cNvPr id="250883" name="Rectangle 3"/>
          <p:cNvSpPr>
            <a:spLocks noGrp="1" noChangeArrowheads="1"/>
          </p:cNvSpPr>
          <p:nvPr>
            <p:ph idx="1"/>
          </p:nvPr>
        </p:nvSpPr>
        <p:spPr/>
        <p:txBody>
          <a:bodyPr/>
          <a:lstStyle/>
          <a:p>
            <a:pPr>
              <a:buFont typeface="Wingdings" pitchFamily="2" charset="2"/>
              <a:buNone/>
            </a:pPr>
            <a:r>
              <a:rPr lang="en-US" altLang="en-US" dirty="0"/>
              <a:t>As Bar Ilan University students, you have online access to journals</a:t>
            </a:r>
          </a:p>
          <a:p>
            <a:pPr>
              <a:buFont typeface="Wingdings" pitchFamily="2" charset="2"/>
              <a:buNone/>
            </a:pPr>
            <a:r>
              <a:rPr lang="en-US" i="1" dirty="0">
                <a:hlinkClick r:id="rId3"/>
              </a:rPr>
              <a:t>https://auth.</a:t>
            </a:r>
            <a:r>
              <a:rPr lang="en-US" b="1" i="1" dirty="0">
                <a:hlinkClick r:id="rId3"/>
              </a:rPr>
              <a:t>athens</a:t>
            </a:r>
            <a:r>
              <a:rPr lang="en-US" i="1" dirty="0">
                <a:hlinkClick r:id="rId3"/>
              </a:rPr>
              <a:t>ams.net</a:t>
            </a:r>
            <a:endParaRPr lang="en-US" i="1" dirty="0"/>
          </a:p>
          <a:p>
            <a:pPr>
              <a:buFont typeface="Wingdings" pitchFamily="2" charset="2"/>
              <a:buNone/>
            </a:pPr>
            <a:endParaRPr lang="en-US" altLang="en-US" dirty="0"/>
          </a:p>
          <a:p>
            <a:pPr>
              <a:buFont typeface="Wingdings" pitchFamily="2" charset="2"/>
              <a:buNone/>
            </a:pPr>
            <a:r>
              <a:rPr lang="en-US" altLang="en-US" dirty="0"/>
              <a:t>If you like, you may use my username and password 332679968</a:t>
            </a:r>
          </a:p>
          <a:p>
            <a:pPr>
              <a:buFontTx/>
              <a:buChar char="•"/>
            </a:pPr>
            <a:endParaRPr lang="en-US" altLang="en-US" dirty="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useful note…</a:t>
            </a:r>
          </a:p>
        </p:txBody>
      </p:sp>
      <p:sp>
        <p:nvSpPr>
          <p:cNvPr id="3" name="Content Placeholder 2"/>
          <p:cNvSpPr>
            <a:spLocks noGrp="1"/>
          </p:cNvSpPr>
          <p:nvPr>
            <p:ph idx="1"/>
          </p:nvPr>
        </p:nvSpPr>
        <p:spPr>
          <a:xfrm>
            <a:off x="457200" y="1722437"/>
            <a:ext cx="8229600" cy="4525963"/>
          </a:xfrm>
        </p:spPr>
        <p:txBody>
          <a:bodyPr/>
          <a:lstStyle/>
          <a:p>
            <a:r>
              <a:rPr lang="en-US" dirty="0"/>
              <a:t>It doesn’t matter how much time you spent writing.  What matters is how much of it was uninterrupted.</a:t>
            </a:r>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63</a:t>
            </a:fld>
            <a:endParaRPr lang="en-US" altLang="en-US"/>
          </a:p>
        </p:txBody>
      </p:sp>
      <p:sp>
        <p:nvSpPr>
          <p:cNvPr id="4" name="AutoShape 2" descr="data:image/jpeg;base64,/9j/4AAQSkZJRgABAQAAAQABAAD/2wCEAAkGBhIRERUUExQWFBUWFxMaGBcXFxgdGBogFxgaFxseHBodICYeHBkkGyEfIC8gIycpLSwtGyAyNjAqNSYrLCoBCQoKBQUFDQUFDSkYEhgpKSkpKSkpKSkpKSkpKSkpKSkpKSkpKSkpKSkpKSkpKSkpKSkpKSkpKSkpKSkpKSkpKf/AABEIAMwA9wMBIgACEQEDEQH/xAAbAAEAAwEBAQEAAAAAAAAAAAAABAUGAwIBB//EAEcQAAIBAwMCBAQDBAYGCQUAAAECAwAEEQUSIRMxBiJBURRhcYEyQlIjkaGxJDNDYnLBBxVTc4KiJWOSlLKz0uHwNURUdIP/xAAUAQEAAAAAAAAAAAAAAAAAAAAA/8QAFBEBAAAAAAAAAAAAAAAAAAAAAP/aAAwDAQACEQMRAD8A/caUpQKUpQKUpQKUpQKUpQKUpQKUpQKUpQKUpQKUpQKUzSgUpSgg6vcTIqmFA5LgN24XB5ALLnnA78Ak84wYX+tbs4ItMDLZBkXcQA+3AHAzhe5/N96u6UFGmr3h/wDs8HK95k9Rz2B7H+Hz4rxBqt6AC9ruBXnDqrBs4xtLMMdjnd2B+lX9KCkGqXn/AOKBgjP7UHKkHODj8Q4498+nNepNWugSBaEjc4B6iDgDKn7+3p9auaUETTbiV1JliETA4ADhgRgHOcD1JGCPSlS6UClKUClK8pIDnBBwcHB7H2+tB6pSlApSlApUeTUYlkWMuokbkJnzEe+O+Pn2qRQKUqr/ANVyREmCQgZJMUhLIc8nDfjTJ9iVH6aDtLqgW4SBlIMiOyPxtJQjcvuGwQ3zGfaqzxFrLQTREElVjmdkH5yTHFEuccZkfv8ALPYGs34m8SyzSLFGrwTwzDprhWeaVYizokhIiSPpvguxLefhQcZj2sJvml3vNG0ptkhaQho3EardFCVCndhmOMDlTgnaQAvdNW6usyb9ynIEheSOM4J/qYoyrGMdhJI2W7gbcZ72OsSwzCKUn8aRurNu29UHpSRyEAvEzKUIYFg2ecDmHpUypGIzdXbCL9kSkcWzdF+zbbsi3bQykc/POajX1srsJzczusckMbI8aicyBxJEiAKijc7RnzrjC9wCxoNRo07mS63uWCzkLnGFUQxNgcdslv415sLqW5kEqnZbLnYMDdPkY3nI8sQ7rjljzwuN35/a3NwYZDIZUtmklmnd+nIrAzOqLhFRmTaoMmxj5QoHDMBtdH1+e6Q9KFY9jtG7yEhQV9UjGHYEYID9M4NBo6VWx6OSQ00rykYOM7IwQc8ImM8/rLVZUClKUClKUClKUClKUClKUClKUClKUCqQgW97nGI7oYJHYTRg9/m8XGf+qHvV3WH1W+nu1ZBLDGmLuVWEbMyfCTqsbbw5GSw3EhfTAB5NBuKVjdH1p7qKOYTXYV0BwlsgUH8w5jZuDkd/Tv7+LjVp3LxWhu5pUxuL/DJGmf1s0ed2OemBu7Z2gg0Gsv8AUY4E3yMFGQB3JJPZVUZLMfQAEmq4G5ufe1iP0Nww/isQP/E2P0GqCDRrjqCWWO5kkAwZHuLdSBjkKIxhEJ7hTzxnNekuZpWAghMwyAXGoXQQe5LhNjEeyFj9KDW2GmxQgiNQuTljyWY+7McszfNiTXm71aGIhXcbj2QZZz9EXLEfashc6LPGBJcKNgkjGIbu4UgPIqZLFeo+A2SN6g4xirnSdLhtr6VYUCCSCFmx3JSSUZJ7k4bufYe1BfQTb1DYZc+jDB+47iszJr9zNLMkKCOOJzHvbpM7OOSQplXaoBGM8nOeB3v21aAP0+qm/jyBgW547DmqrxD4cWZdkcMSmZiJZdib1QglyvGTI34QfQtu9MEMHJPcLNJeqkkiRNIySbYArTsEtnBQS5aJtqBdrZ3Bm54FS9K8Rzi4hjvGkdLeRkyLeQM8ggDo0jNnuruNo9VRuxrjoehQvqDWwgTpxsX4QbFSC6ugqfUuYx65EbD0FaOTwpFM99GsUKHMDRN018riJSrYxyu5VyPXBFB4t72ETzSODIkmNkfw8AMfud27dIT/AJVSXWvwR2Yty+65eVenIlusIVlcOr4OEzGo3YJ527fWtxo1tbTwpKLeJCR5l6aZRlO11Jx3VwV+1VsV1bwPLd3bRRksYolyjbIlfauAuctI2HbHYbAfwUGYu5Lm5VbLH7NrY9PDQdXdCQjNvE7bdyuoOScjcAOTm18NpcskgJuopRK5nSMWIRJHwxUbwzlApXaxPK7T61ey6JaXjwzxdCRY3kDFVjdXBRkZcj8wbBz6YI9a9XHg+zEqzdKFNqsrgxptZTyM+gZW5DexI9eAistzgZfUF+e3Tz/4VP8ACvJ1O6j5XrSYHKzpAu7HoGR1Kt352sPlVkPDNg4Di3gYEZDLGhBz6ggc1mf9G1jaywMelDJ5bQltqN5jawhlJx+IMCSPds+tBtdK1AXEEUwBUSxxyAHGQHUMAccZ5qVXlEAAAAAAAAHYAdgB7V6oPEsm1ScE4BOB3OPQfOudjepNGkiHKOqsp+TDIrvVRAPhptn9lMzMn9yQ+Zk/wv5nH97cPVRQW9KVXWV873E6Hbsj6IXAOcspdsnOPVcDHp8+AsaUpQKUpQKUpQeJpNqkgFsAnaMZOPQZIGT8zUFfEEHG9ukfaUGM/TLYB+xNWNfCKCk1eTrTQQBj05BM0m0/iWNVG0sOQpZ1JwRkDHYkVQQwqI5MYCmDWBtAAGBdfTjvirO50WBtRUGJAPhpTwu0kmWPnK45GPf1+ZqnsdKDFo0kkjUx6sp824cXSpwJN2Bj2wDQay30tTbbI2aHqYctGfNlyGfaTnbu5GR2zxg4NVFzdiCYWsIMQRFMcUYUNKXLEuWYHbEmCWc8lm9TgPeaCD8NDuYsTGhJIUd1B/KAPl2qi1CxZ9SHWXMDwtGmQu0kFJcEjzB9ykjPAC8ck0HDU1kW4t1u2EsLNsZA2VUyFRCXjCqXG8bNxBXLZ2rjNa6ZyiEqhcgcKu0E/IbiAPuRWa0y5tZxqEblmWOaRZhIAAoCK3kIJbYOWBJyG3YAGBXXwpp8w061TqsrdJSzMA7ncNw5bgd+2DjsO1Bz8Tx3MtlOzlIFWJ32KC8nkUuPOcKpyBnCt8ie9G0WI3qGRnmD28x/aMSPJLGfwjCYG/tip2o6FJLDJGbmZt6OuMQj8SkY4jz61SWljbyT2RcdQTWlw2JnaTJJtTwHJA4LeVRjk8UGiTVLSHyI0YweUjAJz/hQE5+1d4NWjdgoEmT6mGVV9fzMoX+P86lRRKoAUBQOwAwB9hXugiWukwxSSSRxokkpBkYAAuQMDJ9a63bAIxLlBg+YYyvzGQRn6g12ql8ZysthclSQRDJggkHt6Ecg/MdqCi8S3PUtpRK+Y0SVw5jkiDNHG7AMHQxygnnA9twB28fnXhnwtKenIi28rSdFxFJFEAAEXa7MqoyqAM7o9yOvU5LnB3d74PF4k8SMZCFmj680k7pG5wNkMZk7IQCXJOGGPMQQsGx8HoYo4mtzI0R2FuRtOxQySxLIsYkKYXrKDuQg5BPIVelQ3trqdsiRiO2nkLiKJzsjEavbEABsS7k6UpYgn82F8xrbS+V/2zKxDEdS4SVlyO2xNiRJ9VJ+pqj1TwNDO8ayIY5HljZFWQtLGi8yyO+SBuRQmB5B5QMk1baJbNHqjRuDuS2Y9QFtsoeVdp25IDLtKkdgTkYDYAayyk3RqdyvkfiQYU/QZP8AOo0+hxMVP7RNq7QI5ZY1A/wIwU/cVYUoKr/UbDOy5uFz2yyPj6dRGP8AGvpsboY23Kn36kIOf+wyYpNpEjZ/pc4BJICiEYB9AennA+Zz86pZViGQt9eSEZysRRz7c7YiBzxk4HzoLnqXqg+S3k54w8kfH3V+fv8Aeo+oXUkkTpJaTc+sbQMQRgqy5cHIOCOM5A4qibUSjYF46HjIuLm1BGQceRY3J5xx5frXWxj+KKK2pzysO4hRIo2+pEZbHHbf/Ogny+JpljhRY1a5aQo8bHYB0kMkjA+m5ANueMyJk4zUjwvdLM91KucNOAAQQy7IIVZWB5DB9wIrJ+JNBiN+sUKALLGI7jLv/av1C3cjcIYZQScHEg57CoVvqvwzXJt2aZ0kuXZwfMQjMv7blkkjRVA3P03wPIWJ5D9N1DUo4FBkONxCqoBLMx7Kqjlj8h6AnsKlVnvCkYlT4mQl52MiMWGBGUco8cS/ljDL/ibALEkcaGgUpSgUpSgV5kkCgkkADkknAH1Nc7uJ2UhH6bcebaGx78HjNUsvREhQLJeToRuBIYIThhuziKI4IOAA2OQDQRpdXB1BTCjTZtpQCuAmVlj/ALRsLjzc7dx4HFVOnG5aVBuSPdLqyeVSxGZt/LMQO4/T6Vb3jXEM8NzOMxqlyr9FSyxK5iZd353HkOXC8fpAyarLHUwvTkjHW33uoiMIchyxlIO4ZATjluwH7qDQ6BcdOwjkkkLqIEcsQowBGGPCgdhXK8srq4RHLrEFIkEKqCxKglFd3OMBsE4Ucjvgc0llpN22n9DpyrLJHtlMrxhMMmwxoVZmRVBwpCflyQ2TmXD4i6rGKSV1mHDW1uuX4wDmXGCv95SmMjsaCbbXe5WfqwQbiOqTGFlDABSrhmIDjAGTu4xjIwarY9DsNrRxC4uCdq7o5ZSE2ZICOWEUYB/KpA5AIxxXeTw4ZWDx20drIBgTuQ8/PuFJVx24dyPlxXK4uJI3Inmku0XnbbEq6ennii8zKP1b/by0FcLSWzm3Ry9LqKFdLiSDqNtLGMqsMbEncWB75BHPlAr3peh3EjWqsivFDBLGWnt8KcmFhhGkEmcpwxRce1TNM8RxMpFhCj525MeJGyRkdRlITd64eYH3qc2i3Vx/XSKiH8vD+vqgxH29H6vf0xyFTe6lc25/oskEuWC9Nnk6ZbtsV2JVH+Qfj9Bq4svFEzRPJLbrGI3lSQ9ddoMbbSQWVeCe2QOCPfFfNT8LRrbSbRvl2riSQruARgw2nASNVxkKoVcjt61z0DSHkklmk4ie4eWGPGN3lRVkcHnI25RfTO487QgWdt4ngdQckHHKgFyvyJTcpP0Jqv8AEWsQXFu9vHIDJPiJMZypfjdgjsg8xHrtxV1davDE4SSREZgWAZgOAcZ5+dU/iO5a4EcVqwaQPHKWRlwqxsGxkhl3OPKobg5J7KaBrYW1t7eBZDGjzRRtIW2tgbpnJbjzOEIJ9S59a62FhNJLNKWMMUrKVVRiRgqBNzkjyZA7DzYC5IIxUW5uLILi5imU5A3TxyttJIAxMNyIc4wVYc4xVZqvitLTzW9wZ0RZGkjkbcvAARBNsLrK7nyh2OcN9gurqxSG7tenkF2uC/JJcdI+Z2JJbDbQM9t30rprN2sV3bNhySs6MEjdyFIVtxCKcAOqjJ/V9aqNL15LfM17ITK8aGNyu0SIdnkjTsJOowVl7k7T2xt0ul2jgtLLjqybcgdkUZ2oD64ySW9SSeBgAOcniOFcbhKikqu94ZVUFiFXJZRtySBzjkirSuN5ZpLG0cihkdSrKexBGCKrdEunRjbTEtJGoKyHGZY84D/4wfK498HswoO+p65bQnpzSojMuQrNgkE7ePXv7V+ReG76C16EbwPdQvBFI/UhZgN6u7EGbCZVlY5XyumT+KMl/wBquHIRioLEAkKCASQOBkkDn5kV+c+HNNmulhRykC/AWBBH7SQhGcqyE4WKQHBzh8bl9jQX+pPdfCO1tELRl6TKVEUjFAwMg2KNudmSAC2fTmslqPiKVkkka4fCbWKZlYBcBHfdbmMMiyEMd3BjKMMFwKn6ZqCaTcNDO7yAJkEM7skfJ3CFfKsYIwyhR0ycjKMBHF8R6b8Jdb1IFrMEkQFigjdcrIhYdopIm2n9OUONsRwGft7pizLKvld1OVOHJIKKVjZ2LMPNEcHZMjAEeeMtpNX1AyK24Rxq0EMTtAW23CXE6RKyIBuCRhpMjlkZ8cj8VW3hhS8xidltmTCIsbv0zt2Y6wRUeMJ5Shl2lcAnCgjq9u7wr8OBNPGCRJskkDuVKbyIVeJJsAZYT4YjLA8YDT+BrOGSLBacOcyc3UxR1mdpBImH2kEkg8ZDAg98tp4tAgV1cId6nIYs5I4x6k+lVUfg+JoYWRTa3EcShHjbmNtighgPJKOACGBDAfSvei6hdMCrmJ5o8CWNgUYHnzBhuDRtjKsEGR3wQQA0VK4WczsuXTptkgruDDg4yCO4PcZAPuBXegUpSgVmrHT1a7vGjPTlEkfnAGCGgi4ZezDIJ9DzwRmtLVJpflvrxf1C1k+zI8f84z++g9Xmv/DKTdLsAAxImWRj22+6sTgANwcgBiaptP8ABzvILl52jYvJIiRCI9Lqg7lWRlIYNnLEDkgYOAK0ENg7zdWbHkLCJAchQeC595GGR/dBwO7E0HiCFIbhVRE/adEbG3dLL3CRs5iDBWYbh8+RzxQWNxbWn4ZHa4bn9mZHlJ+sQJXHbkrgZ9M1y1Rl6YWRIbePOUDjdLkesccZG189ijMflXWbwzKy4F00XOdsMccaH5HA6n7pBWc16yjs45GaJFuGVxFcWzsJ3JBwCpbrNyANoMgzg44OA6X73Ece52aSHyANdsiSduywKyJMSfSXY3fh+BUzT3gmGI4ZrtkIBEyCKOMkBhmFwgTjBBWNm57nk1WIWhlEjs24TSNG8riLdHghY36u+cgcnCRgHvyeanTWdzeOGIkBAIDx7rVQCD5eqwa4kHIPCKpIzig569pMc0g+IkEdwo/Zx2SsZ1GONzgb2T7Rr259a5aN4gvwpt44RM4eY9UyFwoaRmCP5yqsoIGzrMQF9e1fJoo7IdO7kWSIAFo7VCncDzTxITJJnnzFtp/R61bx6/HLpty9svQWOOVI8bNq4iDIw6e5VXzA8duc4wRQctKsLm6lY3Mu+CNsbY3HTlde4YCNSUQ8EFmBYY7KQdhWNWRoOjE0V6CVKosclts8iZ2gB1AwBxkCpqQOBgxX55zzcQ/5TjigzXiSz1YzziJDi4bpK6lTGqMGjDOCdwCoep2/HnHDEVvtH0qO1gjhiUKkaqoAH6QBk+5Pcmqo2fOfhrgk8ea5/wAuqR6elcb+FYonlktVCIjOxMxyABlvwg8/SgsNfsJJDAyKHEUvUaMtt34RlXB7ZViHAPGVByCKiauxuY+lLZXJTdG2Ve2HKOrjB62eCAfpmoNvZGUSLHbRjZIY3zdzr2VSSpVCexHtXDTLsyyvGsEisvUGfjrjawjkMb7cj0b3A4I+gDrPo0TJFBHayKDNAXeRQdqwt1D58tjONoCn+0OPWtlWJ1rWHs0JaK4LFJ3VfiQynox9RvM2SOBxx9qtViuT2STHu1yo/kpwPvQaGqrXrBnVZYv6+Elo/Td+uMn9Lrx8jtb8oqANMu/NwOc4/ps3HPfmDv8AvFRIxcdaWIrzHHHJkXc7ZEjSDgdMHI2HjOO3ag09hfJPEkiZ2uoYZGCM+hHow7EehBFZLStNEptY2MiBLe5iIjkZc/DzRRjLLhsHB7Yq/wDC0QFrGytuEm+UHntO7TDvycBgMnniqbw0+bps58v+sNvPvfPu4+yj/hoLW88MRCLbbqkEiEvE6rjD47tjllbswPcE+uCMhp+owXJ6TwA2IkQHew220/IVYmU5MJfhZBhVJwpIO1N1qujrcYWRn6YzujVsJJn0fA3Fe/lyAcnINQdf0FWiLRKqukZTbsBSSMDPRdPzIewxypPHcghX67o1uhjighi+KnJCyugkkjVcdSUs+WO0EAZPLsgPetSSETJPCjkn2A5JNfmXhPxO0TK0kFxNNcxBofK5aONCD0SzDzIu8HqrkuT59pAq815tSu4/h1gW3SfKSOzBiiEHfypIyy+UeXgt8s0Gg8PXrvapNMwBkBk5wAiyEui9h+FCFyfaqjX9fs9+5LhfiYUY5iBlKqxUESon9mW28EqexBBGa7J4MLkG4neTGDgeUZ7cEklR8k2fPIqs8QabDC6xQoq/sCO2STNdWyDcTkszEYycnig2NhM7xo0idNyoLJuDbT6jcOD9akUpQKUpQKo9+zUsYOJrXg+mYJTx9cS5+1XlVWr6bI0kU8JXqRCRdj/gdZNhYFhkq3kGGwcc5BzwFrWN8fPseCQDc0YLqvuUubRj8/wg9q0en6wkpKEGOVRlonwGA9xjh0/vKSPTvkVnP9JLFYo2GMqLg8nHAgdu/wDiC/YH2oIt5qF27kXEjWaYBVnBSLnPG6JyQRjkvOnyT1rtpOiMqkyJJLnlnt5owknpywKTMP7rs/sS1aq+1aCH+tkRM9gSMn6L3P2FZK41K1dybeNI2zjqB3jcnuP2MOZX5/LIF7+tBKj123gQPb2qxIX6XUkAhUlSQwOFaXykNklAOCc45qNf6q86Sqbl0lVpESCOKVCxXjJCkzPH3w4KKcEkECvkOjXMsfSBkeMs7kyqIEy7mTONrXBbcx9Y/qKubLwiigiRtykkmNF2REn1cAl5Tj/aMw+VBkBpau+ETpuEhV1gSOR9yZY4CLsgZmJyWmycDgcE95vBZhs7jEYijEc77JJGkJOz8XTjKQRt5c5Ac5571+iQQKihUUKo7KoAA+gHAqv8Un+hXX+4n/8ALagj6vjr2GDn9tJznv8A0Wf19avKpNUdTLYhR3mZh8gttNn+YH3q7oFUvjU/9H3fzt5h+9CKuqiatpq3EMkLkhZFKkrjOD7ZBH8KCu8K/huf/wBu6/8AHVRoLj4mFv8AaPrIH/e0IH/Ln7Gu2h6uLfTppJHDPA96ZclQS6TSnzbcAE8dh6jFeLSz6Mmlx5DMEuNzA5DFogzkEd8uc5oOP+ktdyIB/sb889ubZov5uD9jW1QYGKy/iTS1ur2CFmdV+Hu2fZgZBe3UAkg8EbhxzjPNamgVRO//AEi6cgNaLkj0xKwH38xq9qljG6/lB7LbQA//ANJZ/wD00Hrwcf6Ba/7iED5gIADj0yOfvVN4cKfGDDKWC6luUNllzeqw3D04P8KufB4xYWw9oYgPoFAX+GKtwKD7XwmvteJn2qTjOATj6CgynhmLD2K8Zj07nHp1DBj9+w/uNa6sh4Cj7n9Ftp0QPr5Yeoc+xzJ/KtfQKyGsx7tShGcAfDZ+eTdSc/8AFEuK19YvVW3agDnO2awj+hWO6l/k4oNpSlKBSlKBSlKCLfabHMAJFztOVIJDKfdWUhlPzBFUWr+HLhzGqSpLGrklbkEkBopYmGUAMilX/CxB4/FzWnpQZ/T/AAVbxjzjqsTlt3CE8f2Y8pA9N24j3q9ihVQFUBQOwAwB9AK90oFKUoFQ9YtxJbzIezRyKfoykGpleXXIIPY0GZgud76ax7vG5/fArY/9vkfatRWD0m840qFgySwyPG6MpDAR2s6AnIxg4U5B5yK3lAqLqryiCUwANKEfpg9i207Qc4GM49alUoMVFosM8aQRQMvGJria3KS4OS4VnUFpnYnLLkLuY5ztBt/E2gLLboI4kdrdkeKMhQp2eUoM8ANGWQZ4GQeMZq+pQZSxhRruCS2geJVSYTEwvEMMAUU7gNzBx6Zx5uRnnV0pQKpbL/6hc/7mzH/Ncn/OrqqKa2uY7uWWONJFkigA3SbMNE027PkY8h1xx6HOPUPvglibGDnOFYD6BmC/8oFXlV3h7T2gtoo3xvC+facruYlmwSASu4nHA4qxoFcrlsIx9lb+Vda5XUG9GTONysucZxkY7etBnPAjZjY/9XZg/X4WI8/Pn1+VaiqDwfosttHIsuzJaLbsZiCI7eGDJ3AEElCcc4yOTV/QKzI0WZr13KgRC4jmDFh5ttqIQAo5yHJJLY7DAOcjTUoFKUoFKUoFKVE1HUOiEJUkPJHGSD+HqHaD8xuwPvQS6UpQKV4jmVs7SDgkHBBwRwQfmD6V7oFKUoFK5w3KPnaytg4OCDg+xx2Ne2YAZJwB3JoPtK+BgfWvEFwjjKMrAHGVIIz7cetB0pXhJlJYBgSpwwBHBIDYPscEH6EV5ju0Z2QMCybdw9RuGRn60HWlQrLVFlZgisVUsu/HkJU4YKc5ODxnGMg4Jwam0CleJpQqlj2UEnHfgZqou/E6osDpDLKtxs6ZTpDl1LgEO6kHaCe1BdUrnbyllBKlCfysVJH/AGSR+410oFKp9T8TR28vTdJMCMyNIoUoiAhWY+bfgEjOFOAc9gcS77VBE8C4LdeQxggjA/ZSS5PuMJj70E2lUniTXzbGFV2ZldlzIWCqFRnJ8oJ9APQc9/QyrzVDDaPcSKpMcTyMqsdp2qWwGIBwcdyKCxpVZoeqtcLvKxheMGOYSg57gkKACOPfvXK78SpGly7K2LZ1Q4x5y0cbjbnAHLhck4HcnFBcUqp1LV5ILV5njUOo/BvyvLBR5sDjnPao+q+IWWG6aJRvhdIkJOQzuI8cDHZnC4z6UF9SqTxJdzxmHouqdSVYzuj3Y3BiGHmXtjtVzGCAMnJwMnGMn149KD1SlKBVP4qjZoFCAk/EWR4BJwLqIsePQAEk+gBq4pQK8SvhSQC2ATgdzj0HzNe6UGV8E6DcWm8SMCsqpKwAA2zOT1uMknPlOc4zu4rhrvhiW8uZQZHjiK2yN+LbJETI0qLggBy23z9xj2NbGlBC0SGVLeJZiDIqIrkEnJAwTk8nPeumpR7oZFPqjj96kVJpQUfgy12WUBIQM8ULHbGE7xrwQPUVGt9PkksLqIDDyPqSqH4/rJ5gvcdiCCDyMEVpaUFD4X8NtZmcb96O6dIeqRpGqIhP5iuMZ74AySaieFvDksE80jKkas9zhUIJkElw0yM+AACoYgdz5m7YArU0oM5qnhySWDUIwVzdElM5wP6PFFhuOPMh7Z4I+lStB0FraSdjIXVzGIwc7lRFwqsxJLkZI3HkgLnJyTc0oMxp3hSSOSANLmG3UqgDSDeM+TfGCE3qO787v0rWnpSgiatatLBLGjbWdHUN+kspGftnNRr3RQ5tQpCpbyh8Y7hYpI1A9uWB+gNWlKBSlKCi1fw21xMXMuyNoei6KnmKsxZwHJwoYYHC54POcES9R0wySWzKQFhlLke46MsQA493B+gqXJfRqcM6A8cFgDz24zXeghXOmh54pdxBiEoAx36gUd/lj+NeNf09ri2mhUgGWN0yew3jaff0NWFeZZQoLMQoHck4A+poPoFQ7TS1TrZO8TSM7BgMcoqbceowo71MDA8+9faCINKhEJgEaCIhlMYACYbORjsBz2rkNAt+iYOmDGTuKsWYk7t+4sSWLbuck5yBU/NfaCvk0SMrCvnxC4dMuzHIDAZZiWI8x7n2qwpSgUpSgUNKUGWaykF6IRdXG1oHkbzJ33ogxlOBgngVb3+uRW/lcu21N7lVLFUBxvbHpkH58MccHHZdOHxDTbiSY1jC8YGGZic98nIH/CKi6n4cSeTeXdNydOVVIxKgJYK2QSBktypBwzDPPAWqsCMjkGvtfAMdq+0FZFqjSXTxIF2QhOqxznc6llVR2yFwxJ9GFeNX8SR2z7WV2whkkKAERRg7S75I8uc8DJwrHHlNSW0eIzdYArJgBirMocLnAdQdr4ycbgcZ4rxqOgwTsrSJuKgr+JhlSQSrhSA6EgeVsj5UHPxDrXwsHVEbTHfCgRCAzdSRU4zxnnIHrjGRnNNH1+O5SSRfwIxG7uGGxJAw+RVhx9RUu9sElChs4V43GDjmNgy5+WQOK86fpMUAcRIEDu0jAZwWfG449M47DigjaDqEtxGJmVFjlVXiUZLhWGV3ntuK4OB2zjJ71Fl1KQ6h0d0gjSKF9qRggmR5lPUcg7VAQEAEHvye1T9N0OG3JMQZQRgL1JCijOcIjMUQfJQK+XWgwSSdVkxJhR1FZ0fCkkDcpBxyePmfeg9a3qfw1vJLt3FF8q5xuY+VVz6ZYgfeoOjeJDPL0mj6brHukG7O11kaNl7DK8blbjcrA4GatbyySVQrjIDI2MnujB1z7jcAcfKvMWmxLK8yoBJIqK7erCPcVB+m4/8AwCgqvEt1cxtCYZY0WSWOMh4i+N27zZDr8hiuvimZ49PuWDkSLbykOvlIYRnzDvjnmrO5s0k271DbWV1yOzLypHzFep4FdSjqGVgQysMgg8EEHuKDN+FGeOaaKXqRnjpxO8kqlUyDIkzk7i+VJQY24HlySxiT6zOLv4gCQ2vVjt+GTpEFjG0m0ncHFwVXIGNit7gjZ14jhVVCqoVR2AAAGPYUGe8W2BKq4mnXdNZoUSV1Uh540f8ADgjKE5Oav7a3EaBF3YUYG5mY/dmJY/c11pQYbw/Ekl3M00MQM00rqsttIJgECon7R12EFUD8dtw9q3NKUCsd/pIUlLYBimJnfd0jIBsglxldrDJJABI4JBAJAFbGlBmJtLf4Sz6MJHQaCToFxuAEbKU3McFl3ZySPw1a6Dp7xWscUzb3CYcklgSeWGTyQM4GfQCrKlBnPCnh9IGuX6Kxlp5NhwM9NQqrg9wpILY9yT61o6UoKjxTavJb7YwWbq2xwPZbiNm+20HPyzVvSlApSlApSlBH1C/SCJ5ZCQiKWbAJOB7Ack+wHJr7Y3qTRpJGco6qynBHBGRweQfke1Q9e0n4lEjJGzqxtIMkErGd4AI5B3hftmvPhzRfhImiBGwSzNGBnyrI5cKck5xkjPtigsusv6hwcdx374+uPSvdfnN74FuZSsybY3Zrmd1ZuTMryNZkkZ4UOVPyVRziv0UUH2uEl7Gu3LqNzbF5HLcjaP72QePlXevzfTNDmjNkwjfbPcdacYP7KVTNIWYHkb1bYTjvGn6qD9IqtvvElpAdss8SNkDazqDk9hjvmqYaLcC86gDc3G/rdTy9IwhDEUznIcZAC7fzZByKneKIizWgUEn4uE8A9lWRiT7DAPJ+XvQXNvcpIodGV1PIZSCD9CODXSvgFfaCu1TWRC0aBHleUttRNucIMsxLsowBj1ycjAqYbpA4jLDeyswX1IUqCcewLKPuKrfElg80YVIw75JR+oY2ibGA6sFJ4yc47jgggmuF9Y3CPBOgWeWOKWKQEhN/U6bbh3AHUjGR7McZIAIXNrdJKivGwdGAKspBBB9QR3qm0PxWty0a9Jo+rCZo8shOzcqjeFJKMdwIByDzzlSBP0HTTb20URO4oihmHYnuxHyJyao/A3hqWzhQEgb1BlR1BcNjjbIp5QdgrbsDgEAYoLTUdakS4S3iiV2eN5CXk2KArKnojEnzZxj0NWy5wM9/Ws/qnh9pLtbgJBKBGiBZgcoVkZy6HDDJyOMD8PfmtDQKr9Z1FoBGwAKtNDG+fQSt0wR895Ufc1YVB1vShdW8kLMyCRSu5fxLnsy/3geR8xQQrfxbBL0eieoJZ3hyONrJHJISQecYTj3DKRwai694xW1meJgmRFBIgLEF98zRyAcd1UAgepOK6ReDo0nt5I3KJAgBjxkOUiaGJifQrG7g/q8ufwipGt+GluBN5irSwiLOAVADM4O3jJyff0FBN1OaVI90KCRlIJQnBZfzBT2D47Z4J4OM5EXw3rfxkbTKMRM7CIkEMyrhSzA8glw2B7AV31qOZoWSAhZH8oc/2YbguB+ZlHIX1OOwrvp9gkESRRjCRqqqPkowOfU/OgkUpSgUpSgUpSgUpSgUpSgUpSgUpSgUpSgUpSgUpSgUpSgUpSgUpSgUpSgUpSgUpSgUpSgUpSgUpSgUpSg//9k="/>
          <p:cNvSpPr>
            <a:spLocks noChangeAspect="1" noChangeArrowheads="1"/>
          </p:cNvSpPr>
          <p:nvPr/>
        </p:nvSpPr>
        <p:spPr bwMode="auto">
          <a:xfrm>
            <a:off x="63500"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5" descr="data:image/jpeg;base64,/9j/4AAQSkZJRgABAQAAAQABAAD/2wCEAAkGBhQSERUUEhQWFBUWGBoaGBgXFxgaHRwYGhccHB0aGBcaHCYeGh8jHBQUHy8gIycpLCwsFx4xNTAqNSYrLCkBCQoKDQwNFA8PFCkYFBwpNSkqKjUxKjM1KTU1Kik1NTUpNTE1NTUrNTU1KjUxNTU1NTUuKSwqKS0pLisuKSs1Nf/AABEIAMQBAQMBIgACEQEDEQH/xAAbAAACAgMBAAAAAAAAAAAAAAAFBgMEAAIHAf/EAEgQAAIABAMEBgcGBAUDAgcAAAECAAMEEQUSIQYxQVETImFxgZEyQqGxwdHwBxQjUoLhFWJykhYzU7LxQ5OiJNIXJTRUc6PC/8QAGQEBAQEBAQEAAAAAAAAAAAAAAAEDAgQF/8QALBEBAAIBAwIEBQQDAAAAAAAAAAECEQMSITFBBBNRYSKRobHRYnGBwQUUQv/aAAwDAQACEQMRAD8A6lKxjqlZvg/ziBZpU3B7j84WZeJ6FTqI9wzGCpsOsnFTvH9MFP1FiAbQ6GK9TNyMQ2oO6BSHQFTod3ZEqYhb8OcNTuPP5GCNqLG+jcq5uhOh5dhi/Lqg3bCZXTejmEG5Roo0e0TUk4S51zKf0H5dh7PdBTwlcZEyzm8tvRPI8jFiTU57xQWoWoUodVYfREK1Fjb0VSaaqvbfKmcGXgPrugHGjrzKmtKmHQ6ofhEtPV5798UKiX95l9XQj0TyP7wu4Fj5Se0meMkwHcePaPf4wDPSYx0dV93c6OLofh7CPKNajEclYJROjLp4/vC7txImHo6mUOtJIYdo4/PwittTjAeZS1KbmAv47x4G/lAMtbinQVEpSbCYcvj9GPcexE04Ey9rMAfGFj7T57LIp56jVJiMfEi8WvtJms+FTJqC5yo/uJgGfarEuikCYDpce0GIcSqiFzg8L+y8Ke3+KltnZc9d5SQfOwPtMGqqcWoVmgX/AAFbx6MGCJNoJv3rC5jb8qsx/ShPxEUvspW+BShzSYPMmK2yNSX2enO3rSp5/wDAj4Ra+yV7YJI5hWPhmJgLP2brlWdL/Ix8yf2EFVxkGbMudFbKvcN/tvCr9muKEyq2cd/SOR3gkAe6NUnEpl4lrE951+MFe49TXmdKfXJy/wBIFoO4HVfgAcBv74XscqrorDVVuq9pEWcMnGXTKG0LawDdg1bcOSbKvE8orSsZ6QF/Vv1R/LzPad8Kv8TJVpKetq57OCjv3ns74kwyqObo20UakwDVS4mVDOR1dwHM8AI0psRvox65Pl3QEmYp0l2Qfhp1V7Tx/c+HCJ8PmDLmY68zAHMSpiVRV11jUsslcq2LcTyj372yyhoRm3E8oW8cmNltwO/Xf2E8BAEZWL5wwUnLfVuJ7F7O2LeHzguraD1VG8wuYdOyLe12PojcBElPVkOc5Nz5nsA4CAY/4kS9z4DgPmYKUg43hdp5ovF2jZ3Jyg5ffAG+lHMecZA77u/IxkEINPiRDZJqa/nA98FpmGK6gsLcmWD2LUUvNqo8oo0eIS5ZyECx4H5QVHJlvKVc2q8GEH51Ak+WAd9tDxESSHlFLCxB4R7Tz5anIDlPAH4QQq19CyHo5wuDor/OIZ2CK5EqcLg7jy7RDpV5CMri9+EV5SyWOTiNwO/wgE7CaaZRVBlTNZZHUfh3fW6DG0mGSqqTkewf1G5Hv5GGCqkoVs4BHD9oEYvLl9EVTRhqOfhABtkKl0QyZ1w6EjXiOcT7abPmolLOlD8aSQQfzLxB58fAmJcKxCWxCzh1xoDzhkk1CXCjQ8oAJLtOp1Nt66jkbajzgJi+zpNFYDVTmWHZaBATYWvvA3RlSUAytu5QC1tJhn3jDsttTLBHeBG8+h6XCujI1Mkqe8CD8gy2BQcPVjLy1/D3X4QHMNt5OTZjo+KCWPKaIbcOs2HyxwMhB/8AqAjNsKSVOpZlOu9wLDtDA6QVwaiRKaWG0yogPK4UD4QARMNFNgzyjpeVMH9wPzi1shSCThktRuEk+0ExT+0zHElUExj/ACgcL3YCGXB6Zfu0pbaGWmn6BALOxWFCRQNmGrZ2PeTp7Yr1eCtLljJqWIA/qb/mHCveVIksz6IouR3axBgsxZktHI6xGbuv8gbQC9j2C9amp13KOsff5mJtocPJaTKQbxrbgIYpjys5O9hvI4dkV8QnpoU1mPovYOfZALKUSLMZRqRElPJWbMMpdLi8xhwXkD+Y+zfBWpmSZcsroz8SOffFXZ2WOkIta97wVpXYaFXqWWUgtbkBwghguDXtMmCw3qp97D3CCk2TLWwPgu/d2dkWJdSGNhvgihjrWVe+AVVhhfKWGnAfOGubSqxBYXtuiGpeXcK2/kN/7QC8+HhhZd448B38+4RXl4cVa2pY8banuHAQ1S5aNYAWtuEU6vE5UknKMz8f3b4CA0pMICjNNIAHq30/UePdF1sSlrYbuWnwhabEHntqbgHfuUd31eDsjD5QGZrntY2HtgLH8SHL2xkRfeJH5h7YyAjxMdaFrHaINbnz4wzV6MTmAuOwwBxIFtw1HA6GCgNBjk2nm5W66W8RDDMrFqU39xGhBgG9B0pIHVcDS+ntgfTYtPp5pSfKIU+sBv7xx8IBjmYzMkkLOu44ONSB/MOMQ4lioZka+Vt6sI9QGbL6WQQ44rvgZPcMpXLrxU6Ef084AxI2vzTBLndVuDeq3yMWsecNJuDZgbgjeD9cIUcQw6ZMVWk+mtrKd57vlFugxtpzdA6FJg3o3G3LnARzpkx8pVfxpZvb8w5rz7oPYdtJLq+qh6Ooln0DvvxHaDb6tAudVOkxCq3ZW1XmOyNdq9mRVzEraBuiqU9Ibs1tcrDge2A6Fhld0qXIIYaMDvBgXtPO6PLNBvl0ZeznG2yWMNUSrzUyTlsJg5kaXgRt7WPTlJpXPJbqzByv9X8IIF4jtN0FdSzN0ub1G5ag2P1yEWtvsY+7VdGb9WY+U99/+YW9uZb9FTTkH4asv9t/3vBD7UMzLQTAtwk2Xm8bQVZ28xj7o1NO9Uz1QnsbX/8AmD22GNCVNppA06V/PX9oA/bhJL4aoRb5Z0pvDX5xX+0qS/33C6lRdZbXbzW3vMBF9tMr/wCVtcevLP8A5fvHS8G/+nk//jT/AGCOd/a9iJn4Q6qupeV/v4R0HA2PQSwRayKPJRBCr9q9cyUhUXsSAe3W9vZFzDsRMjDkmWvMdQqDiWO7T2+EVvtUkl6aWo3mYIq4li7S6WWktLzQMqHgGI9LwGvlBXkzFfu8oSgc80+meGY79eyLkvFgtOpGsw6X5Qq1SunQygM8wg5n4AX1J53MF61isuUCLKL68WPJR8f3gJU9G/EnWLeH4kJL7izEdVRx7TyEVWRllqWFgdd+4dsaSKRy/SqDa1gDoT2wF5cUczS3pMdCeQ5KOUMuFz0I5HjCXIqyHJIsN3j2c4aMPpDkLzQUW2477do4d0BlfjrMckgd7kafpvv74Eyq1UcopM2adWsb2/rbh469kabQVsx5eWX+DK/l/wAxv1eoO657RAvA3yArJQFb6tuW/a3rHuuYBok1RVW4sRuHzgdPlB/SFwPBR3njBGVLfITawPE6eS7/ADivWugTrmw9/YBxgBxxMBgEXOeBIso7l4wQqZ2gafMtyH/tUfC8Aq6rmvYSk6JL77AufPRfbG9ORfQF34n0m8Tw8xAGP4hL/LN/saMiv94mf6f/AJp84yAbJNKm9SfAxtPoUcaiOaYDjsyXYkFl/lY38jD/AEm0UlwLtlPJxl9u6CMTAlBve45EfGNkwVQTezKfVYXHhE1ZWlFzKA47D9CKUzaNQt7WPJtPI7oCGXsjLluXkky77wN0WqvZyVNXrjrfnGhjSn2llsNeqe3d5xuceVVLMNOam48eUBE2zKkC7HMNzDS/fzjbEtmJU/Kz6TE9GYNDp74jnbSWTOqiYo35Tr7Y3k7Ty5iFpPXYC5lk5XH6TvgNX2aDWLNdgb3At498TNgQEzpEbKxFm00bvHPtjTC9ppU7QGzcQd47xviUY0A+VxYXsG3gwFijoAhLcTvivjZluhkzAGDjcff33giGuLjXlHOtt8deXPWy9dRfLfeOanjAX8PppLlqGbcEC6A7rDUEe32wfrNmkmyllsbhbezdAidJkzpMieSUnpYqQdQTvU9n1zi/WbXJIymcMqEgZhuBO68BdxLAlnyhLmG404ct0e1uBJNkiW+uXceVozF8dSRJ6Y6pYHMDpY7jfxEDZW20tmpwouJ4XKRzb/mAlnbIo8vo3a4uDu5QbkoEAWJCbRz/AAvbVp+KVEsDqyZaogvvZjdm/wBg8IA3tHWS5k6VTn02a47LbzaL1Ts2jIqg2y3N+ZO8wi10wS8cUu1lWXcknQDedYb5W2SNMChSFJsCd/lwgLDbKyyVNzpvPE+PCJqrAFmOjNuQWVbaARPimMy6dVMw6ubIo1Zm5KOPadw4xSG0liMygA9sBPXYGs0rmPVXcttL8zzjWsoEQF2cIgGt9B4/KCYmjLm4WvHO9oMT6diSdATlJJCj+kese0CAN0NVKzGai5zfRmFv7F9Udp1MMIHTS9RlvC5s+8uTJV5llH5phsT/AEpvi+m0wm5hLBC/mbQnuXf5wGldgcq34r5uS8PFR6XjpElF0cuxZbAbi2/9Cjd4CIZdbIVWuxMwcus3l6vjAqixHpHPVt2sbk95/eCj9TXmb1EGUH1jv8Bw8YlOAIRrqeZgXKrkVhc8eGsEpu0SA2+OvkII0m7Mq46zE9m4eIGp8TEsrZ6WBa5ty0A8gLRrU7Ry03kDvNvZviBtsJVurdj2fV4C9/BE+gPlGQN/xcP9NvKMgOb7OSFIHWYeN/YYeJWGZrAMpvwOkLFB9ltShBzle5gR74Y5ezlZLsUdXtwP0IKLSMFdPRAA4gHTygZiC6FT4wwYf0x/zFCnjYxvU4OrkmCOYyqjophlkCzQewivRSQy6cAd14KYhsUHbMDqI3n7H3UAHt05wULraFGR3T8M/wAu7xEC8PTQB1DMPXUfVoOYhsPOK2lVHDcw+Iilh+ylZLWxZNOZ390BQx6mMgiZxIuD298MOEVKzpKkAG+hHbFqtoeklqk5RdRwMa7M4GJLtlN1327YBjpZARQo4Rz77SJIM+WSASBoeW7dHRoTNstlKipIaU65huuNO46wQD2/rvu0ulcAANlBPaefmIa8VwOVOw2ZLmKGDyTcnffLcMDwINiO6I8Y2UFfQfdapTLbKLMpByuNzLzHYeEUMMw3EFphS1GSZlGQTkNs6DQZwTcG2h5wUm4HVPO2UqVnXYyVmKpO/KrArr2bu4CHP7PMBlPhtBMZbuspGU8ja8SYhsWwwuZRSLXmKwY9rce6Cew+FTqWjlU8+xMlQgI4gXt7LQB5luLGOYbFU6/x/E+qOrktpu0G6OoQgLsZVS8SqKiRMWWlQRnfeQBvyr+a2gvoN+u6CBWNUSzdoEVxmXKDl4Ei1r87b7c+6Jto5YlV6omi3BtBIbIVDYmas5VlqoVFvc2HFzfUmN8T2VqaiuE45UlgADcWJHE66Ds1goO8559ZnYL+UEnULwVfyju3wwYXsVlYzKiaWF7qAxtbvgdjGxtSGvIs9+3LrBDZ3ZOqvnrqnPb0ZMu4Re872MA1NJRpdrArbQGEeZTrnJyi9zY2h8naKbC+mgFvjCgdnalyfQlg345j8h7YIp9FIlyi07NOm69VBcjvYmyjvIgfTTZk6WxsshB6qnM5720A8Ae+CKbK1aoyJkN79ZjYezUxDQ7D1iq2ecLH1VFvjf2wVpgksLLcAR5QqCWvyghh+yU+Wpub9hI9w+Jjej2VqFvcqCedvcLwAlFEeVCdU7/A290EjsvUi9spPgB77mIJmyVaykFpa92pgKMzDEIzNc2G69hFKvxp5KWlBU7lF/Mww0WxdRazzAe+3uF42nfZsZgs0+3cl/efhAc8/wAaVf8AqHyjIev/AIPyv9d/7F+cZAMwrJo9YHvESS8UmX1C+2FqtwyoAuKuZp/JK+CiB8yfVKOrOzHtVYDpinSMZrC8c9n4hWKAWmt3Cwj2rxCpZdZzqP0fFYIehXLEiTwdxjnOHGY7WNRMPaCnuy2hnwKle5BnOdOIT4LAG3rlBsYiqZST1yEnw0MKuK0JLtabNXX1WX4rFHD6yYk1kFRMNhqSJd/MKLQBv/BLI15VTMUX1U6j5eyGOjpejW17niecJFXPqQc8qpmqo3g5G8sym0GNm9o3mN0c0gng1gL94GkAzQsricyrqKiTJmmQtPlUuqqzNMYG/pggKuW1gLnmIYKqQWUhXaWSNGXKSO0BgR5iEHYzDpjVmIAVExSs4ZiBK6+r6tdNDp6tt5jDUtO6te0/h9PwWlSdLW1ZmN1YjGYzjNojPSYn0NmzJq+jYVoTOrkKyW66cGIGg48u4QYhY/ir1VbNppUwypchR0jpbOztuVSwIUCxuQL3FtIqTsYnUNbKkzphnU9RojuFzo9wLFlADC7LvF+t2ao1IrHeY6ZL+E1Na84211JjdsjMcYzx26c4z0+RyjIW5uKPU1kymlOZSSFBmuts5Z/RRSwIUAak2vw0jTD5VZLq5kl2eZSsl0nMUzo1h1bgC+ubeOAPOO/M54jMZwx/05is7rxW23difT84nOPQzxkKWyeJznrK2TNmtMSSyhLhQQDm3lVFzoPKPMFxKcMUqKZ5rTJSSlZQwS4LZDqVUX9IxI1YmInHWcO7eAvW2pXdGaVi3fmJx0494N0ZCfh2L/eqioltUvImS5rJLlLkHVXTPZlOck3uNw004lgwFJwkKKhs00FwzWAvZ2sQBoAVykdkWt4t06MtfwttCPimN3HHPeM/zAhGQI2ixv7ugtbM26/DthYeZVPLNR96m5QbZAEUd91W/mY0eQ/Rkc4mbXVKlUWYvW3FlufEk29kVXr8S6Vb1gytwEpRaA6jGkycF3mFbB66crAPNaZffmt7hFjaGSxcWmsunAL8RAWMVx5pZAXJrxNz7NIrLiU5hfpLf0qB7TeFTF6BwynppjHtKAexI2nipl2tP0I4qDaCuh4a5KXJue2Lcc4p8YnqtmqStuSj5RvTbXvcqahmtxEv5JBHRIyEylxpnBImzCeHVe3sURSq9qqpbgMOwmX8zAdAjI5T/jqt/wBRP+0sZBcDVRtTSuhyTkbuv8oF1WKKFBVh33EdCGBU+7oJX/bT5R6MFkf6Mr/tr8oDmWJ41KydaYl9PWBiJ8epiLM6kW4XPujqQwWQP+jK/sX5RumGShulSx3IvygOa4PjEkOAGA00FiPZaHDA8Sl5yAbkjkYOJh0obpaD9I+UbuUQXOVRzNhBCris9VdixC68YVFrUWobrXzDSwJjoNTilITc5Zh7Ez+21ouyZMqYgORcp4FR8IKSP4iiIZbsFz7sxA98EdmsOzTg41VeI3ecMS7P0wOboJV+ZRSfMiK9TtPTSjk6QEjTLLBa3flFl8SIILkwjbB1SGtxKzKbzgRYjUZn1HPeIdEKzUBIurDcwB07RugTilVR0lmmLKU+qBLXN4ACM7VmbVn0e3Q16aejq6cxObxEftiYn+i5hT/csXqFndVKvry3O4te+W549ZxbsHMRb2tpRV1tHJlnMZTmbNtrkQFbZjwLFSAIaGkyqmUC8tXRhcK6g+wxLR0EuUuWUiS15IoUeQjPyuJrn4c5+uXpn/IV8yuvtnzYrt9p+Hbn5dvXv2IMzE/4di05p91kVQBD2JAIA325HMD3gw10O0suomhKYiYigmbMAOVdOqoPFiTfsCnmIJ1dDLmrlmosxeTqGHkY9paRJahZaKijcFAA8hHVaWrMxE/DnLPX8Vo61K2tSfNisVznicRiJxjOce+O/sRsCxKVTYpiAnzFlZyjKXIUEWJ0J09YRrg2LyzjdQxbKJklAmbq5v8ALtYHXUC45jWHepwqTMZXmSpbsvosyKSO4kaRIlGgdnCKHa2ZgBmNhYXbedABHMaVoxGeInP3/Le3j9Gd9ppO62nFJ5jHG3mOP0lCvwOkxPpWuJVRKd0Z0PWUoxCs49YEAG/gDpF77PKydMowZ7ZyruqPvzotrNc79cwvxAEGJ+A07m7yJTG97mWpNybnW3OLyIAAALAbgOUdV08W3d/ux1vGxfQ8mMzXMTGf+evET6T9Mdyl9oGHO0tZiAnJvty5wKwLG5cylaSHUzL+iCCfKOhwOn7O0ztnaRKL/myLm/uAvGz5jneIUQEyWSQLG5uRFmbVJnTrr/cI6ItBLAtkW3LKIhGB0979BKvz6NPlBS1h8wF1sQdeBgntDMCsCdBbfFyrpaaUM7SkHaJY94EbU+MyGFgy9xghBxjGJQZbzAO82iatxGWwTK6nTgwjoBo5MwXKS2Haqn4Rp/BKfd0Er/tp8oK5yajo1zb1PEaxPhW1iai7eTR0AYNIGgkyrf0L8o9TCJI3SpY7kX5QAXC9qpTKQWse2498Le0FYHvYgjvh+/hMm9+jQHsAETfdltbKvkII4fnHMRkdu+5S/wAif2j5R7BcqkzaKnH/AFUJ5Kc3ugTXbdSlbKoZj4Ae039kLtHhVOTeXJmgcyp95MX0opSzdQN3H5QFyTtmJhsqsT2ajzi1QbTprnOvIG58lvAfEagA5EA7tw8dIopTTpgOVpcvt1J9sA4rtKreijWG8tZfZqYHYxtVSmUSWDMOCjOR5ae2AIwVLZZs53O8jNlB8BGtbTyhLIQCw5QEsjGM4zdGypzYgG3Ow3ecMtFtFKWUoBLnkov7YBpLV5YHC0NGA0UuXJXKoXTf+8BdlP0iAstr8DHP8ZdZbuWIRRqSSAAO07hHRgwI01jm+O0iTJrZ1DAHQNqL87bie+CDeG7eSCiCUHmKAAZgFl/SW1bvAt2xbx3G6OVkmTQHmW6igZm77bh3mFbGpYUqF0GURrthKAlyLAC68IKeK3aSVJkLOmnKHsFUaszNuVQN5/53RHS7TK85JOQh2ud4NgBx90LG0lC5lU8xfVQAdhPKIdm9pD96RZ6gu1kU2sbwR0eFs7fU33l6e56SXLLsLcLgADvzCGQiOW4fQodqqkFRYUiG1tL/AIfCAb9ntuZFXOmSFuk2WMxRt5W9sw8x5xfxDHVlsVCl2G8AgeFzxhExGSE2rpcgC56N81tL26Tf5DyjXZqcZ+LYjKL5ZkqYMqkkXQ+sB2af3CAcMF22kVSzehzNNkm0ySdJi2/lO/cYzB9tpNVLZpF2KkgpoGuN4sePYYGU+xwTERVowWdltMsT11/m7bW8hC7VTP4bjTcJVYLjln3H67IKd8H20kVOYIbMpIKtoQRvDDePGLdPtAjNlYGWeGbce5hoY5diVY1FiWa3Um217+cdIopYcrxG/wAIAhiWKLJTOQSvNdYA1X2jU6DMQ5TiwG6DG0A/AbwhLnUaEElRc8bawQxvtVTVMk9FNUk20JsfIwJqpqqLsAeWkA8SwBEllkUK2mo084tya/8ABXOAb6awUxYftQstAHltY7itm9mhidtt5AYLc6+B8mtC1MkKUUqxX3eUazaa8uxGYjW4gHFtp5Wmu/np79ItSsYRuflf2i8ItA1114c4YMFn+r5QQTOPqGIte3Ij3b4xseA9Q+YHvitW02ue3ZAarxtpf/Rdh2QUf/xCP9M/3J849hR/xkP/ALeb5RkAbakqJhsiBR+ZjbyEU6vY5i2aZMd/5ZfVHnDd9+Tn7DG6VKncYIUZuyczL1AJY/uY953RVl7PTgbS0Jb88xtB4bodTXywL51tzv7ucSSp6tqpvAI1T9nzMRMnTXmHiqHKvzMb1mDTTKySpdhzOg8t7GHN61AbFhfiOXfyj2ZVKq5iwA5wCTQ7ITUXNMZjyX5INB+onuidZDt1Hcqu7IDdie6DEzEHnnJLYSweJ1Nu7/iN8PkU1MrMGBPrzGNyfHcO4aQF6gk9HLsb92893aYWP8PTJ05mcFEvcDie8/AQw4djCzbncPVB398XJdWjGysCeQgE6t2ZmTp49JZQ82+QjMf2YefNlKMwlIOsefYOQ98OZqFzZbi/KJIBXxDDJmZEGbo1A8+UV6HZMvXpVTLhJKkS15zG0Lkdg0F4aptWimxYX5Rus0EXBFucBvCPQ7MTFxebXHNaZLEvwGTh+gw3tiMsC+cWva9+P0YswCNimzLti0iuGb8JCh5ZTn/98Utr9gzNq1r6N8s6wWZlPpAC2o7gB+kQY2z2mWRNpZWb/Nm5T4cPMxHKz09ajknoZwynXQNzt5QVY2bw+doZoItqSTqYsbY7KLWS1NvxJZzIfhB2TVK98pBI3jl4R597S5GYXAudYIXq/ZFamnVZn+YBoT7jBHZ2gaVKAbeNNeyL8quRgSrA239keyKxHuFYEjeICltEfwGhF/hz5lMt8wuPw3On6W4dxuO6Oh1yoRZ7e+F0YIVYPIIZL3IB08DwMBJOwvpVysrKeX1oYq1OxpErJ6a8ibEdzb/O8NdLUq46p3aEcQe2JJqgg3gECVsOxl/hu2nqufc24x7TSJkoGWT191m09u6CL1hkkkPYX3H5wSpK+XUgB1B/mHzgqphlFdbOljFhcKysCpjJ9H0R/Dm2HJt3mdPdBKilMQC4A7oIsdGuUBrfvEEzClO6J6kpaz2iEUdtZbkdm8QFf+CjsjIs5Z3NY8gEhtr5nCTYc208lBufZEH+I5s05cpTtb4INPOJnLtMIVAT2cPlHtZRZLM5GbkPieMFe0TqmZnLTH4X1PgNwiFtpnDlb9GLeip1Pe3DwihS9JOmOJYNhvO4Dvb4CDMnAJcsZnOZuJ3DwEBDT4rNKWlKANbsw0HbzYxVmVM97qC1hvYjrfpG5B7Ytzpk6YwEgBJY3zGGn6RxMEaSjLLlS5HFjxPxgIJJyywFB3a8z3mA9PMmO75hcgjKvqr29p7YN2I6u9uAEUqKgdWa9tTAS4dUuquqg5idWMW6XEhShmNzm3niTwjdMPYrmXRQeseJPIfE+HcFxamNROlyFOmYFrc+A8rmAbtl5bOrT5npTD1R+VBuA7zck8YsbT48tHTTJ7C5UdVRvZz6KjvPxgjTyQiqq7lAA8IVdvqQzRKX1Q1/GCKmCGb9zWdO1mTLu55MeHcBYeEQ4JtATKqhqRKue7T68oJULGVTODqoUmx7BeAGyeEvIwernTP8yo6WZbkuoRff5wVU2JnTKuikzCCc01rn9Wvv9kdXhK+ySiaThkmW1r2ZvNiYdYI5P9pUg/xXChbRp7kdp6nzhn2onmTLks1+rN9HmDx8NYD/AGkU7tiOFTBulTzfuLIPhF/7RpjJ92mjVc+Vh4/uYKG1uPPTYpTMRaXOUo4HsP1yiztTiDU+IyyvououO394Ebc4fN6Skn30VwrDsP17IJ7c07dJIner1Vbs3awFfaGtmUtZKnSgSjqOkXhY8T9cjE2P1kyVPk1FNfVesvMcQRzi/tdSOZcuaBcKoBHZbfGlTRu1NLmLrlG7msBYoNpunuy6EHrKd4/aK5WfJmmdTdYHWZKO49q8jASswad0Rq6M9dfTTmOJt7/ODuyOJiokhiSr7mHIwBqjInL01PeW/rIef19CCdFXFwQ6lWG/lAHD637vOImei25xuhouGF1tqNDBCnVSA2a/bClLEyQ5aSxXXdvB1h2r6R0J0uDxHDwgCtEQ+ozIeX1rBVqi2iacuSau/s0MWqZpsr/Jfq/lOo8uHhC3iODVEps9O3SJfVOI+uzyg3g+MrMZVcZH5H61gC83Gs6hZqZDffvHzEby2ZfRbzixV4YsxbXim8p5YsRcDjAW/v8AN7IyKH3s9kZAWKyUFJCAKPKA5w3p5gDG45Dd3niYvVrl2vew4ae5fiYnwul644D2nvMBal4AFUZdOyNU2cDEGacwGuUbj384K1FSkpczEKB9WA4mAgxczXPqoNy8T2t8oIvVWF9IRuCDco+vZFpaYKtlte0Dnr+hXPMO/wBFBvY/XGIKSuaYpdzqToBuUch84C9Q4OEJJ1J4xo2C3ckmynfbf3dkUDtBlzIDqBfuitRYm0xCbnLfxPafgIA1jNcsmUQLDq6cgAN8BdidnTLzVE2/STNUU+oh5/zHefKNDYIXc53Zuqp3acT2Dl3Rdp67pLIpswFyTz+tYAlOqWecEQ2VdXPwixX0ImrY7+ELi1WWfLlA6lrv8BBDF8Y/HSmQ9ZlLueSDd5mAEYsx6aTT3AWY1mtxUb/OGeuw4PK6IWCkW8I5tLmMcalgnRdAIe8Qxf8A9R0I9VAzeJsPdBV/DKHokCjcBYRcvC3heJsahk9XLfxtFKmxkzJlXLDH8JlH+75QQcxTBROZWNuobjv0+USYphKz5WR7aG47/omLGGteUhO/KIB4xi3QVcgMbJNbL+rh7xAW6jZ/pJXRuQbEEd4iWrwUTJXRtY7vZAzG8a+71clWNkmnL2Bju94gnW1Vpqkbtx7zATHD7ygjWNhbvEa0GFdHL6PQqN3Z2RS/iYmFu8jfEGD4u5aZTubOBeWT6y/Xx5QBPDML6Fmy2ysb25GAWObM9FmnU5yG9yo3GJK3FCJZZTaYh8+zxi++KLPpS67+I5GAp0cxJkn8SxPLt7I3kSpkpGyPdeA+t0LWLoVTOhsbjxi/R4mVkkniNRy7oKZaDFVmjK+jRscGs+Zbdo4H5QmYpLLS+klsVYahh7jB3Y/aczh0c6yzB5HuggvOwnXMpyn63xHiOzsucAWAVx6w+MWcUnlFzWJUb7e+KVNVhwXksGHrJ+3AwFijw900LXAgj0YtaFsYsZcwjW2/Kd4+cF6TGpTjRh5wFj7kvKMj372n5h5x7AAllW13nnGNV9EQQMzHcvPvPAdsWZFOWNl8TwHzMb1lIFtbxPEwUFrzMbruczcANw7FHxiA1H3YdK9i3BTu8YKzXCi5inPwczGWZNGg1VD727eyAFKZs8mdMvY7r77d3qjkIyfiRlS25fW4QyNJAQk7rRRw3BLqZ00aDVFP+4/CAWKWhmFC8zq5tcp3kcAflF+lnlJRzAi1z+0HsOw/pDnYaDcPjEFJh4mTGJHUUnxMAEkTHEpnb029EchwAixILBVVB+I2p7ANSTBaowq5LDcOETYTRZZMycw1ZSF7FHzgF7CpxNVmOuS7Mewf8RFgTTJtXOq23zDZVPCWu4QawXCD0ExiOs9/K+6N8Ko8oA5QCvIYtjK2U6amJ5FY711TO9VmCKP5UFhBrBMK/wDXTppHCwiOThwR2BHEwG+zTs1U9xYWbx0tAHYFHmV+MA7unAHgZgh6weQAxIHq+8/tArY7DejqKtrf5k3N7X+cA0UMkrLVTvAhM+13DHehM2V6chlmD9JhueutPErmpbyMTVlKJktkbUMpB8RBHNttad67C+mlH8To1nJbfcC5t4XEHdnMR+90cmcfSmIrN2P6w8GBiDZX8Lo6Rx6JddeKgmw+EWdlsINOZlP6qTCU/obX5ecFAqnEJlHWmXMF0nDMh7eXv8ov4zRzJidLJNpqaqOYHqwU28wHp5STEHXksCO7/m3tiXCpgZRpbsgFqpxA1FP0qLZt0xOTCIsPqnUHL62jr8YP4lRdDOE1B1JmjDhfn8fOIa7Cejmq6+ix17ICjXoXlEKNeXwiEEvJsBZrfQMMOKUGW0xRpbrD4x7iGEXlrNljW3WHMc4ABSSiZJA47wecaYVSXJ4MPMQwU1FmlBl9L39hjKPD82Yrow+rGAuYfiUwCzjOAN432+MCMVwNg/3mhbI/rJ6rdltw7t3dBnCj+JYix4iLVXQEXaVoeI4GCFZMSStHRuOhqF4HTvyk+4+2BtTgcxW1JDDcw494griOHLOa8wZZi7nG8dh5iCmHhmGSb1rbm/fjBSh0VRzHtjyHf+CrGQBtEAFgLCNZ0sEaxkZBFaRQpe5FyN14szpQI1jIyArpSq2/UDh84mqJQYWO6PYyA0WSAthoN0ay6VVUgboyMgNRTA9XhE06SCuXhyjIyAyRJAFhuiAUS5oyMgJKalVSSBqTEdVRKxuRrGRkBPKkBVsI0kUyqbjjvjIyAA1s0jF5C8DTzL+DQzxkZAJO07dHiFKV0LMbw4iSM5a2pFoyMgJGFxYxQGHIG0Fo9jICzPplZcpGkQiiUpYi4jIyAkNOMtuEbU8oKMo3RkZARyqNVJsLDlGJTAMSN53xkZAemmGbNxEWBGRkBVqqJW1I1gXTrlmEDdfjGRkASvGRkZAf/9k="/>
          <p:cNvSpPr>
            <a:spLocks noChangeAspect="1" noChangeArrowheads="1"/>
          </p:cNvSpPr>
          <p:nvPr/>
        </p:nvSpPr>
        <p:spPr bwMode="auto">
          <a:xfrm>
            <a:off x="215900" y="-2317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3402" y="4114800"/>
            <a:ext cx="2447925" cy="186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0512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Materials and Methods</a:t>
            </a:r>
          </a:p>
        </p:txBody>
      </p:sp>
      <p:sp>
        <p:nvSpPr>
          <p:cNvPr id="3" name="Content Placeholder 2"/>
          <p:cNvSpPr>
            <a:spLocks noGrp="1"/>
          </p:cNvSpPr>
          <p:nvPr>
            <p:ph idx="1"/>
          </p:nvPr>
        </p:nvSpPr>
        <p:spPr>
          <a:xfrm>
            <a:off x="457200" y="1189037"/>
            <a:ext cx="8229600" cy="4525963"/>
          </a:xfrm>
        </p:spPr>
        <p:txBody>
          <a:bodyPr>
            <a:noAutofit/>
          </a:bodyPr>
          <a:lstStyle/>
          <a:p>
            <a:r>
              <a:rPr lang="en-US" b="1" dirty="0"/>
              <a:t>Materials: quantity, (purity, purveyor, brand, machine type, gift)</a:t>
            </a:r>
          </a:p>
          <a:p>
            <a:endParaRPr lang="en-US" sz="3600" b="1" dirty="0"/>
          </a:p>
          <a:p>
            <a:pPr marL="0" indent="0">
              <a:buNone/>
            </a:pPr>
            <a:r>
              <a:rPr lang="en-US" sz="2400" b="1" dirty="0"/>
              <a:t>For example</a:t>
            </a:r>
            <a:r>
              <a:rPr lang="en-US" sz="2400" dirty="0"/>
              <a:t>: </a:t>
            </a:r>
          </a:p>
          <a:p>
            <a:pPr marL="0" indent="0">
              <a:buNone/>
            </a:pPr>
            <a:r>
              <a:rPr lang="en-US" sz="2400" dirty="0"/>
              <a:t>-Cell pellets were resuspended in 300 </a:t>
            </a:r>
            <a:r>
              <a:rPr lang="en-US" sz="2400" dirty="0">
                <a:cs typeface="Arial"/>
              </a:rPr>
              <a:t>μ</a:t>
            </a:r>
            <a:r>
              <a:rPr lang="en-US" sz="2400" dirty="0"/>
              <a:t>l of SDS lysis buffer (1% SDS, 10 mM EDTA, 50 mM Tris-HCl, pH 8.1) and agitated intermittently for 10 min on ice.</a:t>
            </a:r>
          </a:p>
          <a:p>
            <a:pPr marL="0" indent="0">
              <a:buNone/>
            </a:pPr>
            <a:r>
              <a:rPr lang="en-US" sz="2400" dirty="0"/>
              <a:t>-Protein samples were concentrated to 10 mg/ml (0.32 </a:t>
            </a:r>
            <a:r>
              <a:rPr lang="de-DE" sz="2400" dirty="0"/>
              <a:t>mM) in 50 mM sodium phosphate (pH 7.4) and heated to 37</a:t>
            </a:r>
            <a:r>
              <a:rPr lang="en-US" sz="2400" dirty="0"/>
              <a:t> </a:t>
            </a:r>
            <a:r>
              <a:rPr lang="en-US" sz="2400" dirty="0">
                <a:cs typeface="Arial"/>
              </a:rPr>
              <a:t>°C.</a:t>
            </a:r>
          </a:p>
          <a:p>
            <a:pPr marL="0" indent="0">
              <a:buNone/>
            </a:pPr>
            <a:r>
              <a:rPr lang="en-US" sz="2400" dirty="0"/>
              <a:t>-Images were taken on a Zeiss </a:t>
            </a:r>
            <a:r>
              <a:rPr lang="en-US" sz="2400" dirty="0" err="1"/>
              <a:t>Axiovert</a:t>
            </a:r>
            <a:r>
              <a:rPr lang="en-US" sz="2400" dirty="0"/>
              <a:t> 200 microscope equipped with a </a:t>
            </a:r>
            <a:r>
              <a:rPr lang="en-US" sz="2400" dirty="0" err="1"/>
              <a:t>Sensicam</a:t>
            </a:r>
            <a:r>
              <a:rPr lang="en-US" sz="2400" dirty="0"/>
              <a:t> PCO camera and analyzed using Image Pro Plus (version 6.1).</a:t>
            </a:r>
          </a:p>
          <a:p>
            <a:pPr marL="0" indent="0">
              <a:buNone/>
            </a:pPr>
            <a:r>
              <a:rPr lang="en-US" sz="2400" dirty="0">
                <a:cs typeface="Arial"/>
              </a:rPr>
              <a:t>-6.02 x 10</a:t>
            </a:r>
            <a:r>
              <a:rPr lang="en-US" sz="2400" baseline="30000" dirty="0">
                <a:cs typeface="Arial"/>
              </a:rPr>
              <a:t>23</a:t>
            </a:r>
            <a:endParaRPr lang="en-US" sz="2400" dirty="0">
              <a:cs typeface="Arial"/>
            </a:endParaRPr>
          </a:p>
          <a:p>
            <a:pPr marL="0" indent="0">
              <a:buNone/>
            </a:pPr>
            <a:r>
              <a:rPr lang="en-US" sz="2400" dirty="0">
                <a:cs typeface="Arial"/>
              </a:rPr>
              <a:t> </a:t>
            </a:r>
            <a:endParaRPr lang="en-US" sz="2400" baseline="30000" dirty="0"/>
          </a:p>
          <a:p>
            <a:pPr marL="0" indent="0">
              <a:buNone/>
            </a:pPr>
            <a:endParaRPr lang="en-US" sz="2000" dirty="0"/>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7</a:t>
            </a:fld>
            <a:endParaRPr lang="en-US" altLang="en-US"/>
          </a:p>
        </p:txBody>
      </p:sp>
    </p:spTree>
    <p:extLst>
      <p:ext uri="{BB962C8B-B14F-4D97-AF65-F5344CB8AC3E}">
        <p14:creationId xmlns:p14="http://schemas.microsoft.com/office/powerpoint/2010/main" val="2530533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Materials and Methods</a:t>
            </a:r>
          </a:p>
        </p:txBody>
      </p:sp>
      <p:sp>
        <p:nvSpPr>
          <p:cNvPr id="3" name="Content Placeholder 2"/>
          <p:cNvSpPr>
            <a:spLocks noGrp="1"/>
          </p:cNvSpPr>
          <p:nvPr>
            <p:ph idx="1"/>
          </p:nvPr>
        </p:nvSpPr>
        <p:spPr/>
        <p:txBody>
          <a:bodyPr/>
          <a:lstStyle/>
          <a:p>
            <a:r>
              <a:rPr lang="en-US" b="1" dirty="0"/>
              <a:t>Software: publisher, (computer type, operating system)</a:t>
            </a:r>
          </a:p>
          <a:p>
            <a:pPr marL="0" indent="0">
              <a:buNone/>
            </a:pPr>
            <a:endParaRPr lang="en-US" dirty="0"/>
          </a:p>
          <a:p>
            <a:pPr marL="0" indent="0">
              <a:buNone/>
            </a:pPr>
            <a:r>
              <a:rPr lang="en-US" sz="2400" b="1" dirty="0"/>
              <a:t>For example:</a:t>
            </a:r>
          </a:p>
          <a:p>
            <a:pPr>
              <a:buFontTx/>
              <a:buChar char="-"/>
            </a:pPr>
            <a:r>
              <a:rPr lang="en-US" sz="2400" dirty="0"/>
              <a:t>Solvent accessible surface was calculated using </a:t>
            </a:r>
            <a:r>
              <a:rPr lang="en-US" sz="2400" dirty="0" err="1"/>
              <a:t>PyMOL</a:t>
            </a:r>
            <a:r>
              <a:rPr lang="en-US" sz="2400" dirty="0"/>
              <a:t> (Schrödinger)</a:t>
            </a:r>
          </a:p>
          <a:p>
            <a:pPr>
              <a:buFontTx/>
              <a:buChar char="-"/>
            </a:pPr>
            <a:r>
              <a:rPr lang="en-US" sz="2400" dirty="0"/>
              <a:t>The program was run on a 2.3 GHz PC equipped with 4 GB RAM.</a:t>
            </a:r>
          </a:p>
          <a:p>
            <a:pPr>
              <a:buFontTx/>
              <a:buChar char="-"/>
            </a:pPr>
            <a:endParaRPr lang="en-US" dirty="0"/>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8</a:t>
            </a:fld>
            <a:endParaRPr lang="en-US" altLang="en-US"/>
          </a:p>
        </p:txBody>
      </p:sp>
    </p:spTree>
    <p:extLst>
      <p:ext uri="{BB962C8B-B14F-4D97-AF65-F5344CB8AC3E}">
        <p14:creationId xmlns:p14="http://schemas.microsoft.com/office/powerpoint/2010/main" val="2718884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Materials and methods</a:t>
            </a:r>
          </a:p>
        </p:txBody>
      </p:sp>
      <p:sp>
        <p:nvSpPr>
          <p:cNvPr id="3" name="Content Placeholder 2"/>
          <p:cNvSpPr>
            <a:spLocks noGrp="1"/>
          </p:cNvSpPr>
          <p:nvPr>
            <p:ph idx="1"/>
          </p:nvPr>
        </p:nvSpPr>
        <p:spPr/>
        <p:txBody>
          <a:bodyPr/>
          <a:lstStyle/>
          <a:p>
            <a:pPr marL="0" indent="0">
              <a:buNone/>
            </a:pPr>
            <a:r>
              <a:rPr lang="en-US" dirty="0"/>
              <a:t>-Calculation of solvent accessible surface was carried out using the DSSP program.</a:t>
            </a:r>
          </a:p>
          <a:p>
            <a:pPr marL="0" indent="0">
              <a:buNone/>
            </a:pPr>
            <a:endParaRPr lang="en-US" dirty="0">
              <a:sym typeface="Wingdings" panose="05000000000000000000" pitchFamily="2" charset="2"/>
            </a:endParaRPr>
          </a:p>
          <a:p>
            <a:pPr marL="0" indent="0">
              <a:buNone/>
            </a:pPr>
            <a:r>
              <a:rPr lang="en-US" dirty="0">
                <a:sym typeface="Wingdings" panose="05000000000000000000" pitchFamily="2" charset="2"/>
              </a:rPr>
              <a:t> </a:t>
            </a:r>
            <a:r>
              <a:rPr lang="en-US" dirty="0"/>
              <a:t>To calculate solvent accessible surface, the DSSP program was used. </a:t>
            </a:r>
          </a:p>
          <a:p>
            <a:pPr marL="0" indent="0">
              <a:buNone/>
            </a:pPr>
            <a:r>
              <a:rPr lang="en-US" dirty="0">
                <a:sym typeface="Wingdings" panose="05000000000000000000" pitchFamily="2" charset="2"/>
              </a:rPr>
              <a:t> </a:t>
            </a:r>
            <a:r>
              <a:rPr lang="en-US" dirty="0"/>
              <a:t>Solvent accessible surface was calculated using the DSSP program.</a:t>
            </a:r>
          </a:p>
        </p:txBody>
      </p:sp>
      <p:sp>
        <p:nvSpPr>
          <p:cNvPr id="5" name="Slide Number Placeholder 4"/>
          <p:cNvSpPr>
            <a:spLocks noGrp="1"/>
          </p:cNvSpPr>
          <p:nvPr>
            <p:ph type="sldNum" sz="quarter" idx="12"/>
          </p:nvPr>
        </p:nvSpPr>
        <p:spPr/>
        <p:txBody>
          <a:bodyPr/>
          <a:lstStyle/>
          <a:p>
            <a:fld id="{F27CF52B-5D6F-4094-928C-91E65A06703B}" type="slidenum">
              <a:rPr lang="en-US" altLang="en-US" smtClean="0"/>
              <a:pPr/>
              <a:t>9</a:t>
            </a:fld>
            <a:endParaRPr lang="en-US" altLang="en-US"/>
          </a:p>
        </p:txBody>
      </p:sp>
    </p:spTree>
    <p:extLst>
      <p:ext uri="{BB962C8B-B14F-4D97-AF65-F5344CB8AC3E}">
        <p14:creationId xmlns:p14="http://schemas.microsoft.com/office/powerpoint/2010/main" val="1477154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8</Pages>
  <Words>2354</Words>
  <Application>Microsoft Office PowerPoint</Application>
  <PresentationFormat>Letter Paper (8.5x11 in)</PresentationFormat>
  <Paragraphs>414</Paragraphs>
  <Slides>63</Slides>
  <Notes>47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63</vt:i4>
      </vt:variant>
    </vt:vector>
  </HeadingPairs>
  <TitlesOfParts>
    <vt:vector size="71" baseType="lpstr">
      <vt:lpstr>Arial</vt:lpstr>
      <vt:lpstr>Calibri</vt:lpstr>
      <vt:lpstr>Symbol</vt:lpstr>
      <vt:lpstr>Times</vt:lpstr>
      <vt:lpstr>Times New Roman</vt:lpstr>
      <vt:lpstr>Verdana</vt:lpstr>
      <vt:lpstr>Wingdings</vt:lpstr>
      <vt:lpstr>Office Theme</vt:lpstr>
      <vt:lpstr>Scientific writing (81-933) Lecture 2: Materials and methods</vt:lpstr>
      <vt:lpstr>PowerPoint Presentation</vt:lpstr>
      <vt:lpstr>The scientific method</vt:lpstr>
      <vt:lpstr>PowerPoint Presentation</vt:lpstr>
      <vt:lpstr>Materials and methods</vt:lpstr>
      <vt:lpstr>Materials and methods</vt:lpstr>
      <vt:lpstr>Materials and Methods</vt:lpstr>
      <vt:lpstr>Materials and Methods</vt:lpstr>
      <vt:lpstr>Materials and methods</vt:lpstr>
      <vt:lpstr>Protocols</vt:lpstr>
      <vt:lpstr>Material and methods</vt:lpstr>
      <vt:lpstr>PowerPoint Presentation</vt:lpstr>
      <vt:lpstr>What scientific writers can learn from journalists…</vt:lpstr>
      <vt:lpstr>PowerPoint Presentation</vt:lpstr>
      <vt:lpstr>More principles of news writing…</vt:lpstr>
      <vt:lpstr>Don’t use a complicated word  when a simple one will do.</vt:lpstr>
      <vt:lpstr>More principles of news writing…</vt:lpstr>
      <vt:lpstr>Avoid jargon</vt:lpstr>
      <vt:lpstr>Avoid jargon</vt:lpstr>
      <vt:lpstr>PowerPoint Presentation</vt:lpstr>
      <vt:lpstr>Avoid clichés like the plague…</vt:lpstr>
      <vt:lpstr>Euphemisms</vt:lpstr>
      <vt:lpstr>Euphemisms</vt:lpstr>
      <vt:lpstr>More principles of news writing…</vt:lpstr>
      <vt:lpstr>This is a single sentence…</vt:lpstr>
      <vt:lpstr>PowerPoint Presentation</vt:lpstr>
      <vt:lpstr>PowerPoint Presentation</vt:lpstr>
      <vt:lpstr>PowerPoint Presentation</vt:lpstr>
      <vt:lpstr>More principles of news 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More principles of news writing…</vt:lpstr>
      <vt:lpstr>PowerPoint Presentation</vt:lpstr>
      <vt:lpstr>More principles of news writing…</vt:lpstr>
      <vt:lpstr>PowerPoint Presentation</vt:lpstr>
      <vt:lpstr>What scientific writers should learn from journalists</vt:lpstr>
      <vt:lpstr>PowerPoint Presentation</vt:lpstr>
      <vt:lpstr>PowerPoint Presentation</vt:lpstr>
      <vt:lpstr>What makes stories newsworthy?</vt:lpstr>
      <vt:lpstr>Inverted pyramid style</vt:lpstr>
      <vt:lpstr>Inverted pyramid style</vt:lpstr>
      <vt:lpstr>Crucial Information</vt:lpstr>
      <vt:lpstr>The kick line</vt:lpstr>
      <vt:lpstr>Beware of these no/no’s…</vt:lpstr>
      <vt:lpstr>Attribution</vt:lpstr>
      <vt:lpstr>Attribution</vt:lpstr>
      <vt:lpstr>PowerPoint Presentation</vt:lpstr>
      <vt:lpstr>1.  Fewer vs. less </vt:lpstr>
      <vt:lpstr>2. “You and I” or “You and me”?</vt:lpstr>
      <vt:lpstr>3.  Who vs. whom</vt:lpstr>
      <vt:lpstr>3.  Who vs. whom</vt:lpstr>
      <vt:lpstr>4. It’s vs. its  </vt:lpstr>
      <vt:lpstr>5.  As vs. like</vt:lpstr>
      <vt:lpstr>A useful note…</vt:lpstr>
      <vt:lpstr>Another useful note…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Writing 2</dc:title>
  <dc:creator>Avraham Samson</dc:creator>
  <cp:lastModifiedBy>Avraham Samson</cp:lastModifiedBy>
  <cp:revision>305</cp:revision>
  <cp:lastPrinted>1996-05-17T17:09:10Z</cp:lastPrinted>
  <dcterms:created xsi:type="dcterms:W3CDTF">1996-05-17T12:08:30Z</dcterms:created>
  <dcterms:modified xsi:type="dcterms:W3CDTF">2018-10-22T06:01:47Z</dcterms:modified>
</cp:coreProperties>
</file>