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2"/>
  </p:notesMasterIdLst>
  <p:handoutMasterIdLst>
    <p:handoutMasterId r:id="rId63"/>
  </p:handoutMasterIdLst>
  <p:sldIdLst>
    <p:sldId id="582" r:id="rId2"/>
    <p:sldId id="646" r:id="rId3"/>
    <p:sldId id="655" r:id="rId4"/>
    <p:sldId id="647" r:id="rId5"/>
    <p:sldId id="586" r:id="rId6"/>
    <p:sldId id="648" r:id="rId7"/>
    <p:sldId id="657" r:id="rId8"/>
    <p:sldId id="650" r:id="rId9"/>
    <p:sldId id="651" r:id="rId10"/>
    <p:sldId id="652" r:id="rId11"/>
    <p:sldId id="653" r:id="rId12"/>
    <p:sldId id="658" r:id="rId13"/>
    <p:sldId id="585" r:id="rId14"/>
    <p:sldId id="588" r:id="rId15"/>
    <p:sldId id="659" r:id="rId16"/>
    <p:sldId id="595" r:id="rId17"/>
    <p:sldId id="596" r:id="rId18"/>
    <p:sldId id="687" r:id="rId19"/>
    <p:sldId id="676" r:id="rId20"/>
    <p:sldId id="677" r:id="rId21"/>
    <p:sldId id="678" r:id="rId22"/>
    <p:sldId id="679" r:id="rId23"/>
    <p:sldId id="680" r:id="rId24"/>
    <p:sldId id="681" r:id="rId25"/>
    <p:sldId id="682" r:id="rId26"/>
    <p:sldId id="683" r:id="rId27"/>
    <p:sldId id="684" r:id="rId28"/>
    <p:sldId id="597" r:id="rId29"/>
    <p:sldId id="598" r:id="rId30"/>
    <p:sldId id="599" r:id="rId31"/>
    <p:sldId id="600" r:id="rId32"/>
    <p:sldId id="601" r:id="rId33"/>
    <p:sldId id="604" r:id="rId34"/>
    <p:sldId id="609" r:id="rId35"/>
    <p:sldId id="673" r:id="rId36"/>
    <p:sldId id="672" r:id="rId37"/>
    <p:sldId id="610" r:id="rId38"/>
    <p:sldId id="611" r:id="rId39"/>
    <p:sldId id="612" r:id="rId40"/>
    <p:sldId id="613" r:id="rId41"/>
    <p:sldId id="618" r:id="rId42"/>
    <p:sldId id="622" r:id="rId43"/>
    <p:sldId id="675" r:id="rId44"/>
    <p:sldId id="688" r:id="rId45"/>
    <p:sldId id="623" r:id="rId46"/>
    <p:sldId id="624" r:id="rId47"/>
    <p:sldId id="627" r:id="rId48"/>
    <p:sldId id="626" r:id="rId49"/>
    <p:sldId id="628" r:id="rId50"/>
    <p:sldId id="629" r:id="rId51"/>
    <p:sldId id="630" r:id="rId52"/>
    <p:sldId id="670" r:id="rId53"/>
    <p:sldId id="634" r:id="rId54"/>
    <p:sldId id="635" r:id="rId55"/>
    <p:sldId id="636" r:id="rId56"/>
    <p:sldId id="637" r:id="rId57"/>
    <p:sldId id="638" r:id="rId58"/>
    <p:sldId id="640" r:id="rId59"/>
    <p:sldId id="641" r:id="rId60"/>
    <p:sldId id="642" r:id="rId61"/>
  </p:sldIdLst>
  <p:sldSz cx="9144000" cy="6858000" type="letter"/>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440">
          <p15:clr>
            <a:srgbClr val="A4A3A4"/>
          </p15:clr>
        </p15:guide>
        <p15:guide id="2" pos="2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3300"/>
    <a:srgbClr val="FFCC66"/>
    <a:srgbClr val="E76B17"/>
    <a:srgbClr val="D65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99" autoAdjust="0"/>
    <p:restoredTop sz="90929"/>
  </p:normalViewPr>
  <p:slideViewPr>
    <p:cSldViewPr showGuides="1">
      <p:cViewPr varScale="1">
        <p:scale>
          <a:sx n="85" d="100"/>
          <a:sy n="85" d="100"/>
        </p:scale>
        <p:origin x="965" y="38"/>
      </p:cViewPr>
      <p:guideLst>
        <p:guide orient="horz" pos="144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73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57DBA79D-DA97-4D4C-AE9D-476617ABFEBD}" type="slidenum">
              <a:rPr lang="en-US" altLang="en-US" sz="1200">
                <a:latin typeface="Arial" charset="0"/>
              </a:rPr>
              <a:pPr algn="ctr" eaLnBrk="0" hangingPunct="0">
                <a:lnSpc>
                  <a:spcPct val="90000"/>
                </a:lnSpc>
              </a:pPr>
              <a:t>‹#›</a:t>
            </a:fld>
            <a:endParaRPr lang="en-US" altLang="en-US" sz="1200">
              <a:latin typeface="Arial" charset="0"/>
            </a:endParaRPr>
          </a:p>
        </p:txBody>
      </p:sp>
    </p:spTree>
    <p:extLst>
      <p:ext uri="{BB962C8B-B14F-4D97-AF65-F5344CB8AC3E}">
        <p14:creationId xmlns:p14="http://schemas.microsoft.com/office/powerpoint/2010/main" val="2566563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20A6B240-94C8-4830-9844-CDE03022FA1B}" type="slidenum">
              <a:rPr lang="en-US" altLang="en-US" sz="1200">
                <a:latin typeface="Arial" charset="0"/>
              </a:rPr>
              <a:pPr algn="ctr" eaLnBrk="0" hangingPunct="0">
                <a:lnSpc>
                  <a:spcPct val="90000"/>
                </a:lnSpc>
              </a:pPr>
              <a:t>‹#›</a:t>
            </a:fld>
            <a:endParaRPr lang="en-US" altLang="en-US" sz="1200">
              <a:latin typeface="Arial" charset="0"/>
            </a:endParaRPr>
          </a:p>
        </p:txBody>
      </p:sp>
      <p:sp>
        <p:nvSpPr>
          <p:cNvPr id="2051" name="Rectangle 3"/>
          <p:cNvSpPr>
            <a:spLocks noGrp="1" noRot="1" noChangeAspect="1" noChangeArrowheads="1" noTextEdit="1"/>
          </p:cNvSpPr>
          <p:nvPr>
            <p:ph type="sldImg" idx="2"/>
          </p:nvPr>
        </p:nvSpPr>
        <p:spPr bwMode="auto">
          <a:xfrm>
            <a:off x="-750888" y="-758825"/>
            <a:ext cx="4568826"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14400" y="2286000"/>
            <a:ext cx="5486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502221983"/>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85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2851"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300856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5296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4082733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2157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497808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2566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274375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7549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65945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6115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215097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4477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060008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7344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1012041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03843"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2513300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6130" name="Rectangle 2"/>
          <p:cNvSpPr>
            <a:spLocks noGrp="1" noRot="1" noChangeAspect="1" noChangeArrowheads="1" noTextEdit="1"/>
          </p:cNvSpPr>
          <p:nvPr>
            <p:ph type="sldImg"/>
          </p:nvPr>
        </p:nvSpPr>
        <p:spPr>
          <a:ln/>
        </p:spPr>
      </p:sp>
      <p:sp>
        <p:nvSpPr>
          <p:cNvPr id="8161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26525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3795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900508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48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4899"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859135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4681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807459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7958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40076208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368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098608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573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3346500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01795"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32242440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797699"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23484636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3385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260888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5501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0299139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6729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683836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6525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518490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94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6947"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20234268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0211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23559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1337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3596822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2976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5696027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3043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2767700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33485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1760725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78336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0014681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799747"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9304699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757763"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974734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7895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6674635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0006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595197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10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11043"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427198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759811"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754122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09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13091"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359235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13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15139"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850363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18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17187" name="Rectangle 3"/>
          <p:cNvSpPr>
            <a:spLocks noGrp="1" noRot="1" noChangeAspect="1" noChangeArrowheads="1" noTextEdit="1"/>
          </p:cNvSpPr>
          <p:nvPr>
            <p:ph type="sldImg"/>
          </p:nvPr>
        </p:nvSpPr>
        <p:spPr>
          <a:xfrm>
            <a:off x="-1350963" y="-1087438"/>
            <a:ext cx="4568826" cy="3425826"/>
          </a:xfrm>
          <a:ln cap="flat"/>
        </p:spPr>
      </p:sp>
    </p:spTree>
    <p:extLst>
      <p:ext uri="{BB962C8B-B14F-4D97-AF65-F5344CB8AC3E}">
        <p14:creationId xmlns:p14="http://schemas.microsoft.com/office/powerpoint/2010/main" val="1486033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3453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435945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5091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74034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7DE63E-289D-425A-9C96-C26EBF12D8A7}" type="slidenum">
              <a:rPr lang="en-US" altLang="en-US" smtClean="0"/>
              <a:pPr/>
              <a:t>‹#›</a:t>
            </a:fld>
            <a:endParaRPr lang="en-US" altLang="en-US"/>
          </a:p>
        </p:txBody>
      </p:sp>
    </p:spTree>
    <p:extLst>
      <p:ext uri="{BB962C8B-B14F-4D97-AF65-F5344CB8AC3E}">
        <p14:creationId xmlns:p14="http://schemas.microsoft.com/office/powerpoint/2010/main" val="20006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4CBCBC0-34BF-4AE1-B179-2DCA2931A09D}" type="slidenum">
              <a:rPr lang="en-US" altLang="en-US" smtClean="0"/>
              <a:pPr/>
              <a:t>‹#›</a:t>
            </a:fld>
            <a:endParaRPr lang="en-US" altLang="en-US"/>
          </a:p>
        </p:txBody>
      </p:sp>
    </p:spTree>
    <p:extLst>
      <p:ext uri="{BB962C8B-B14F-4D97-AF65-F5344CB8AC3E}">
        <p14:creationId xmlns:p14="http://schemas.microsoft.com/office/powerpoint/2010/main" val="212174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EFE2D6-988D-4FBA-8F3E-CBFAF91A7940}" type="slidenum">
              <a:rPr lang="en-US" altLang="en-US" smtClean="0"/>
              <a:pPr/>
              <a:t>‹#›</a:t>
            </a:fld>
            <a:endParaRPr lang="en-US" altLang="en-US"/>
          </a:p>
        </p:txBody>
      </p:sp>
    </p:spTree>
    <p:extLst>
      <p:ext uri="{BB962C8B-B14F-4D97-AF65-F5344CB8AC3E}">
        <p14:creationId xmlns:p14="http://schemas.microsoft.com/office/powerpoint/2010/main" val="32060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a:t>
            </a:fld>
            <a:endParaRPr lang="en-US" altLang="en-US"/>
          </a:p>
        </p:txBody>
      </p:sp>
    </p:spTree>
    <p:extLst>
      <p:ext uri="{BB962C8B-B14F-4D97-AF65-F5344CB8AC3E}">
        <p14:creationId xmlns:p14="http://schemas.microsoft.com/office/powerpoint/2010/main" val="20409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23BD15-830F-4611-B5E9-257AF2B3AA48}" type="slidenum">
              <a:rPr lang="en-US" altLang="en-US" smtClean="0"/>
              <a:pPr/>
              <a:t>‹#›</a:t>
            </a:fld>
            <a:endParaRPr lang="en-US" altLang="en-US"/>
          </a:p>
        </p:txBody>
      </p:sp>
    </p:spTree>
    <p:extLst>
      <p:ext uri="{BB962C8B-B14F-4D97-AF65-F5344CB8AC3E}">
        <p14:creationId xmlns:p14="http://schemas.microsoft.com/office/powerpoint/2010/main" val="272160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5278FD8-44CD-4991-80C4-4768E21C9F0B}" type="slidenum">
              <a:rPr lang="en-US" altLang="en-US" smtClean="0"/>
              <a:pPr/>
              <a:t>‹#›</a:t>
            </a:fld>
            <a:endParaRPr lang="en-US" altLang="en-US"/>
          </a:p>
        </p:txBody>
      </p:sp>
    </p:spTree>
    <p:extLst>
      <p:ext uri="{BB962C8B-B14F-4D97-AF65-F5344CB8AC3E}">
        <p14:creationId xmlns:p14="http://schemas.microsoft.com/office/powerpoint/2010/main" val="4357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ltLang="en-US"/>
              <a:t>Scientific Writing, HRP 214</a:t>
            </a:r>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E632E26-A960-4F2F-8F5A-A126F050331F}" type="slidenum">
              <a:rPr lang="en-US" altLang="en-US" smtClean="0"/>
              <a:pPr/>
              <a:t>‹#›</a:t>
            </a:fld>
            <a:endParaRPr lang="en-US" altLang="en-US"/>
          </a:p>
        </p:txBody>
      </p:sp>
    </p:spTree>
    <p:extLst>
      <p:ext uri="{BB962C8B-B14F-4D97-AF65-F5344CB8AC3E}">
        <p14:creationId xmlns:p14="http://schemas.microsoft.com/office/powerpoint/2010/main" val="167524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ltLang="en-US"/>
              <a:t>Scientific Writing, HRP 214</a:t>
            </a:r>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85645FE-3E9B-4CA9-98C2-4D660EA5CCC1}" type="slidenum">
              <a:rPr lang="en-US" altLang="en-US" smtClean="0"/>
              <a:pPr/>
              <a:t>‹#›</a:t>
            </a:fld>
            <a:endParaRPr lang="en-US" altLang="en-US"/>
          </a:p>
        </p:txBody>
      </p:sp>
    </p:spTree>
    <p:extLst>
      <p:ext uri="{BB962C8B-B14F-4D97-AF65-F5344CB8AC3E}">
        <p14:creationId xmlns:p14="http://schemas.microsoft.com/office/powerpoint/2010/main" val="394543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a:t>Scientific Writing, HRP 214</a:t>
            </a:r>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BB6A42E-F3FD-473B-B703-1F0B8C42C5B7}" type="slidenum">
              <a:rPr lang="en-US" altLang="en-US" smtClean="0"/>
              <a:pPr/>
              <a:t>‹#›</a:t>
            </a:fld>
            <a:endParaRPr lang="en-US" altLang="en-US"/>
          </a:p>
        </p:txBody>
      </p:sp>
    </p:spTree>
    <p:extLst>
      <p:ext uri="{BB962C8B-B14F-4D97-AF65-F5344CB8AC3E}">
        <p14:creationId xmlns:p14="http://schemas.microsoft.com/office/powerpoint/2010/main" val="688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466A562-59C5-4B83-93E7-0DCE66391980}" type="slidenum">
              <a:rPr lang="en-US" altLang="en-US" smtClean="0"/>
              <a:pPr/>
              <a:t>‹#›</a:t>
            </a:fld>
            <a:endParaRPr lang="en-US" altLang="en-US"/>
          </a:p>
        </p:txBody>
      </p:sp>
    </p:spTree>
    <p:extLst>
      <p:ext uri="{BB962C8B-B14F-4D97-AF65-F5344CB8AC3E}">
        <p14:creationId xmlns:p14="http://schemas.microsoft.com/office/powerpoint/2010/main" val="30885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13CB1-06CE-456A-ABCE-13502FB93A2D}" type="slidenum">
              <a:rPr lang="en-US" altLang="en-US" smtClean="0"/>
              <a:pPr/>
              <a:t>‹#›</a:t>
            </a:fld>
            <a:endParaRPr lang="en-US" altLang="en-US"/>
          </a:p>
        </p:txBody>
      </p:sp>
    </p:spTree>
    <p:extLst>
      <p:ext uri="{BB962C8B-B14F-4D97-AF65-F5344CB8AC3E}">
        <p14:creationId xmlns:p14="http://schemas.microsoft.com/office/powerpoint/2010/main" val="380666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en-US"/>
              <a:t>Scientific Writing, HRP 214</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D4FB8-9587-44D2-978B-3DBE7B54557C}" type="slidenum">
              <a:rPr lang="en-US" altLang="en-US" smtClean="0"/>
              <a:pPr/>
              <a:t>‹#›</a:t>
            </a:fld>
            <a:endParaRPr lang="en-US" altLang="en-US"/>
          </a:p>
        </p:txBody>
      </p:sp>
    </p:spTree>
    <p:extLst>
      <p:ext uri="{BB962C8B-B14F-4D97-AF65-F5344CB8AC3E}">
        <p14:creationId xmlns:p14="http://schemas.microsoft.com/office/powerpoint/2010/main" val="3964384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il/url?sa=i&amp;rct=j&amp;q=&amp;esrc=s&amp;frm=1&amp;source=images&amp;cd=&amp;cad=rja&amp;docid=W8iLmx1PqfNl7M&amp;tbnid=XTh5Eml2r5XjyM:&amp;ved=0CAUQjRw&amp;url=http://www.nature.com/scitable/ebooks/english-communication-for-scientists-14053993/writing-scientific-papers-14239285&amp;ei=459jUtW7CIK90QXx8YCwDA&amp;bvm=bv.54934254,d.d2k&amp;psig=AFQjCNE2UrynCRD9fp6XIwWXDy9V1dVsNw&amp;ust=138234676102036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www.google.co.il/url?sa=i&amp;rct=j&amp;q=&amp;esrc=s&amp;frm=1&amp;source=images&amp;cd=&amp;cad=rja&amp;docid=-SLBTFdxa_oF5M&amp;tbnid=wGtamdsB2pmaaM:&amp;ved=0CAUQjRw&amp;url=http://www.englishclub.com/writing/punctuation.htm&amp;ei=PYxtUoTvHqeb1AWTnYHgCQ&amp;bvm=bv.55123115,d.d2k&amp;psig=AFQjCNFx7DFYgxcIqSm1uLyOp7_dcpqQWg&amp;ust=1382997417307101" TargetMode="External"/><Relationship Id="rId1" Type="http://schemas.openxmlformats.org/officeDocument/2006/relationships/slideLayout" Target="../slideLayouts/slideLayout2.xml"/><Relationship Id="rId6" Type="http://schemas.openxmlformats.org/officeDocument/2006/relationships/hyperlink" Target="https://www.youtube.com/watch?v=lQ91SVKryYU" TargetMode="External"/><Relationship Id="rId5" Type="http://schemas.openxmlformats.org/officeDocument/2006/relationships/image" Target="../media/image6.jpeg"/><Relationship Id="rId4" Type="http://schemas.openxmlformats.org/officeDocument/2006/relationships/hyperlink" Target="http://www.google.co.il/url?sa=i&amp;rct=j&amp;q=&amp;esrc=s&amp;frm=1&amp;source=images&amp;cd=&amp;cad=rja&amp;docid=4rg7wXqPeBza6M&amp;tbnid=ZeuvO67QdGcRZM:&amp;ved=0CAUQjRw&amp;url=http://oisesydney.me/2013/01/03/punctuation-a-sacred-cow/&amp;ei=YYxtUsz2IOrJ0QXq9oHYCQ&amp;bvm=bv.55123115,d.d2k&amp;psig=AFQjCNFx7DFYgxcIqSm1uLyOp7_dcpqQWg&amp;ust=1382997417307101"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il/url?sa=i&amp;rct=j&amp;q=&amp;esrc=s&amp;frm=1&amp;source=images&amp;cd=&amp;cad=rja&amp;docid=9o6MMBWbzTijHM&amp;tbnid=VgwvACPKp8r8DM:&amp;ved=0CAUQjRw&amp;url=http://blog.ezinearticles.com/2012/07/top-punctuation-howlers-the-colon.html&amp;ei=xKRtUv2uPIWGswartIG4Cw&amp;bvm=bv.55123115,d.d2k&amp;psig=AFQjCNHpHceO5YAmJ0ZZtHKvxHuuK-MSSQ&amp;ust=1383003697677811"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il/url?sa=i&amp;rct=j&amp;q=&amp;esrc=s&amp;frm=1&amp;source=images&amp;cd=&amp;cad=rja&amp;docid=lipdTRSoB07ZgM&amp;tbnid=IPjLSXGXouM5xM:&amp;ved=0CAUQjRw&amp;url=http://neuwrites.wordpress.com/2013/04/23/what-does-your-favorite-punctuation-mark-say-about-you/&amp;ei=yKdtUoGnPMmYtAaWuYDADQ&amp;bvm=bv.55123115,d.d2k&amp;psig=AFQjCNGdfst_vl0zVi-qyEQx9HPK3j3-Rw&amp;ust=1383004482537228"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il/url?sa=i&amp;rct=j&amp;q=&amp;esrc=s&amp;frm=1&amp;source=images&amp;cd=&amp;cad=rja&amp;docid=QgvgGr8Ti-iX6M&amp;tbnid=AKLezb5O9m6XTM:&amp;ved=0CAUQjRw&amp;url=http://jerz.setonhill.edu/blog/2013/07/12/parallel-structure-in-writing-use-it-these-comi/&amp;ei=waJtUsKbFovMswab34CQBQ&amp;bvm=bv.55123115,d.d2k&amp;psig=AFQjCNEwolpuAHN2A3MI_vWq0saGenH-PQ&amp;ust=1383003158194023"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ogle.co.il/url?sa=i&amp;rct=j&amp;q=&amp;esrc=s&amp;frm=1&amp;source=images&amp;cd=&amp;cad=rja&amp;docid=9O1DvxGVWYz-SM&amp;tbnid=qrFVYIhKixj9gM:&amp;ved=0CAUQjRw&amp;url=http://blog.f1000research.com/2013/05/24/scientific-quality-in-negative-results-comments-please/&amp;ei=F4dtUve9Joio0QXYtoCwCA&amp;bvm=bv.55123115,d.d2k&amp;psig=AFQjCNGmVbrAApWpV1_Sf3ZtGn5iRS8uVg&amp;ust=13829959203665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p>
            <a:r>
              <a:rPr lang="en-US" b="1" dirty="0"/>
              <a:t>Scientific writing</a:t>
            </a:r>
            <a:r>
              <a:rPr lang="en-US" dirty="0"/>
              <a:t> (81-933)</a:t>
            </a:r>
            <a:br>
              <a:rPr lang="en-US" dirty="0"/>
            </a:br>
            <a:r>
              <a:rPr lang="en-US" dirty="0"/>
              <a:t>Lecture 3: Results</a:t>
            </a:r>
          </a:p>
        </p:txBody>
      </p:sp>
      <p:sp>
        <p:nvSpPr>
          <p:cNvPr id="3" name="Subtitle 2"/>
          <p:cNvSpPr>
            <a:spLocks noGrp="1"/>
          </p:cNvSpPr>
          <p:nvPr>
            <p:ph type="subTitle" idx="1"/>
          </p:nvPr>
        </p:nvSpPr>
        <p:spPr>
          <a:xfrm>
            <a:off x="1371600" y="3375025"/>
            <a:ext cx="6400800" cy="1752600"/>
          </a:xfrm>
        </p:spPr>
        <p:txBody>
          <a:bodyPr/>
          <a:lstStyle/>
          <a:p>
            <a:r>
              <a:rPr lang="en-US" dirty="0"/>
              <a:t>Dr. Avraham Samson</a:t>
            </a:r>
          </a:p>
          <a:p>
            <a:r>
              <a:rPr lang="en-US" dirty="0"/>
              <a:t>Faculty of Medicine in the Galilee</a:t>
            </a:r>
          </a:p>
          <a:p>
            <a:endParaRPr lang="en-US" dirty="0"/>
          </a:p>
          <a:p>
            <a:endParaRPr lang="en-US" dirty="0"/>
          </a:p>
          <a:p>
            <a:endParaRPr lang="en-US" dirty="0"/>
          </a:p>
          <a:p>
            <a:endParaRPr lang="en-US" dirty="0"/>
          </a:p>
        </p:txBody>
      </p:sp>
      <p:pic>
        <p:nvPicPr>
          <p:cNvPr id="1026" name="Picture 2" descr="C:\Users\Avraham\Documents\programming course\logo_bi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825" y="4518025"/>
            <a:ext cx="2771775" cy="229552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77DE63E-289D-425A-9C96-C26EBF12D8A7}" type="slidenum">
              <a:rPr lang="en-US" altLang="en-US" smtClean="0"/>
              <a:pPr/>
              <a:t>1</a:t>
            </a:fld>
            <a:endParaRPr lang="en-US" altLang="en-US"/>
          </a:p>
        </p:txBody>
      </p:sp>
    </p:spTree>
    <p:extLst>
      <p:ext uri="{BB962C8B-B14F-4D97-AF65-F5344CB8AC3E}">
        <p14:creationId xmlns:p14="http://schemas.microsoft.com/office/powerpoint/2010/main" val="82724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a:xfrm>
            <a:off x="317500" y="52388"/>
            <a:ext cx="8637588" cy="1431925"/>
          </a:xfrm>
        </p:spPr>
        <p:txBody>
          <a:bodyPr>
            <a:normAutofit/>
          </a:bodyPr>
          <a:lstStyle/>
          <a:p>
            <a:r>
              <a:rPr lang="en-US" altLang="en-US" u="sng" dirty="0"/>
              <a:t>Results</a:t>
            </a:r>
          </a:p>
        </p:txBody>
      </p:sp>
      <p:sp>
        <p:nvSpPr>
          <p:cNvPr id="1114115" name="Rectangle 3"/>
          <p:cNvSpPr>
            <a:spLocks noGrp="1" noChangeArrowheads="1"/>
          </p:cNvSpPr>
          <p:nvPr>
            <p:ph type="body" idx="1"/>
          </p:nvPr>
        </p:nvSpPr>
        <p:spPr/>
        <p:txBody>
          <a:bodyPr/>
          <a:lstStyle/>
          <a:p>
            <a:pPr>
              <a:buFont typeface="Wingdings" pitchFamily="2" charset="2"/>
              <a:buNone/>
            </a:pPr>
            <a:endParaRPr lang="en-US" altLang="en-US" sz="1800" i="1" dirty="0">
              <a:cs typeface="Arial" charset="0"/>
            </a:endParaRPr>
          </a:p>
          <a:p>
            <a:pPr>
              <a:buFont typeface="Wingdings" pitchFamily="2" charset="2"/>
              <a:buNone/>
            </a:pPr>
            <a:endParaRPr lang="en-US" altLang="en-US" sz="1800" i="1" dirty="0">
              <a:cs typeface="Arial" charset="0"/>
            </a:endParaRPr>
          </a:p>
        </p:txBody>
      </p:sp>
      <p:sp>
        <p:nvSpPr>
          <p:cNvPr id="1114116" name="Rectangle 4"/>
          <p:cNvSpPr>
            <a:spLocks noChangeArrowheads="1"/>
          </p:cNvSpPr>
          <p:nvPr/>
        </p:nvSpPr>
        <p:spPr bwMode="auto">
          <a:xfrm>
            <a:off x="457200" y="2286000"/>
            <a:ext cx="8458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t>Use </a:t>
            </a:r>
            <a:r>
              <a:rPr lang="en-US" altLang="en-US" b="1" u="sng" dirty="0"/>
              <a:t>active voice:</a:t>
            </a:r>
          </a:p>
          <a:p>
            <a:pPr>
              <a:spcBef>
                <a:spcPct val="50000"/>
              </a:spcBef>
            </a:pPr>
            <a:r>
              <a:rPr lang="en-US" altLang="en-US" b="1" dirty="0"/>
              <a:t>-more lively (i.e. we find…)</a:t>
            </a:r>
          </a:p>
          <a:p>
            <a:pPr>
              <a:spcBef>
                <a:spcPct val="50000"/>
              </a:spcBef>
            </a:pPr>
            <a:r>
              <a:rPr lang="en-US" altLang="en-US" b="1" dirty="0"/>
              <a:t>-since you can talk about the subjects of your experiments, “we” can be used sparingly while maintaining the active voice (i.e. the data show…)</a:t>
            </a:r>
          </a:p>
        </p:txBody>
      </p:sp>
      <p:sp>
        <p:nvSpPr>
          <p:cNvPr id="1114117" name="Rectangle 5"/>
          <p:cNvSpPr>
            <a:spLocks noChangeArrowheads="1"/>
          </p:cNvSpPr>
          <p:nvPr/>
        </p:nvSpPr>
        <p:spPr bwMode="auto">
          <a:xfrm>
            <a:off x="0" y="560705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sz="1600" b="1"/>
          </a:p>
          <a:p>
            <a:pPr eaLnBrk="0" hangingPunct="0"/>
            <a:endParaRPr lang="en-US" altLang="en-US" sz="2000" b="1"/>
          </a:p>
        </p:txBody>
      </p:sp>
    </p:spTree>
    <p:extLst>
      <p:ext uri="{BB962C8B-B14F-4D97-AF65-F5344CB8AC3E}">
        <p14:creationId xmlns:p14="http://schemas.microsoft.com/office/powerpoint/2010/main" val="262774962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62" name="Rectangle 2"/>
          <p:cNvSpPr>
            <a:spLocks noGrp="1" noChangeArrowheads="1"/>
          </p:cNvSpPr>
          <p:nvPr>
            <p:ph type="title"/>
          </p:nvPr>
        </p:nvSpPr>
        <p:spPr>
          <a:xfrm>
            <a:off x="317500" y="52388"/>
            <a:ext cx="8637588" cy="1431925"/>
          </a:xfrm>
        </p:spPr>
        <p:txBody>
          <a:bodyPr>
            <a:normAutofit/>
          </a:bodyPr>
          <a:lstStyle/>
          <a:p>
            <a:r>
              <a:rPr lang="en-US" altLang="en-US" u="sng" dirty="0"/>
              <a:t>Results: Active voice</a:t>
            </a:r>
          </a:p>
        </p:txBody>
      </p:sp>
      <p:sp>
        <p:nvSpPr>
          <p:cNvPr id="1116163" name="Rectangle 3"/>
          <p:cNvSpPr>
            <a:spLocks noGrp="1" noChangeArrowheads="1"/>
          </p:cNvSpPr>
          <p:nvPr>
            <p:ph type="body" idx="1"/>
          </p:nvPr>
        </p:nvSpPr>
        <p:spPr/>
        <p:txBody>
          <a:bodyPr/>
          <a:lstStyle/>
          <a:p>
            <a:pPr>
              <a:buFont typeface="Wingdings" pitchFamily="2" charset="2"/>
              <a:buNone/>
            </a:pPr>
            <a:endParaRPr lang="en-US" altLang="en-US" sz="1800" i="1">
              <a:cs typeface="Arial" charset="0"/>
            </a:endParaRPr>
          </a:p>
          <a:p>
            <a:pPr>
              <a:buFont typeface="Wingdings" pitchFamily="2" charset="2"/>
              <a:buNone/>
            </a:pPr>
            <a:endParaRPr lang="en-US" altLang="en-US" sz="1800" i="1">
              <a:cs typeface="Arial" charset="0"/>
            </a:endParaRPr>
          </a:p>
        </p:txBody>
      </p:sp>
      <p:sp>
        <p:nvSpPr>
          <p:cNvPr id="1116164" name="Rectangle 4"/>
          <p:cNvSpPr>
            <a:spLocks noChangeArrowheads="1"/>
          </p:cNvSpPr>
          <p:nvPr/>
        </p:nvSpPr>
        <p:spPr bwMode="auto">
          <a:xfrm>
            <a:off x="457200" y="2286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b="1"/>
          </a:p>
        </p:txBody>
      </p:sp>
      <p:sp>
        <p:nvSpPr>
          <p:cNvPr id="1116165" name="Rectangle 5"/>
          <p:cNvSpPr>
            <a:spLocks noChangeArrowheads="1"/>
          </p:cNvSpPr>
          <p:nvPr/>
        </p:nvSpPr>
        <p:spPr bwMode="auto">
          <a:xfrm>
            <a:off x="381000" y="1676400"/>
            <a:ext cx="84582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b="1" dirty="0"/>
              <a:t>Comparison with Californian estimates</a:t>
            </a:r>
            <a:br>
              <a:rPr lang="en-US" altLang="en-US" b="1" dirty="0"/>
            </a:br>
            <a:endParaRPr lang="en-US" altLang="en-US" b="1" dirty="0"/>
          </a:p>
          <a:p>
            <a:r>
              <a:rPr lang="en-US" altLang="en-US" dirty="0"/>
              <a:t>Using the same definition of hardcore smoking as adopted in</a:t>
            </a:r>
            <a:r>
              <a:rPr lang="en-US" altLang="en-US" baseline="30000" dirty="0"/>
              <a:t> </a:t>
            </a:r>
            <a:r>
              <a:rPr lang="en-US" altLang="en-US" dirty="0"/>
              <a:t>the Californian study, </a:t>
            </a:r>
            <a:r>
              <a:rPr lang="en-US" altLang="en-US" b="1" u="sng" dirty="0"/>
              <a:t>we found</a:t>
            </a:r>
            <a:r>
              <a:rPr lang="en-US" altLang="en-US" dirty="0"/>
              <a:t> a prevalence of 17% across</a:t>
            </a:r>
            <a:r>
              <a:rPr lang="en-US" altLang="en-US" baseline="30000" dirty="0"/>
              <a:t> </a:t>
            </a:r>
            <a:r>
              <a:rPr lang="en-US" altLang="en-US" dirty="0"/>
              <a:t>all age groups and 19% among smokers aged 26 compared with</a:t>
            </a:r>
            <a:r>
              <a:rPr lang="en-US" altLang="en-US" baseline="30000" dirty="0"/>
              <a:t> </a:t>
            </a:r>
            <a:r>
              <a:rPr lang="en-US" altLang="en-US" dirty="0"/>
              <a:t>a figure of 5% for this group in the US study. </a:t>
            </a:r>
            <a:r>
              <a:rPr lang="en-US" altLang="en-US" b="1" u="sng" dirty="0"/>
              <a:t>When we added</a:t>
            </a:r>
            <a:r>
              <a:rPr lang="en-US" altLang="en-US" baseline="30000" dirty="0"/>
              <a:t> </a:t>
            </a:r>
            <a:r>
              <a:rPr lang="en-US" altLang="en-US" dirty="0"/>
              <a:t>the Californian requirement of   15 cigarettes a day to our</a:t>
            </a:r>
            <a:r>
              <a:rPr lang="en-US" altLang="en-US" baseline="30000" dirty="0"/>
              <a:t> </a:t>
            </a:r>
            <a:r>
              <a:rPr lang="en-US" altLang="en-US" dirty="0"/>
              <a:t>criteria we found a prevalence of 10% among smokers aged 26,</a:t>
            </a:r>
            <a:r>
              <a:rPr lang="en-US" altLang="en-US" baseline="30000" dirty="0"/>
              <a:t> </a:t>
            </a:r>
            <a:r>
              <a:rPr lang="en-US" altLang="en-US" dirty="0"/>
              <a:t>still twice the prevalence in California</a:t>
            </a:r>
          </a:p>
          <a:p>
            <a:pPr eaLnBrk="0" hangingPunct="0"/>
            <a:endParaRPr lang="en-US" altLang="en-US" dirty="0"/>
          </a:p>
        </p:txBody>
      </p:sp>
      <p:sp>
        <p:nvSpPr>
          <p:cNvPr id="1116166" name="Rectangle 6"/>
          <p:cNvSpPr>
            <a:spLocks noChangeArrowheads="1"/>
          </p:cNvSpPr>
          <p:nvPr/>
        </p:nvSpPr>
        <p:spPr bwMode="auto">
          <a:xfrm>
            <a:off x="582612" y="5795774"/>
            <a:ext cx="8332788"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endParaRPr lang="en-US" altLang="en-US" sz="1600" b="1" dirty="0"/>
          </a:p>
          <a:p>
            <a:pPr eaLnBrk="0" hangingPunct="0"/>
            <a:r>
              <a:rPr lang="en-US" altLang="en-US" sz="1800" dirty="0"/>
              <a:t>Jarvis et al. Prevalence of hardcore smoking in England, and associated attitudes and beliefs: cross sectional study  </a:t>
            </a:r>
            <a:r>
              <a:rPr lang="en-US" altLang="en-US" sz="1800" i="1" dirty="0"/>
              <a:t>BMJ</a:t>
            </a:r>
            <a:r>
              <a:rPr lang="en-US" altLang="en-US" sz="1800" dirty="0"/>
              <a:t>  2003;326:1061 (17 May)</a:t>
            </a:r>
          </a:p>
        </p:txBody>
      </p:sp>
    </p:spTree>
    <p:extLst>
      <p:ext uri="{BB962C8B-B14F-4D97-AF65-F5344CB8AC3E}">
        <p14:creationId xmlns:p14="http://schemas.microsoft.com/office/powerpoint/2010/main" val="98661904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Use adjectives for highlighting results</a:t>
            </a:r>
          </a:p>
        </p:txBody>
      </p:sp>
      <p:sp>
        <p:nvSpPr>
          <p:cNvPr id="3" name="Content Placeholder 2"/>
          <p:cNvSpPr>
            <a:spLocks noGrp="1"/>
          </p:cNvSpPr>
          <p:nvPr>
            <p:ph idx="1"/>
          </p:nvPr>
        </p:nvSpPr>
        <p:spPr/>
        <p:txBody>
          <a:bodyPr/>
          <a:lstStyle/>
          <a:p>
            <a:r>
              <a:rPr lang="en-US" dirty="0"/>
              <a:t>Remarkably &gt;&gt; interestingly &gt; surprisingly &gt; unexpectedly are OK.</a:t>
            </a:r>
          </a:p>
          <a:p>
            <a:endParaRPr lang="en-US" dirty="0"/>
          </a:p>
          <a:p>
            <a:r>
              <a:rPr lang="en-US" dirty="0"/>
              <a:t>Excitingly &lt; Fascinatingly &lt; Captivatingly &lt;Curiously &lt;&lt; Mysteriously are not.</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12</a:t>
            </a:fld>
            <a:endParaRPr lang="en-US" altLang="en-US"/>
          </a:p>
        </p:txBody>
      </p:sp>
    </p:spTree>
    <p:extLst>
      <p:ext uri="{BB962C8B-B14F-4D97-AF65-F5344CB8AC3E}">
        <p14:creationId xmlns:p14="http://schemas.microsoft.com/office/powerpoint/2010/main" val="1895938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1.gstatic.com/images?q=tbn:ANd9GcRD2NTAOufYgZHUyjACgIl73iJWP5HA4NT2j-vi-JzNAszvjJaMU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371600"/>
            <a:ext cx="4585487" cy="38862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27CF52B-5D6F-4094-928C-91E65A06703B}" type="slidenum">
              <a:rPr lang="en-US" altLang="en-US" smtClean="0"/>
              <a:pPr/>
              <a:t>13</a:t>
            </a:fld>
            <a:endParaRPr lang="en-US" altLang="en-US"/>
          </a:p>
        </p:txBody>
      </p:sp>
    </p:spTree>
    <p:extLst>
      <p:ext uri="{BB962C8B-B14F-4D97-AF65-F5344CB8AC3E}">
        <p14:creationId xmlns:p14="http://schemas.microsoft.com/office/powerpoint/2010/main" val="3844434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3507" name="Rectangle 3"/>
          <p:cNvSpPr>
            <a:spLocks noGrp="1" noChangeArrowheads="1"/>
          </p:cNvSpPr>
          <p:nvPr>
            <p:ph type="body" idx="1"/>
          </p:nvPr>
        </p:nvSpPr>
        <p:spPr>
          <a:xfrm>
            <a:off x="457200" y="1600200"/>
            <a:ext cx="8763000" cy="4525963"/>
          </a:xfrm>
        </p:spPr>
        <p:txBody>
          <a:bodyPr/>
          <a:lstStyle/>
          <a:p>
            <a:pPr marL="0" indent="0">
              <a:buNone/>
            </a:pPr>
            <a:endParaRPr lang="en-US" altLang="en-US" u="sng" dirty="0"/>
          </a:p>
          <a:p>
            <a:pPr>
              <a:buFont typeface="Wingdings" pitchFamily="2" charset="2"/>
              <a:buNone/>
            </a:pPr>
            <a:r>
              <a:rPr lang="en-US" altLang="en-US" dirty="0"/>
              <a:t>Punctuation, Parallelism, and the Good Sentence.</a:t>
            </a:r>
          </a:p>
          <a:p>
            <a:pPr lvl="1"/>
            <a:endParaRPr lang="en-US" altLang="en-US"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14</a:t>
            </a:fld>
            <a:endParaRPr lang="en-US" altLang="en-US"/>
          </a:p>
        </p:txBody>
      </p:sp>
    </p:spTree>
    <p:extLst>
      <p:ext uri="{BB962C8B-B14F-4D97-AF65-F5344CB8AC3E}">
        <p14:creationId xmlns:p14="http://schemas.microsoft.com/office/powerpoint/2010/main" val="331636486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15</a:t>
            </a:fld>
            <a:endParaRPr lang="en-US" altLang="en-US"/>
          </a:p>
        </p:txBody>
      </p:sp>
      <p:pic>
        <p:nvPicPr>
          <p:cNvPr id="3074" name="Picture 2" descr="http://www.englishclub.com/writing/images/punctuation.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85800"/>
            <a:ext cx="3857625" cy="22288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oisesydney.files.wordpress.com/2013/01/lets-eat-grandpa-correct-punctuation-can-save-a-persons-life.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2286000"/>
            <a:ext cx="4581525" cy="4581525"/>
          </a:xfrm>
          <a:prstGeom prst="rect">
            <a:avLst/>
          </a:prstGeom>
          <a:noFill/>
          <a:extLst>
            <a:ext uri="{909E8E84-426E-40DD-AFC4-6F175D3DCCD1}">
              <a14:hiddenFill xmlns:a14="http://schemas.microsoft.com/office/drawing/2010/main">
                <a:solidFill>
                  <a:srgbClr val="FFFFFF"/>
                </a:solidFill>
              </a14:hiddenFill>
            </a:ext>
          </a:extLst>
        </p:spPr>
      </p:pic>
      <p:sp>
        <p:nvSpPr>
          <p:cNvPr id="7" name="Cloud 6">
            <a:hlinkClick r:id="rId6"/>
          </p:cNvPr>
          <p:cNvSpPr/>
          <p:nvPr/>
        </p:nvSpPr>
        <p:spPr>
          <a:xfrm>
            <a:off x="1371600" y="4419600"/>
            <a:ext cx="914400" cy="914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91538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506413" y="501650"/>
            <a:ext cx="8637587" cy="1311275"/>
          </a:xfrm>
        </p:spPr>
        <p:txBody>
          <a:bodyPr/>
          <a:lstStyle/>
          <a:p>
            <a:endParaRPr lang="en-US" altLang="en-US" sz="3600" dirty="0"/>
          </a:p>
        </p:txBody>
      </p:sp>
      <p:sp>
        <p:nvSpPr>
          <p:cNvPr id="549891" name="Rectangle 3"/>
          <p:cNvSpPr>
            <a:spLocks noGrp="1" noChangeArrowheads="1"/>
          </p:cNvSpPr>
          <p:nvPr>
            <p:ph type="body" idx="1"/>
          </p:nvPr>
        </p:nvSpPr>
        <p:spPr/>
        <p:txBody>
          <a:bodyPr/>
          <a:lstStyle/>
          <a:p>
            <a:pPr lvl="1">
              <a:buFont typeface="Wingdings" pitchFamily="2" charset="2"/>
              <a:buNone/>
            </a:pPr>
            <a:r>
              <a:rPr lang="en-US" altLang="en-US"/>
              <a:t>Increasing power to separate:</a:t>
            </a:r>
          </a:p>
          <a:p>
            <a:pPr lvl="1">
              <a:buFont typeface="Wingdings" pitchFamily="2" charset="2"/>
              <a:buNone/>
            </a:pPr>
            <a:endParaRPr lang="en-US" altLang="en-US"/>
          </a:p>
          <a:p>
            <a:pPr lvl="1">
              <a:buFont typeface="Wingdings" pitchFamily="2" charset="2"/>
              <a:buNone/>
            </a:pPr>
            <a:r>
              <a:rPr lang="en-US" altLang="en-US"/>
              <a:t>Comma</a:t>
            </a:r>
          </a:p>
          <a:p>
            <a:pPr lvl="1">
              <a:buFont typeface="Wingdings" pitchFamily="2" charset="2"/>
              <a:buNone/>
            </a:pPr>
            <a:r>
              <a:rPr lang="en-US" altLang="en-US"/>
              <a:t>Colon</a:t>
            </a:r>
          </a:p>
          <a:p>
            <a:pPr lvl="1">
              <a:buFont typeface="Wingdings" pitchFamily="2" charset="2"/>
              <a:buNone/>
            </a:pPr>
            <a:r>
              <a:rPr lang="en-US" altLang="en-US"/>
              <a:t>Dash</a:t>
            </a:r>
          </a:p>
          <a:p>
            <a:pPr lvl="1">
              <a:buFont typeface="Wingdings" pitchFamily="2" charset="2"/>
              <a:buNone/>
            </a:pPr>
            <a:r>
              <a:rPr lang="en-US" altLang="en-US"/>
              <a:t>Parentheses</a:t>
            </a:r>
          </a:p>
          <a:p>
            <a:pPr lvl="1">
              <a:buFont typeface="Wingdings" pitchFamily="2" charset="2"/>
              <a:buNone/>
            </a:pPr>
            <a:r>
              <a:rPr lang="en-US" altLang="en-US"/>
              <a:t>Semicolon</a:t>
            </a:r>
          </a:p>
          <a:p>
            <a:pPr lvl="1">
              <a:buFont typeface="Wingdings" pitchFamily="2" charset="2"/>
              <a:buNone/>
            </a:pPr>
            <a:r>
              <a:rPr lang="en-US" altLang="en-US"/>
              <a:t>Period</a:t>
            </a:r>
          </a:p>
          <a:p>
            <a:pPr lvl="1">
              <a:buFont typeface="Wingdings" pitchFamily="2" charset="2"/>
              <a:buNone/>
            </a:pPr>
            <a:endParaRPr lang="en-US" altLang="en-US"/>
          </a:p>
          <a:p>
            <a:pPr lvl="1">
              <a:buFont typeface="Wingdings" pitchFamily="2" charset="2"/>
              <a:buNone/>
            </a:pPr>
            <a:endParaRPr lang="en-US" altLang="en-US"/>
          </a:p>
        </p:txBody>
      </p:sp>
      <p:sp>
        <p:nvSpPr>
          <p:cNvPr id="549892" name="Line 4"/>
          <p:cNvSpPr>
            <a:spLocks noChangeShapeType="1"/>
          </p:cNvSpPr>
          <p:nvPr/>
        </p:nvSpPr>
        <p:spPr bwMode="auto">
          <a:xfrm>
            <a:off x="609600" y="3048000"/>
            <a:ext cx="0" cy="2895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16</a:t>
            </a:fld>
            <a:endParaRPr lang="en-US" altLang="en-US"/>
          </a:p>
        </p:txBody>
      </p:sp>
    </p:spTree>
    <p:extLst>
      <p:ext uri="{BB962C8B-B14F-4D97-AF65-F5344CB8AC3E}">
        <p14:creationId xmlns:p14="http://schemas.microsoft.com/office/powerpoint/2010/main" val="218297778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1939" name="Rectangle 3"/>
          <p:cNvSpPr>
            <a:spLocks noGrp="1" noChangeArrowheads="1"/>
          </p:cNvSpPr>
          <p:nvPr>
            <p:ph type="body" idx="1"/>
          </p:nvPr>
        </p:nvSpPr>
        <p:spPr/>
        <p:txBody>
          <a:bodyPr/>
          <a:lstStyle/>
          <a:p>
            <a:pPr lvl="1">
              <a:buFont typeface="Wingdings" pitchFamily="2" charset="2"/>
              <a:buNone/>
            </a:pPr>
            <a:r>
              <a:rPr lang="en-US" altLang="en-US" dirty="0"/>
              <a:t>Increasing formality:</a:t>
            </a:r>
          </a:p>
          <a:p>
            <a:pPr lvl="1">
              <a:buFont typeface="Wingdings" pitchFamily="2" charset="2"/>
              <a:buNone/>
            </a:pPr>
            <a:endParaRPr lang="en-US" altLang="en-US" dirty="0"/>
          </a:p>
          <a:p>
            <a:pPr lvl="1">
              <a:buFont typeface="Wingdings" pitchFamily="2" charset="2"/>
              <a:buNone/>
            </a:pPr>
            <a:r>
              <a:rPr lang="en-US" altLang="en-US" dirty="0"/>
              <a:t>Dash</a:t>
            </a:r>
          </a:p>
          <a:p>
            <a:pPr lvl="1">
              <a:buFont typeface="Wingdings" pitchFamily="2" charset="2"/>
              <a:buNone/>
            </a:pPr>
            <a:r>
              <a:rPr lang="en-US" altLang="en-US" dirty="0"/>
              <a:t>Parentheses</a:t>
            </a:r>
          </a:p>
          <a:p>
            <a:pPr lvl="1">
              <a:buFont typeface="Wingdings" pitchFamily="2" charset="2"/>
              <a:buNone/>
            </a:pPr>
            <a:r>
              <a:rPr lang="en-US" altLang="en-US" dirty="0"/>
              <a:t>The Others (Comma, Colon, Semicolon, Period)</a:t>
            </a:r>
          </a:p>
          <a:p>
            <a:pPr lvl="1">
              <a:buFont typeface="Wingdings" pitchFamily="2" charset="2"/>
              <a:buNone/>
            </a:pPr>
            <a:endParaRPr lang="en-US" altLang="en-US" dirty="0"/>
          </a:p>
          <a:p>
            <a:pPr lvl="1">
              <a:buFont typeface="Wingdings" pitchFamily="2" charset="2"/>
              <a:buNone/>
            </a:pPr>
            <a:endParaRPr lang="en-US" altLang="en-US" dirty="0"/>
          </a:p>
          <a:p>
            <a:pPr lvl="1">
              <a:buFont typeface="Wingdings" pitchFamily="2" charset="2"/>
              <a:buNone/>
            </a:pPr>
            <a:endParaRPr lang="en-US" altLang="en-US" dirty="0"/>
          </a:p>
        </p:txBody>
      </p:sp>
      <p:sp>
        <p:nvSpPr>
          <p:cNvPr id="551940" name="Line 4"/>
          <p:cNvSpPr>
            <a:spLocks noChangeShapeType="1"/>
          </p:cNvSpPr>
          <p:nvPr/>
        </p:nvSpPr>
        <p:spPr bwMode="auto">
          <a:xfrm>
            <a:off x="609600" y="3048000"/>
            <a:ext cx="0" cy="1524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17</a:t>
            </a:fld>
            <a:endParaRPr lang="en-US" altLang="en-US"/>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23947337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Period</a:t>
            </a:r>
          </a:p>
        </p:txBody>
      </p:sp>
      <p:sp>
        <p:nvSpPr>
          <p:cNvPr id="3" name="Content Placeholder 2"/>
          <p:cNvSpPr>
            <a:spLocks noGrp="1"/>
          </p:cNvSpPr>
          <p:nvPr>
            <p:ph idx="1"/>
          </p:nvPr>
        </p:nvSpPr>
        <p:spPr/>
        <p:txBody>
          <a:bodyPr>
            <a:normAutofit/>
          </a:bodyPr>
          <a:lstStyle/>
          <a:p>
            <a:r>
              <a:rPr lang="en-US" b="1" dirty="0"/>
              <a:t>Used at the end of a sentence.</a:t>
            </a:r>
          </a:p>
          <a:p>
            <a:endParaRPr lang="en-US" dirty="0"/>
          </a:p>
          <a:p>
            <a:r>
              <a:rPr lang="en-US" b="1" dirty="0"/>
              <a:t>For abbreviations:</a:t>
            </a:r>
            <a:r>
              <a:rPr lang="en-US" dirty="0"/>
              <a:t> Washington, D.C.  </a:t>
            </a:r>
            <a:r>
              <a:rPr lang="en-US" dirty="0" err="1"/>
              <a:t>Dahan</a:t>
            </a:r>
            <a:r>
              <a:rPr lang="en-US" dirty="0"/>
              <a:t> et al., J. Biol. Chem., E. Coli, etc.</a:t>
            </a:r>
          </a:p>
          <a:p>
            <a:endParaRPr lang="en-US" dirty="0"/>
          </a:p>
          <a:p>
            <a:r>
              <a:rPr lang="en-US" b="1" dirty="0"/>
              <a:t>In numbers: </a:t>
            </a:r>
            <a:r>
              <a:rPr lang="en-US" dirty="0"/>
              <a:t>To separate units from decimals (i.e. 234,567.891)</a:t>
            </a:r>
            <a:endParaRPr lang="en-US" b="1" dirty="0"/>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18</a:t>
            </a:fld>
            <a:endParaRPr lang="en-US" altLang="en-US"/>
          </a:p>
        </p:txBody>
      </p:sp>
    </p:spTree>
    <p:extLst>
      <p:ext uri="{BB962C8B-B14F-4D97-AF65-F5344CB8AC3E}">
        <p14:creationId xmlns:p14="http://schemas.microsoft.com/office/powerpoint/2010/main" val="1225360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lstStyle/>
          <a:p>
            <a:pPr marL="0" indent="0">
              <a:buNone/>
            </a:pPr>
            <a:r>
              <a:rPr lang="en-US" dirty="0"/>
              <a:t>1. Used </a:t>
            </a:r>
            <a:r>
              <a:rPr lang="en-US" b="1" dirty="0"/>
              <a:t>to separate elements in a series</a:t>
            </a:r>
          </a:p>
          <a:p>
            <a:endParaRPr lang="en-US" dirty="0"/>
          </a:p>
          <a:p>
            <a:pPr marL="0" indent="0">
              <a:buNone/>
            </a:pPr>
            <a:r>
              <a:rPr lang="en-US" dirty="0"/>
              <a:t>“He hit the ball, dropped the bat, and ran to first base." </a:t>
            </a:r>
          </a:p>
          <a:p>
            <a:pPr marL="0" indent="0">
              <a:buNone/>
            </a:pPr>
            <a:endParaRPr lang="en-US" dirty="0"/>
          </a:p>
          <a:p>
            <a:pPr marL="0" indent="0">
              <a:buNone/>
            </a:pPr>
            <a:r>
              <a:rPr lang="en-US" dirty="0"/>
              <a:t>“The buffer solution contained 5 </a:t>
            </a:r>
            <a:r>
              <a:rPr lang="en-US" dirty="0" err="1"/>
              <a:t>mM</a:t>
            </a:r>
            <a:r>
              <a:rPr lang="en-US" dirty="0"/>
              <a:t> </a:t>
            </a:r>
            <a:r>
              <a:rPr lang="en-US" dirty="0" err="1"/>
              <a:t>HCl</a:t>
            </a:r>
            <a:r>
              <a:rPr lang="en-US" dirty="0"/>
              <a:t>, 10 </a:t>
            </a:r>
            <a:r>
              <a:rPr lang="en-US" dirty="0" err="1"/>
              <a:t>mM</a:t>
            </a:r>
            <a:r>
              <a:rPr lang="en-US" dirty="0"/>
              <a:t> TRIS, and 3 </a:t>
            </a:r>
            <a:r>
              <a:rPr lang="en-US" dirty="0" err="1"/>
              <a:t>mM</a:t>
            </a:r>
            <a:r>
              <a:rPr lang="en-US" dirty="0"/>
              <a:t> H</a:t>
            </a:r>
            <a:r>
              <a:rPr lang="en-US" baseline="-25000" dirty="0"/>
              <a:t>2</a:t>
            </a:r>
            <a:r>
              <a:rPr lang="en-US" dirty="0"/>
              <a:t>SO</a:t>
            </a:r>
            <a:r>
              <a:rPr lang="en-US" baseline="-25000" dirty="0"/>
              <a:t>4</a:t>
            </a:r>
            <a:r>
              <a:rPr lang="en-US" dirty="0"/>
              <a:t>.” </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19</a:t>
            </a:fld>
            <a:endParaRPr lang="en-US" altLang="en-US"/>
          </a:p>
        </p:txBody>
      </p:sp>
    </p:spTree>
    <p:extLst>
      <p:ext uri="{BB962C8B-B14F-4D97-AF65-F5344CB8AC3E}">
        <p14:creationId xmlns:p14="http://schemas.microsoft.com/office/powerpoint/2010/main" val="286814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a:xfrm>
            <a:off x="317500" y="52388"/>
            <a:ext cx="8637588" cy="1431925"/>
          </a:xfrm>
        </p:spPr>
        <p:txBody>
          <a:bodyPr>
            <a:normAutofit/>
          </a:bodyPr>
          <a:lstStyle/>
          <a:p>
            <a:r>
              <a:rPr lang="en-US" altLang="en-US" u="sng" dirty="0"/>
              <a:t>Results describe data</a:t>
            </a:r>
          </a:p>
        </p:txBody>
      </p:sp>
      <p:sp>
        <p:nvSpPr>
          <p:cNvPr id="1101827" name="Rectangle 3"/>
          <p:cNvSpPr>
            <a:spLocks noGrp="1" noChangeArrowheads="1"/>
          </p:cNvSpPr>
          <p:nvPr>
            <p:ph type="body" idx="1"/>
          </p:nvPr>
        </p:nvSpPr>
        <p:spPr/>
        <p:txBody>
          <a:bodyPr/>
          <a:lstStyle/>
          <a:p>
            <a:pPr>
              <a:buFont typeface="Wingdings" pitchFamily="2" charset="2"/>
              <a:buNone/>
            </a:pPr>
            <a:endParaRPr lang="en-US" altLang="en-US" sz="1800" i="1" dirty="0">
              <a:cs typeface="Arial" charset="0"/>
            </a:endParaRPr>
          </a:p>
          <a:p>
            <a:pPr>
              <a:buFont typeface="Wingdings" pitchFamily="2" charset="2"/>
              <a:buNone/>
            </a:pPr>
            <a:endParaRPr lang="en-US" altLang="en-US" sz="1800" i="1" dirty="0">
              <a:cs typeface="Arial" charset="0"/>
            </a:endParaRPr>
          </a:p>
        </p:txBody>
      </p:sp>
      <p:sp>
        <p:nvSpPr>
          <p:cNvPr id="1101828" name="Text Box 4"/>
          <p:cNvSpPr txBox="1">
            <a:spLocks noChangeArrowheads="1"/>
          </p:cNvSpPr>
          <p:nvPr/>
        </p:nvSpPr>
        <p:spPr bwMode="auto">
          <a:xfrm>
            <a:off x="685800" y="2286000"/>
            <a:ext cx="7620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600" dirty="0"/>
              <a:t>	</a:t>
            </a:r>
            <a:r>
              <a:rPr lang="en-US" altLang="en-US" dirty="0"/>
              <a:t>Results = the written form of data</a:t>
            </a:r>
          </a:p>
          <a:p>
            <a:pPr>
              <a:spcBef>
                <a:spcPct val="50000"/>
              </a:spcBef>
            </a:pPr>
            <a:r>
              <a:rPr lang="en-US" altLang="en-US" dirty="0"/>
              <a:t>	Data are figures and tables</a:t>
            </a:r>
          </a:p>
        </p:txBody>
      </p:sp>
    </p:spTree>
    <p:extLst>
      <p:ext uri="{BB962C8B-B14F-4D97-AF65-F5344CB8AC3E}">
        <p14:creationId xmlns:p14="http://schemas.microsoft.com/office/powerpoint/2010/main" val="235956860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lstStyle/>
          <a:p>
            <a:pPr marL="0" indent="0">
              <a:buNone/>
            </a:pPr>
            <a:r>
              <a:rPr lang="en-US" dirty="0"/>
              <a:t>2. Used </a:t>
            </a:r>
            <a:r>
              <a:rPr lang="en-US" b="1" dirty="0"/>
              <a:t>to connect independent actions </a:t>
            </a:r>
            <a:r>
              <a:rPr lang="en-US" dirty="0"/>
              <a:t>(and, but, for, nor, yet, or, so).</a:t>
            </a:r>
          </a:p>
          <a:p>
            <a:endParaRPr lang="en-US" dirty="0"/>
          </a:p>
          <a:p>
            <a:pPr marL="0" indent="0">
              <a:buNone/>
            </a:pPr>
            <a:r>
              <a:rPr lang="en-US" dirty="0"/>
              <a:t>“He read from the book, </a:t>
            </a:r>
            <a:r>
              <a:rPr lang="en-US" b="1" dirty="0"/>
              <a:t>but</a:t>
            </a:r>
            <a:r>
              <a:rPr lang="en-US" dirty="0"/>
              <a:t> no one was listening." </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20</a:t>
            </a:fld>
            <a:endParaRPr lang="en-US" altLang="en-US"/>
          </a:p>
        </p:txBody>
      </p:sp>
    </p:spTree>
    <p:extLst>
      <p:ext uri="{BB962C8B-B14F-4D97-AF65-F5344CB8AC3E}">
        <p14:creationId xmlns:p14="http://schemas.microsoft.com/office/powerpoint/2010/main" val="3178112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normAutofit/>
          </a:bodyPr>
          <a:lstStyle/>
          <a:p>
            <a:pPr marL="0" indent="0">
              <a:buNone/>
            </a:pPr>
            <a:r>
              <a:rPr lang="en-US" dirty="0"/>
              <a:t>3. Use a comma </a:t>
            </a:r>
            <a:r>
              <a:rPr lang="en-US" b="1" dirty="0"/>
              <a:t>to set off introductory elements.</a:t>
            </a:r>
          </a:p>
          <a:p>
            <a:pPr marL="0" indent="0">
              <a:buNone/>
            </a:pPr>
            <a:endParaRPr lang="en-US" b="1" dirty="0"/>
          </a:p>
          <a:p>
            <a:pPr marL="0" indent="0">
              <a:buNone/>
            </a:pPr>
            <a:r>
              <a:rPr lang="en-US" dirty="0"/>
              <a:t>"</a:t>
            </a:r>
            <a:r>
              <a:rPr lang="en-US" i="1" dirty="0"/>
              <a:t>Running into class</a:t>
            </a:r>
            <a:r>
              <a:rPr lang="en-US" dirty="0"/>
              <a:t>, he suddenly realized how stupid he looked."</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21</a:t>
            </a:fld>
            <a:endParaRPr lang="en-US" altLang="en-US"/>
          </a:p>
        </p:txBody>
      </p:sp>
    </p:spTree>
    <p:extLst>
      <p:ext uri="{BB962C8B-B14F-4D97-AF65-F5344CB8AC3E}">
        <p14:creationId xmlns:p14="http://schemas.microsoft.com/office/powerpoint/2010/main" val="1391953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normAutofit/>
          </a:bodyPr>
          <a:lstStyle/>
          <a:p>
            <a:pPr marL="0" indent="0">
              <a:buNone/>
            </a:pPr>
            <a:r>
              <a:rPr lang="en-US" dirty="0"/>
              <a:t>4. Use a comma </a:t>
            </a:r>
            <a:r>
              <a:rPr lang="en-US" b="1" dirty="0"/>
              <a:t>to set off parenthetical elements</a:t>
            </a:r>
            <a:r>
              <a:rPr lang="en-US" dirty="0"/>
              <a:t>.</a:t>
            </a:r>
          </a:p>
          <a:p>
            <a:pPr marL="0" indent="0">
              <a:buNone/>
            </a:pPr>
            <a:endParaRPr lang="en-US" dirty="0"/>
          </a:p>
          <a:p>
            <a:pPr marL="0" indent="0">
              <a:buNone/>
            </a:pPr>
            <a:r>
              <a:rPr lang="en-US" dirty="0"/>
              <a:t>"London Bridge, </a:t>
            </a:r>
            <a:r>
              <a:rPr lang="en-US" i="1" dirty="0"/>
              <a:t>which spans the Thames,</a:t>
            </a:r>
            <a:r>
              <a:rPr lang="en-US" dirty="0"/>
              <a:t> is falling down."</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22</a:t>
            </a:fld>
            <a:endParaRPr lang="en-US" altLang="en-US"/>
          </a:p>
        </p:txBody>
      </p:sp>
    </p:spTree>
    <p:extLst>
      <p:ext uri="{BB962C8B-B14F-4D97-AF65-F5344CB8AC3E}">
        <p14:creationId xmlns:p14="http://schemas.microsoft.com/office/powerpoint/2010/main" val="1267956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0546" name="Rectangle 2"/>
          <p:cNvSpPr>
            <a:spLocks noGrp="1" noChangeArrowheads="1"/>
          </p:cNvSpPr>
          <p:nvPr>
            <p:ph type="title"/>
          </p:nvPr>
        </p:nvSpPr>
        <p:spPr>
          <a:xfrm>
            <a:off x="506413" y="381000"/>
            <a:ext cx="8637587" cy="1311275"/>
          </a:xfrm>
        </p:spPr>
        <p:txBody>
          <a:bodyPr/>
          <a:lstStyle/>
          <a:p>
            <a:r>
              <a:rPr lang="en-US" altLang="en-US" u="sng" dirty="0"/>
              <a:t>Parenthetical Comma (example)</a:t>
            </a:r>
            <a:endParaRPr lang="en-US" altLang="en-US" sz="3600" u="sng" dirty="0"/>
          </a:p>
        </p:txBody>
      </p:sp>
      <p:sp>
        <p:nvSpPr>
          <p:cNvPr id="620547" name="Rectangle 3"/>
          <p:cNvSpPr>
            <a:spLocks noGrp="1" noChangeArrowheads="1"/>
          </p:cNvSpPr>
          <p:nvPr>
            <p:ph type="body" idx="1"/>
          </p:nvPr>
        </p:nvSpPr>
        <p:spPr>
          <a:xfrm>
            <a:off x="228600" y="1828800"/>
            <a:ext cx="8208963" cy="4114800"/>
          </a:xfrm>
        </p:spPr>
        <p:txBody>
          <a:bodyPr/>
          <a:lstStyle/>
          <a:p>
            <a:pPr lvl="1">
              <a:buFont typeface="Wingdings" pitchFamily="2" charset="2"/>
              <a:buNone/>
            </a:pPr>
            <a:endParaRPr lang="en-US" altLang="en-US" dirty="0">
              <a:cs typeface="Times New Roman" pitchFamily="18" charset="0"/>
            </a:endParaRPr>
          </a:p>
          <a:p>
            <a:pPr lvl="1">
              <a:buFont typeface="Wingdings" pitchFamily="2" charset="2"/>
              <a:buNone/>
            </a:pPr>
            <a:r>
              <a:rPr lang="en-US" altLang="en-US" dirty="0">
                <a:cs typeface="Times New Roman" pitchFamily="18" charset="0"/>
              </a:rPr>
              <a:t>	One study of 930 adults with multiple sclerosis (MS) receiving care in one of two managed care settings or in a fee-for-service setting found that only two-thirds of those needing to contact a neurologist for an MS-related problem in the prior 6 months had done so (</a:t>
            </a:r>
            <a:r>
              <a:rPr lang="en-US" altLang="en-US" dirty="0" err="1">
                <a:cs typeface="Times New Roman" pitchFamily="18" charset="0"/>
              </a:rPr>
              <a:t>Vickrey</a:t>
            </a:r>
            <a:r>
              <a:rPr lang="en-US" altLang="en-US" dirty="0">
                <a:cs typeface="Times New Roman" pitchFamily="18" charset="0"/>
              </a:rPr>
              <a:t> et al 1999). </a:t>
            </a:r>
          </a:p>
        </p:txBody>
      </p:sp>
      <p:sp>
        <p:nvSpPr>
          <p:cNvPr id="620549" name="Line 5"/>
          <p:cNvSpPr>
            <a:spLocks noChangeShapeType="1"/>
          </p:cNvSpPr>
          <p:nvPr/>
        </p:nvSpPr>
        <p:spPr bwMode="auto">
          <a:xfrm>
            <a:off x="1219200" y="2064"/>
            <a:ext cx="1371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620564" name="Group 20"/>
          <p:cNvGrpSpPr>
            <a:grpSpLocks/>
          </p:cNvGrpSpPr>
          <p:nvPr/>
        </p:nvGrpSpPr>
        <p:grpSpPr bwMode="auto">
          <a:xfrm>
            <a:off x="6019800" y="1828800"/>
            <a:ext cx="2667000" cy="1066800"/>
            <a:chOff x="3456" y="1488"/>
            <a:chExt cx="1680" cy="672"/>
          </a:xfrm>
        </p:grpSpPr>
        <p:sp>
          <p:nvSpPr>
            <p:cNvPr id="620551" name="Text Box 7"/>
            <p:cNvSpPr txBox="1">
              <a:spLocks noChangeArrowheads="1"/>
            </p:cNvSpPr>
            <p:nvPr/>
          </p:nvSpPr>
          <p:spPr bwMode="auto">
            <a:xfrm>
              <a:off x="3456" y="1488"/>
              <a:ext cx="1680" cy="312"/>
            </a:xfrm>
            <a:prstGeom prst="rect">
              <a:avLst/>
            </a:prstGeom>
            <a:solidFill>
              <a:srgbClr val="FFFFFF"/>
            </a:solidFill>
            <a:ln w="381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chemeClr val="hlink"/>
                  </a:solidFill>
                </a:rPr>
                <a:t>confusing garbage</a:t>
              </a:r>
            </a:p>
          </p:txBody>
        </p:sp>
        <p:sp>
          <p:nvSpPr>
            <p:cNvPr id="620563" name="Line 19"/>
            <p:cNvSpPr>
              <a:spLocks noChangeShapeType="1"/>
            </p:cNvSpPr>
            <p:nvPr/>
          </p:nvSpPr>
          <p:spPr bwMode="auto">
            <a:xfrm flipH="1">
              <a:off x="4656" y="1776"/>
              <a:ext cx="432" cy="384"/>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2" name="Slide Number Placeholder 1"/>
          <p:cNvSpPr>
            <a:spLocks noGrp="1"/>
          </p:cNvSpPr>
          <p:nvPr>
            <p:ph type="sldNum" sz="quarter" idx="12"/>
          </p:nvPr>
        </p:nvSpPr>
        <p:spPr/>
        <p:txBody>
          <a:bodyPr/>
          <a:lstStyle/>
          <a:p>
            <a:fld id="{F27CF52B-5D6F-4094-928C-91E65A06703B}" type="slidenum">
              <a:rPr lang="en-US" altLang="en-US" smtClean="0"/>
              <a:pPr/>
              <a:t>23</a:t>
            </a:fld>
            <a:endParaRPr lang="en-US" altLang="en-US"/>
          </a:p>
        </p:txBody>
      </p:sp>
    </p:spTree>
    <p:extLst>
      <p:ext uri="{BB962C8B-B14F-4D97-AF65-F5344CB8AC3E}">
        <p14:creationId xmlns:p14="http://schemas.microsoft.com/office/powerpoint/2010/main" val="301192562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42" name="Rectangle 2"/>
          <p:cNvSpPr>
            <a:spLocks noGrp="1" noChangeArrowheads="1"/>
          </p:cNvSpPr>
          <p:nvPr>
            <p:ph type="title"/>
          </p:nvPr>
        </p:nvSpPr>
        <p:spPr>
          <a:xfrm>
            <a:off x="506413" y="501650"/>
            <a:ext cx="8637587" cy="1311275"/>
          </a:xfrm>
        </p:spPr>
        <p:txBody>
          <a:bodyPr/>
          <a:lstStyle/>
          <a:p>
            <a:r>
              <a:rPr lang="en-US" altLang="en-US" u="sng" dirty="0"/>
              <a:t>Parenthetical Comma (example)</a:t>
            </a:r>
            <a:endParaRPr lang="en-US" altLang="en-US" sz="3600" u="sng" dirty="0"/>
          </a:p>
        </p:txBody>
      </p:sp>
      <p:sp>
        <p:nvSpPr>
          <p:cNvPr id="624643" name="Rectangle 3"/>
          <p:cNvSpPr>
            <a:spLocks noGrp="1" noChangeArrowheads="1"/>
          </p:cNvSpPr>
          <p:nvPr>
            <p:ph type="body" idx="1"/>
          </p:nvPr>
        </p:nvSpPr>
        <p:spPr>
          <a:xfrm>
            <a:off x="304800" y="1828800"/>
            <a:ext cx="8208963" cy="4114800"/>
          </a:xfrm>
        </p:spPr>
        <p:txBody>
          <a:bodyPr/>
          <a:lstStyle/>
          <a:p>
            <a:pPr lvl="1">
              <a:buFont typeface="Wingdings" pitchFamily="2" charset="2"/>
              <a:buNone/>
            </a:pPr>
            <a:r>
              <a:rPr lang="en-US" altLang="en-US" sz="2400" dirty="0">
                <a:cs typeface="Times New Roman" pitchFamily="18" charset="0"/>
              </a:rPr>
              <a:t>	</a:t>
            </a:r>
            <a:r>
              <a:rPr lang="en-US" altLang="en-US" dirty="0">
                <a:cs typeface="Times New Roman" pitchFamily="18" charset="0"/>
              </a:rPr>
              <a:t>One study found that, of 930 adults with multiple sclerosis (MS) who were receiving care in one of two managed care settings or in a fee-for-service setting, only two-thirds of those needing to contact a neurologist for an MS-related problem in the prior six months had done so (</a:t>
            </a:r>
            <a:r>
              <a:rPr lang="en-US" altLang="en-US" dirty="0" err="1">
                <a:cs typeface="Times New Roman" pitchFamily="18" charset="0"/>
              </a:rPr>
              <a:t>Vickrey</a:t>
            </a:r>
            <a:r>
              <a:rPr lang="en-US" altLang="en-US" dirty="0">
                <a:cs typeface="Times New Roman" pitchFamily="18" charset="0"/>
              </a:rPr>
              <a:t> et al 1999). </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24</a:t>
            </a:fld>
            <a:endParaRPr lang="en-US" altLang="en-US"/>
          </a:p>
        </p:txBody>
      </p:sp>
    </p:spTree>
    <p:extLst>
      <p:ext uri="{BB962C8B-B14F-4D97-AF65-F5344CB8AC3E}">
        <p14:creationId xmlns:p14="http://schemas.microsoft.com/office/powerpoint/2010/main" val="207355936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a:xfrm>
            <a:off x="457200" y="1600200"/>
            <a:ext cx="8458200" cy="4525963"/>
          </a:xfrm>
        </p:spPr>
        <p:txBody>
          <a:bodyPr>
            <a:normAutofit/>
          </a:bodyPr>
          <a:lstStyle/>
          <a:p>
            <a:r>
              <a:rPr lang="en-US" dirty="0"/>
              <a:t>5. Use a comma </a:t>
            </a:r>
            <a:r>
              <a:rPr lang="en-US" b="1" dirty="0"/>
              <a:t>to avoid confusion</a:t>
            </a:r>
            <a:r>
              <a:rPr lang="en-US" dirty="0"/>
              <a:t>. </a:t>
            </a:r>
          </a:p>
          <a:p>
            <a:endParaRPr lang="en-US" sz="2600" dirty="0"/>
          </a:p>
          <a:p>
            <a:r>
              <a:rPr lang="en-US" sz="2600" dirty="0"/>
              <a:t>For most the year is already finished.</a:t>
            </a:r>
            <a:br>
              <a:rPr lang="en-US" sz="2600" dirty="0"/>
            </a:br>
            <a:r>
              <a:rPr lang="en-US" sz="2600" dirty="0"/>
              <a:t>For most</a:t>
            </a:r>
            <a:r>
              <a:rPr lang="en-US" sz="2600" b="1" dirty="0"/>
              <a:t>,</a:t>
            </a:r>
            <a:r>
              <a:rPr lang="en-US" sz="2600" dirty="0"/>
              <a:t> the year is already finished.</a:t>
            </a:r>
          </a:p>
          <a:p>
            <a:endParaRPr lang="en-US" sz="2600" dirty="0"/>
          </a:p>
          <a:p>
            <a:r>
              <a:rPr lang="en-US" sz="2600" dirty="0"/>
              <a:t>Luckily labs are equipped with fire extinguishers.</a:t>
            </a:r>
          </a:p>
          <a:p>
            <a:pPr marL="0" indent="0">
              <a:buNone/>
            </a:pPr>
            <a:r>
              <a:rPr lang="en-US" sz="2600" dirty="0"/>
              <a:t>    Luckily, labs are equipped with fire extinguishers</a:t>
            </a:r>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25</a:t>
            </a:fld>
            <a:endParaRPr lang="en-US" altLang="en-US"/>
          </a:p>
        </p:txBody>
      </p:sp>
    </p:spTree>
    <p:extLst>
      <p:ext uri="{BB962C8B-B14F-4D97-AF65-F5344CB8AC3E}">
        <p14:creationId xmlns:p14="http://schemas.microsoft.com/office/powerpoint/2010/main" val="3305221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normAutofit/>
          </a:bodyPr>
          <a:lstStyle/>
          <a:p>
            <a:r>
              <a:rPr lang="en-US" dirty="0"/>
              <a:t>6. </a:t>
            </a:r>
            <a:r>
              <a:rPr lang="en-US" b="1" dirty="0"/>
              <a:t>Typographical Reasons: </a:t>
            </a:r>
          </a:p>
          <a:p>
            <a:endParaRPr lang="en-US" b="1" dirty="0"/>
          </a:p>
          <a:p>
            <a:pPr marL="0" indent="0">
              <a:buNone/>
            </a:pPr>
            <a:r>
              <a:rPr lang="en-US" dirty="0"/>
              <a:t>Between a city and a country (Safed, Israel), a date and the year (June 15, 2012), a name and a title (Bob Callahan, Professor of English), in long numbers (5,456,783 and $14,682), etc. </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26</a:t>
            </a:fld>
            <a:endParaRPr lang="en-US" altLang="en-US"/>
          </a:p>
        </p:txBody>
      </p:sp>
    </p:spTree>
    <p:extLst>
      <p:ext uri="{BB962C8B-B14F-4D97-AF65-F5344CB8AC3E}">
        <p14:creationId xmlns:p14="http://schemas.microsoft.com/office/powerpoint/2010/main" val="1430371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Comma</a:t>
            </a:r>
          </a:p>
        </p:txBody>
      </p:sp>
      <p:sp>
        <p:nvSpPr>
          <p:cNvPr id="3" name="Content Placeholder 2"/>
          <p:cNvSpPr>
            <a:spLocks noGrp="1"/>
          </p:cNvSpPr>
          <p:nvPr>
            <p:ph idx="1"/>
          </p:nvPr>
        </p:nvSpPr>
        <p:spPr/>
        <p:txBody>
          <a:bodyPr>
            <a:normAutofit/>
          </a:bodyPr>
          <a:lstStyle/>
          <a:p>
            <a:r>
              <a:rPr lang="en-US" b="1" dirty="0"/>
              <a:t>Use Commas With Caution</a:t>
            </a:r>
            <a:r>
              <a:rPr lang="en-US" dirty="0"/>
              <a:t> </a:t>
            </a:r>
          </a:p>
          <a:p>
            <a:pPr marL="0" indent="0">
              <a:buNone/>
            </a:pPr>
            <a:r>
              <a:rPr lang="en-US" dirty="0"/>
              <a:t>The biggest problem that most students have with commas is their </a:t>
            </a:r>
            <a:r>
              <a:rPr lang="en-US" b="1" dirty="0"/>
              <a:t>overuse</a:t>
            </a:r>
            <a:r>
              <a:rPr lang="en-US" dirty="0"/>
              <a:t>. Some essays look as though the student loaded a shotgun with commas and blasted away. </a:t>
            </a:r>
          </a:p>
          <a:p>
            <a:pPr marL="0" indent="0">
              <a:buNone/>
            </a:pPr>
            <a:r>
              <a:rPr lang="en-US" u="sng" dirty="0"/>
              <a:t>If you are unsure, don’t use it.</a:t>
            </a:r>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27</a:t>
            </a:fld>
            <a:endParaRPr lang="en-US" altLang="en-US"/>
          </a:p>
        </p:txBody>
      </p:sp>
    </p:spTree>
    <p:extLst>
      <p:ext uri="{BB962C8B-B14F-4D97-AF65-F5344CB8AC3E}">
        <p14:creationId xmlns:p14="http://schemas.microsoft.com/office/powerpoint/2010/main" val="41655739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506413" y="381000"/>
            <a:ext cx="8637587" cy="1431925"/>
          </a:xfrm>
        </p:spPr>
        <p:txBody>
          <a:bodyPr>
            <a:normAutofit/>
          </a:bodyPr>
          <a:lstStyle/>
          <a:p>
            <a:r>
              <a:rPr lang="en-US" altLang="en-US" u="sng" dirty="0"/>
              <a:t>Semicolon (;)</a:t>
            </a:r>
            <a:endParaRPr lang="en-US" altLang="en-US" sz="3600" u="sng" dirty="0"/>
          </a:p>
        </p:txBody>
      </p:sp>
      <p:sp>
        <p:nvSpPr>
          <p:cNvPr id="574467" name="Rectangle 3"/>
          <p:cNvSpPr>
            <a:spLocks noGrp="1" noChangeArrowheads="1"/>
          </p:cNvSpPr>
          <p:nvPr>
            <p:ph type="body" idx="1"/>
          </p:nvPr>
        </p:nvSpPr>
        <p:spPr>
          <a:xfrm>
            <a:off x="228600" y="1828800"/>
            <a:ext cx="8208963" cy="4114800"/>
          </a:xfrm>
        </p:spPr>
        <p:txBody>
          <a:bodyPr/>
          <a:lstStyle/>
          <a:p>
            <a:pPr lvl="1">
              <a:buFont typeface="Wingdings" pitchFamily="2" charset="2"/>
              <a:buNone/>
            </a:pPr>
            <a:endParaRPr lang="en-US" altLang="en-US"/>
          </a:p>
          <a:p>
            <a:pPr lvl="1">
              <a:buFont typeface="Wingdings" pitchFamily="2" charset="2"/>
              <a:buNone/>
            </a:pPr>
            <a:endParaRPr lang="en-US" altLang="en-US"/>
          </a:p>
          <a:p>
            <a:pPr lvl="1">
              <a:buFont typeface="Wingdings" pitchFamily="2" charset="2"/>
              <a:buNone/>
            </a:pPr>
            <a:endParaRPr lang="en-US" altLang="en-US"/>
          </a:p>
        </p:txBody>
      </p:sp>
      <p:sp>
        <p:nvSpPr>
          <p:cNvPr id="574468" name="Text Box 4"/>
          <p:cNvSpPr txBox="1">
            <a:spLocks noChangeArrowheads="1"/>
          </p:cNvSpPr>
          <p:nvPr/>
        </p:nvSpPr>
        <p:spPr bwMode="auto">
          <a:xfrm>
            <a:off x="609599" y="1676400"/>
            <a:ext cx="7827963"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800" b="1" dirty="0"/>
              <a:t>Semicolon:</a:t>
            </a:r>
          </a:p>
          <a:p>
            <a:pPr>
              <a:spcBef>
                <a:spcPct val="50000"/>
              </a:spcBef>
            </a:pPr>
            <a:r>
              <a:rPr lang="en-US" altLang="en-US" sz="2800" b="1" dirty="0"/>
              <a:t>Indicates a pause, typically between two main clauses, that is more pronounced than that indicated by a comma.</a:t>
            </a:r>
          </a:p>
          <a:p>
            <a:pPr>
              <a:spcBef>
                <a:spcPct val="50000"/>
              </a:spcBef>
            </a:pPr>
            <a:r>
              <a:rPr lang="en-US" altLang="en-US" b="1" dirty="0"/>
              <a:t>Example: </a:t>
            </a:r>
          </a:p>
          <a:p>
            <a:pPr>
              <a:spcBef>
                <a:spcPct val="50000"/>
              </a:spcBef>
            </a:pPr>
            <a:r>
              <a:rPr lang="en-US" altLang="en-US" dirty="0"/>
              <a:t>I completed my master degree; now I have to do a PhD.</a:t>
            </a:r>
            <a:endParaRPr lang="en-US" altLang="en-US" b="1" dirty="0"/>
          </a:p>
          <a:p>
            <a:pPr>
              <a:spcBef>
                <a:spcPct val="50000"/>
              </a:spcBef>
            </a:pPr>
            <a:r>
              <a:rPr lang="en-US" altLang="en-US" b="1" dirty="0"/>
              <a:t>Or as a double comma:</a:t>
            </a:r>
          </a:p>
          <a:p>
            <a:pPr>
              <a:spcBef>
                <a:spcPct val="50000"/>
              </a:spcBef>
            </a:pPr>
            <a:r>
              <a:rPr lang="en-US" dirty="0"/>
              <a:t>We had students from Lima, Peru; Santiago, Chile; and Caracas, Venezuela.</a:t>
            </a:r>
            <a:endParaRPr lang="en-US" altLang="en-US"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28</a:t>
            </a:fld>
            <a:endParaRPr lang="en-US" altLang="en-US"/>
          </a:p>
        </p:txBody>
      </p:sp>
    </p:spTree>
    <p:extLst>
      <p:ext uri="{BB962C8B-B14F-4D97-AF65-F5344CB8AC3E}">
        <p14:creationId xmlns:p14="http://schemas.microsoft.com/office/powerpoint/2010/main" val="2369201067"/>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a:xfrm>
            <a:off x="506413" y="381000"/>
            <a:ext cx="8637587" cy="1431925"/>
          </a:xfrm>
        </p:spPr>
        <p:txBody>
          <a:bodyPr>
            <a:normAutofit/>
          </a:bodyPr>
          <a:lstStyle/>
          <a:p>
            <a:r>
              <a:rPr lang="en-US" altLang="en-US" u="sng" dirty="0"/>
              <a:t>Parentheses ()</a:t>
            </a:r>
            <a:endParaRPr lang="en-US" altLang="en-US" sz="3600" u="sng" dirty="0"/>
          </a:p>
        </p:txBody>
      </p:sp>
      <p:sp>
        <p:nvSpPr>
          <p:cNvPr id="560131" name="Rectangle 3"/>
          <p:cNvSpPr>
            <a:spLocks noGrp="1" noChangeArrowheads="1"/>
          </p:cNvSpPr>
          <p:nvPr>
            <p:ph type="body" idx="1"/>
          </p:nvPr>
        </p:nvSpPr>
        <p:spPr>
          <a:xfrm>
            <a:off x="228600" y="1828800"/>
            <a:ext cx="8208963" cy="4114800"/>
          </a:xfrm>
        </p:spPr>
        <p:txBody>
          <a:bodyPr/>
          <a:lstStyle/>
          <a:p>
            <a:pPr lvl="1">
              <a:buFont typeface="Wingdings" pitchFamily="2" charset="2"/>
              <a:buNone/>
            </a:pPr>
            <a:endParaRPr lang="en-US" altLang="en-US"/>
          </a:p>
          <a:p>
            <a:pPr lvl="1">
              <a:buFont typeface="Wingdings" pitchFamily="2" charset="2"/>
              <a:buNone/>
            </a:pPr>
            <a:endParaRPr lang="en-US" altLang="en-US"/>
          </a:p>
        </p:txBody>
      </p:sp>
      <p:sp>
        <p:nvSpPr>
          <p:cNvPr id="560134" name="Text Box 6"/>
          <p:cNvSpPr txBox="1">
            <a:spLocks noChangeArrowheads="1"/>
          </p:cNvSpPr>
          <p:nvPr/>
        </p:nvSpPr>
        <p:spPr bwMode="auto">
          <a:xfrm>
            <a:off x="609600" y="2286000"/>
            <a:ext cx="7696200"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latin typeface="Arial" charset="0"/>
              </a:rPr>
              <a:t>Parenthesis (parenthetical expression):</a:t>
            </a:r>
          </a:p>
          <a:p>
            <a:pPr>
              <a:spcBef>
                <a:spcPct val="50000"/>
              </a:spcBef>
            </a:pPr>
            <a:r>
              <a:rPr lang="en-US" altLang="en-US" dirty="0">
                <a:latin typeface="Arial" charset="0"/>
              </a:rPr>
              <a:t>A word, clause, or sentence inserted as an explanation or afterthought into a passage that is grammatically complete without it.</a:t>
            </a:r>
          </a:p>
          <a:p>
            <a:pPr>
              <a:spcBef>
                <a:spcPct val="50000"/>
              </a:spcBef>
            </a:pPr>
            <a:r>
              <a:rPr lang="en-US" altLang="en-US" b="1" dirty="0">
                <a:latin typeface="Arial" charset="0"/>
              </a:rPr>
              <a:t>Example:  </a:t>
            </a:r>
            <a:r>
              <a:rPr lang="en-US" altLang="en-US" dirty="0">
                <a:latin typeface="Arial" charset="0"/>
              </a:rPr>
              <a:t>The drug donepezil (</a:t>
            </a:r>
            <a:r>
              <a:rPr lang="en-US" altLang="en-US" dirty="0" err="1">
                <a:latin typeface="Arial" charset="0"/>
              </a:rPr>
              <a:t>Azilect</a:t>
            </a:r>
            <a:r>
              <a:rPr lang="en-US" altLang="en-US" dirty="0">
                <a:latin typeface="Arial" charset="0"/>
              </a:rPr>
              <a:t>) is an acetylcholine esterase inhibitor.</a:t>
            </a:r>
            <a:endParaRPr lang="en-US" altLang="en-US" b="1" dirty="0">
              <a:latin typeface="Arial" charset="0"/>
            </a:endParaRPr>
          </a:p>
          <a:p>
            <a:pPr>
              <a:spcBef>
                <a:spcPct val="50000"/>
              </a:spcBef>
            </a:pPr>
            <a:endParaRPr lang="en-US" altLang="en-US" dirty="0">
              <a:latin typeface="Arial" charset="0"/>
            </a:endParaRPr>
          </a:p>
          <a:p>
            <a:pPr>
              <a:spcBef>
                <a:spcPct val="50000"/>
              </a:spcBef>
            </a:pPr>
            <a:endParaRPr lang="en-US" altLang="en-US" dirty="0">
              <a:latin typeface="Arial" charset="0"/>
            </a:endParaRPr>
          </a:p>
          <a:p>
            <a:pPr>
              <a:spcBef>
                <a:spcPct val="50000"/>
              </a:spcBef>
            </a:pPr>
            <a:r>
              <a:rPr lang="en-US" altLang="en-US" sz="2000" dirty="0">
                <a:latin typeface="Arial" charset="0"/>
                <a:sym typeface="Wingdings" pitchFamily="2" charset="2"/>
              </a:rPr>
              <a:t> </a:t>
            </a:r>
            <a:r>
              <a:rPr lang="en-US" altLang="en-US" sz="2000" dirty="0">
                <a:latin typeface="Arial" charset="0"/>
              </a:rPr>
              <a:t>If you remove the material within the parentheses, the main point of the sentence should not change.</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29</a:t>
            </a:fld>
            <a:endParaRPr lang="en-US" altLang="en-US"/>
          </a:p>
        </p:txBody>
      </p:sp>
    </p:spTree>
    <p:extLst>
      <p:ext uri="{BB962C8B-B14F-4D97-AF65-F5344CB8AC3E}">
        <p14:creationId xmlns:p14="http://schemas.microsoft.com/office/powerpoint/2010/main" val="559852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u="sng" dirty="0"/>
              <a:t>Nothing is self evident</a:t>
            </a:r>
            <a:endParaRPr lang="en-US" u="sng"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3</a:t>
            </a:fld>
            <a:endParaRPr lang="en-US" alt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352675"/>
            <a:ext cx="5107269" cy="4429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39929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3746" name="Rectangle 2"/>
          <p:cNvSpPr>
            <a:spLocks noGrp="1" noChangeArrowheads="1"/>
          </p:cNvSpPr>
          <p:nvPr>
            <p:ph type="title"/>
          </p:nvPr>
        </p:nvSpPr>
        <p:spPr>
          <a:xfrm>
            <a:off x="506413" y="381000"/>
            <a:ext cx="8637587" cy="1431925"/>
          </a:xfrm>
        </p:spPr>
        <p:txBody>
          <a:bodyPr>
            <a:normAutofit/>
          </a:bodyPr>
          <a:lstStyle/>
          <a:p>
            <a:r>
              <a:rPr lang="en-US" altLang="en-US" u="sng" dirty="0"/>
              <a:t>The Colon (</a:t>
            </a:r>
            <a:r>
              <a:rPr lang="en-US" altLang="en-US" u="sng" dirty="0">
                <a:sym typeface="Wingdings" panose="05000000000000000000" pitchFamily="2" charset="2"/>
              </a:rPr>
              <a:t>:)</a:t>
            </a:r>
            <a:endParaRPr lang="en-US" altLang="en-US" sz="3600" u="sng" dirty="0"/>
          </a:p>
        </p:txBody>
      </p:sp>
      <p:sp>
        <p:nvSpPr>
          <p:cNvPr id="543747" name="Rectangle 3"/>
          <p:cNvSpPr>
            <a:spLocks noGrp="1" noChangeArrowheads="1"/>
          </p:cNvSpPr>
          <p:nvPr>
            <p:ph type="body" idx="1"/>
          </p:nvPr>
        </p:nvSpPr>
        <p:spPr/>
        <p:txBody>
          <a:bodyPr/>
          <a:lstStyle/>
          <a:p>
            <a:pPr lvl="1">
              <a:buFont typeface="Wingdings" pitchFamily="2" charset="2"/>
              <a:buNone/>
            </a:pPr>
            <a:r>
              <a:rPr lang="en-US" altLang="en-US" b="1" dirty="0"/>
              <a:t>	Use a colon after an independent clause to introduce a list of items, an explanation, an amplification, or an illustrative quotation.</a:t>
            </a:r>
          </a:p>
          <a:p>
            <a:pPr lvl="1">
              <a:buFont typeface="Wingdings" pitchFamily="2" charset="2"/>
              <a:buNone/>
            </a:pPr>
            <a:endParaRPr lang="en-US" altLang="en-US" b="1" dirty="0"/>
          </a:p>
          <a:p>
            <a:pPr lvl="1">
              <a:buFont typeface="Wingdings" pitchFamily="2" charset="2"/>
              <a:buNone/>
            </a:pPr>
            <a:r>
              <a:rPr lang="en-US" altLang="en-US" dirty="0"/>
              <a:t>	“The colon has more effect than the comma, less power to separate than the semicolon, and more formality than the dash.”--</a:t>
            </a:r>
            <a:r>
              <a:rPr lang="en-US" altLang="en-US" i="1" dirty="0" err="1"/>
              <a:t>Strunk</a:t>
            </a:r>
            <a:r>
              <a:rPr lang="en-US" altLang="en-US" i="1" dirty="0"/>
              <a:t> and White</a:t>
            </a:r>
          </a:p>
          <a:p>
            <a:pPr lvl="1">
              <a:buFont typeface="Wingdings" pitchFamily="2" charset="2"/>
              <a:buNone/>
            </a:pPr>
            <a:endParaRPr lang="en-US" altLang="en-US" i="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30</a:t>
            </a:fld>
            <a:endParaRPr lang="en-US" altLang="en-US"/>
          </a:p>
        </p:txBody>
      </p:sp>
    </p:spTree>
    <p:extLst>
      <p:ext uri="{BB962C8B-B14F-4D97-AF65-F5344CB8AC3E}">
        <p14:creationId xmlns:p14="http://schemas.microsoft.com/office/powerpoint/2010/main" val="153223730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506413" y="381000"/>
            <a:ext cx="8637587" cy="1431925"/>
          </a:xfrm>
        </p:spPr>
        <p:txBody>
          <a:bodyPr>
            <a:normAutofit/>
          </a:bodyPr>
          <a:lstStyle/>
          <a:p>
            <a:r>
              <a:rPr lang="en-US" altLang="en-US" u="sng" dirty="0"/>
              <a:t>The Colon (list examples)</a:t>
            </a:r>
            <a:endParaRPr lang="en-US" altLang="en-US" sz="3600" u="sng" dirty="0"/>
          </a:p>
        </p:txBody>
      </p:sp>
      <p:sp>
        <p:nvSpPr>
          <p:cNvPr id="572419" name="Rectangle 3"/>
          <p:cNvSpPr>
            <a:spLocks noGrp="1" noChangeArrowheads="1"/>
          </p:cNvSpPr>
          <p:nvPr>
            <p:ph type="body" idx="1"/>
          </p:nvPr>
        </p:nvSpPr>
        <p:spPr/>
        <p:txBody>
          <a:bodyPr/>
          <a:lstStyle/>
          <a:p>
            <a:pPr lvl="1">
              <a:buFont typeface="Wingdings" pitchFamily="2" charset="2"/>
              <a:buNone/>
            </a:pPr>
            <a:r>
              <a:rPr lang="en-US" altLang="en-US" sz="2400" dirty="0"/>
              <a:t>	</a:t>
            </a:r>
            <a:r>
              <a:rPr lang="en-US" altLang="en-US" sz="2400" b="1" dirty="0"/>
              <a:t>“The hydrogen bonds are as follows:  purine position 1 to pyrimidine position 1; purine position 6 to pyrimidine position 6.”</a:t>
            </a:r>
          </a:p>
          <a:p>
            <a:pPr lvl="1">
              <a:buFont typeface="Wingdings" pitchFamily="2" charset="2"/>
              <a:buNone/>
            </a:pPr>
            <a:endParaRPr lang="en-US" altLang="en-US" sz="2400" b="1" dirty="0"/>
          </a:p>
          <a:p>
            <a:pPr lvl="1">
              <a:buFont typeface="Wingdings" pitchFamily="2" charset="2"/>
              <a:buNone/>
            </a:pPr>
            <a:r>
              <a:rPr lang="en-US" altLang="en-US" sz="2400" b="1" dirty="0"/>
              <a:t>	“These pairs are:  adenine (purine) with thymine (pyrimidine), and guanine (purine) with cytosine (pyrimidine).”</a:t>
            </a:r>
          </a:p>
          <a:p>
            <a:pPr lvl="1">
              <a:buFont typeface="Wingdings" pitchFamily="2" charset="2"/>
              <a:buNone/>
            </a:pPr>
            <a:endParaRPr lang="en-US" altLang="en-US" sz="2400" b="1" dirty="0"/>
          </a:p>
          <a:p>
            <a:pPr lvl="1">
              <a:buFont typeface="Wingdings" pitchFamily="2" charset="2"/>
              <a:buNone/>
            </a:pPr>
            <a:r>
              <a:rPr lang="en-US" altLang="en-US" sz="2400" dirty="0"/>
              <a:t>	From: “</a:t>
            </a:r>
            <a:r>
              <a:rPr lang="en-US" altLang="en-US" sz="2400" i="1" dirty="0"/>
              <a:t>A structure for </a:t>
            </a:r>
            <a:r>
              <a:rPr lang="en-US" altLang="en-US" sz="2400" i="1" dirty="0" err="1"/>
              <a:t>Deoxyribose</a:t>
            </a:r>
            <a:r>
              <a:rPr lang="en-US" altLang="en-US" sz="2400" i="1" dirty="0"/>
              <a:t> Nucleic Acid</a:t>
            </a:r>
            <a:r>
              <a:rPr lang="en-US" altLang="en-US" sz="2400" dirty="0"/>
              <a:t>”—Watson and Crick 1953</a:t>
            </a:r>
            <a:endParaRPr lang="en-US" altLang="en-US" sz="2400" i="1" dirty="0"/>
          </a:p>
          <a:p>
            <a:pPr lvl="1">
              <a:buFont typeface="Wingdings" pitchFamily="2" charset="2"/>
              <a:buNone/>
            </a:pPr>
            <a:endParaRPr lang="en-US" altLang="en-US" sz="2400" i="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31</a:t>
            </a:fld>
            <a:endParaRPr lang="en-US" altLang="en-US"/>
          </a:p>
        </p:txBody>
      </p:sp>
    </p:spTree>
    <p:extLst>
      <p:ext uri="{BB962C8B-B14F-4D97-AF65-F5344CB8AC3E}">
        <p14:creationId xmlns:p14="http://schemas.microsoft.com/office/powerpoint/2010/main" val="1452870982"/>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2818" name="Rectangle 1026"/>
          <p:cNvSpPr>
            <a:spLocks noGrp="1" noChangeArrowheads="1"/>
          </p:cNvSpPr>
          <p:nvPr>
            <p:ph type="title"/>
          </p:nvPr>
        </p:nvSpPr>
        <p:spPr>
          <a:xfrm>
            <a:off x="506413" y="381000"/>
            <a:ext cx="8637587" cy="1431925"/>
          </a:xfrm>
        </p:spPr>
        <p:txBody>
          <a:bodyPr>
            <a:normAutofit/>
          </a:bodyPr>
          <a:lstStyle/>
          <a:p>
            <a:r>
              <a:rPr lang="en-US" altLang="en-US" u="sng" dirty="0"/>
              <a:t>The Colon (list examples)</a:t>
            </a:r>
            <a:endParaRPr lang="en-US" altLang="en-US" sz="3600" u="sng" dirty="0"/>
          </a:p>
        </p:txBody>
      </p:sp>
      <p:sp>
        <p:nvSpPr>
          <p:cNvPr id="802819" name="Rectangle 1027"/>
          <p:cNvSpPr>
            <a:spLocks noGrp="1" noChangeArrowheads="1"/>
          </p:cNvSpPr>
          <p:nvPr>
            <p:ph type="body" idx="1"/>
          </p:nvPr>
        </p:nvSpPr>
        <p:spPr>
          <a:xfrm>
            <a:off x="304800" y="1828800"/>
            <a:ext cx="8001000" cy="4114800"/>
          </a:xfrm>
        </p:spPr>
        <p:txBody>
          <a:bodyPr>
            <a:normAutofit/>
          </a:bodyPr>
          <a:lstStyle/>
          <a:p>
            <a:pPr lvl="1">
              <a:buFont typeface="Wingdings" pitchFamily="2" charset="2"/>
              <a:buNone/>
            </a:pPr>
            <a:r>
              <a:rPr lang="en-US" altLang="en-US" sz="2400" dirty="0"/>
              <a:t> 	</a:t>
            </a:r>
          </a:p>
          <a:p>
            <a:pPr lvl="1">
              <a:buFont typeface="Wingdings" pitchFamily="2" charset="2"/>
              <a:buNone/>
            </a:pPr>
            <a:endParaRPr lang="en-US" altLang="en-US" sz="2400" dirty="0"/>
          </a:p>
          <a:p>
            <a:pPr lvl="1">
              <a:buFont typeface="Wingdings" pitchFamily="2" charset="2"/>
              <a:buNone/>
            </a:pPr>
            <a:r>
              <a:rPr lang="en-US" altLang="en-US" sz="2400" b="1" dirty="0"/>
              <a:t>Often, the colon is used in titles as well.</a:t>
            </a:r>
          </a:p>
          <a:p>
            <a:pPr lvl="1">
              <a:buFont typeface="Wingdings" pitchFamily="2" charset="2"/>
              <a:buNone/>
            </a:pPr>
            <a:endParaRPr lang="en-US" sz="2400" dirty="0"/>
          </a:p>
          <a:p>
            <a:pPr lvl="1">
              <a:buFont typeface="Wingdings" pitchFamily="2" charset="2"/>
              <a:buNone/>
            </a:pPr>
            <a:r>
              <a:rPr lang="en-US" sz="2400" b="1" dirty="0"/>
              <a:t>Example:</a:t>
            </a:r>
          </a:p>
          <a:p>
            <a:pPr lvl="1">
              <a:buFont typeface="Wingdings" pitchFamily="2" charset="2"/>
              <a:buNone/>
            </a:pPr>
            <a:r>
              <a:rPr lang="en-US" sz="2400" dirty="0"/>
              <a:t>Acetylcholine Receptor Inhibition by Neurotoxins: Structure and Mechanism by NMR</a:t>
            </a:r>
            <a:endParaRPr lang="en-US" altLang="en-US" sz="2400"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32</a:t>
            </a:fld>
            <a:endParaRPr lang="en-US" altLang="en-US"/>
          </a:p>
        </p:txBody>
      </p:sp>
    </p:spTree>
    <p:extLst>
      <p:ext uri="{BB962C8B-B14F-4D97-AF65-F5344CB8AC3E}">
        <p14:creationId xmlns:p14="http://schemas.microsoft.com/office/powerpoint/2010/main" val="221860751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51" name="Rectangle 3"/>
          <p:cNvSpPr>
            <a:spLocks noGrp="1" noChangeArrowheads="1"/>
          </p:cNvSpPr>
          <p:nvPr>
            <p:ph type="body" idx="1"/>
          </p:nvPr>
        </p:nvSpPr>
        <p:spPr/>
        <p:txBody>
          <a:bodyPr/>
          <a:lstStyle/>
          <a:p>
            <a:pPr marL="0" indent="0">
              <a:buNone/>
            </a:pPr>
            <a:r>
              <a:rPr lang="en-US" altLang="en-US" sz="2800" b="1" dirty="0"/>
              <a:t>NOTE: The “rule of three’s” for lists and examples.</a:t>
            </a:r>
          </a:p>
          <a:p>
            <a:endParaRPr lang="en-US" altLang="en-US" dirty="0"/>
          </a:p>
          <a:p>
            <a:pPr marL="0" indent="0">
              <a:buNone/>
            </a:pPr>
            <a:r>
              <a:rPr lang="en-US" altLang="en-US" sz="2800" b="1" dirty="0"/>
              <a:t>Example: </a:t>
            </a:r>
          </a:p>
          <a:p>
            <a:pPr marL="0" indent="0">
              <a:buNone/>
            </a:pPr>
            <a:r>
              <a:rPr lang="en-US" altLang="en-US" sz="2800" dirty="0"/>
              <a:t>They dramatically reduced the number of series in production: in 1935, fourteen series were circulating; in 1940, nine; by 1980, when the syndicate was in its final years, only four. </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33</a:t>
            </a:fld>
            <a:endParaRPr lang="en-US" altLang="en-US"/>
          </a:p>
        </p:txBody>
      </p:sp>
    </p:spTree>
    <p:extLst>
      <p:ext uri="{BB962C8B-B14F-4D97-AF65-F5344CB8AC3E}">
        <p14:creationId xmlns:p14="http://schemas.microsoft.com/office/powerpoint/2010/main" val="20935673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6930" name="Rectangle 2"/>
          <p:cNvSpPr>
            <a:spLocks noGrp="1" noChangeArrowheads="1"/>
          </p:cNvSpPr>
          <p:nvPr>
            <p:ph type="title"/>
          </p:nvPr>
        </p:nvSpPr>
        <p:spPr>
          <a:xfrm>
            <a:off x="317500" y="52388"/>
            <a:ext cx="8637588" cy="1431925"/>
          </a:xfrm>
        </p:spPr>
        <p:txBody>
          <a:bodyPr>
            <a:normAutofit/>
          </a:bodyPr>
          <a:lstStyle/>
          <a:p>
            <a:r>
              <a:rPr lang="en-US" altLang="en-US" u="sng" dirty="0"/>
              <a:t>Colon misuse</a:t>
            </a:r>
          </a:p>
        </p:txBody>
      </p:sp>
      <p:sp>
        <p:nvSpPr>
          <p:cNvPr id="636931" name="Rectangle 3"/>
          <p:cNvSpPr>
            <a:spLocks noGrp="1" noChangeArrowheads="1"/>
          </p:cNvSpPr>
          <p:nvPr>
            <p:ph type="body" idx="1"/>
          </p:nvPr>
        </p:nvSpPr>
        <p:spPr>
          <a:xfrm>
            <a:off x="304800" y="1752600"/>
            <a:ext cx="8208963" cy="4114800"/>
          </a:xfrm>
        </p:spPr>
        <p:txBody>
          <a:bodyPr/>
          <a:lstStyle/>
          <a:p>
            <a:pPr>
              <a:lnSpc>
                <a:spcPct val="90000"/>
              </a:lnSpc>
              <a:buFont typeface="Wingdings" pitchFamily="2" charset="2"/>
              <a:buNone/>
            </a:pPr>
            <a:r>
              <a:rPr lang="en-US" altLang="en-US" sz="2800" b="1" u="sng" dirty="0">
                <a:cs typeface="Times New Roman" pitchFamily="18" charset="0"/>
              </a:rPr>
              <a:t>EXAMPLE, what not to do!</a:t>
            </a:r>
          </a:p>
          <a:p>
            <a:pPr>
              <a:lnSpc>
                <a:spcPct val="90000"/>
              </a:lnSpc>
              <a:buFont typeface="Wingdings" pitchFamily="2" charset="2"/>
              <a:buNone/>
            </a:pPr>
            <a:r>
              <a:rPr lang="en-US" altLang="en-US" sz="2800" dirty="0">
                <a:cs typeface="Times New Roman" pitchFamily="18" charset="0"/>
              </a:rPr>
              <a:t>	“In one project we have a nutritionist, a psychologist, statisticians, a computer specialist, and dietitians: a whole range of specialties.” </a:t>
            </a:r>
          </a:p>
          <a:p>
            <a:pPr>
              <a:lnSpc>
                <a:spcPct val="90000"/>
              </a:lnSpc>
              <a:buFont typeface="Wingdings" pitchFamily="2" charset="2"/>
              <a:buNone/>
            </a:pPr>
            <a:endParaRPr lang="en-US" altLang="en-US" sz="2800" dirty="0">
              <a:cs typeface="Times New Roman" pitchFamily="18" charset="0"/>
            </a:endParaRPr>
          </a:p>
          <a:p>
            <a:pPr>
              <a:lnSpc>
                <a:spcPct val="90000"/>
              </a:lnSpc>
              <a:buFont typeface="Wingdings" pitchFamily="2" charset="2"/>
              <a:buNone/>
            </a:pPr>
            <a:r>
              <a:rPr lang="en-US" altLang="en-US" sz="2800" dirty="0">
                <a:cs typeface="Times New Roman" pitchFamily="18" charset="0"/>
                <a:sym typeface="Wingdings" pitchFamily="2" charset="2"/>
              </a:rPr>
              <a:t> </a:t>
            </a:r>
            <a:r>
              <a:rPr lang="en-US" altLang="en-US" sz="2800" dirty="0">
                <a:cs typeface="Times New Roman" pitchFamily="18" charset="0"/>
              </a:rPr>
              <a:t>“In one project we have a whole range of specialties: a nutritionist, a psychologist, statisticians, a computer specialist, and dietitians.</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34</a:t>
            </a:fld>
            <a:endParaRPr lang="en-US" altLang="en-US"/>
          </a:p>
        </p:txBody>
      </p:sp>
    </p:spTree>
    <p:extLst>
      <p:ext uri="{BB962C8B-B14F-4D97-AF65-F5344CB8AC3E}">
        <p14:creationId xmlns:p14="http://schemas.microsoft.com/office/powerpoint/2010/main" val="317444238"/>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35</a:t>
            </a:fld>
            <a:endParaRPr lang="en-US" altLang="en-US"/>
          </a:p>
        </p:txBody>
      </p:sp>
      <p:pic>
        <p:nvPicPr>
          <p:cNvPr id="2052" name="Picture 4" descr="http://img.ezinearticles.com/blog/colon-carto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823726"/>
            <a:ext cx="6226095" cy="510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41617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Rarely if ever used in scientific papers</a:t>
            </a:r>
          </a:p>
        </p:txBody>
      </p:sp>
      <p:sp>
        <p:nvSpPr>
          <p:cNvPr id="3" name="Content Placeholder 2"/>
          <p:cNvSpPr>
            <a:spLocks noGrp="1"/>
          </p:cNvSpPr>
          <p:nvPr>
            <p:ph idx="1"/>
          </p:nvPr>
        </p:nvSpPr>
        <p:spPr/>
        <p:txBody>
          <a:bodyPr>
            <a:normAutofit/>
          </a:bodyPr>
          <a:lstStyle/>
          <a:p>
            <a:pPr marL="0" indent="0">
              <a:buNone/>
            </a:pPr>
            <a:r>
              <a:rPr lang="en-US" b="1" dirty="0"/>
              <a:t>Speech marks(“”), questions mark (?),  and exclamation mark (!).</a:t>
            </a:r>
          </a:p>
          <a:p>
            <a:pPr marL="0" indent="0">
              <a:buNone/>
            </a:pPr>
            <a:endParaRPr lang="en-US" dirty="0"/>
          </a:p>
          <a:p>
            <a:pPr marL="0" indent="0">
              <a:buNone/>
            </a:pPr>
            <a:r>
              <a:rPr lang="en-US" dirty="0"/>
              <a:t>The gentleman said: “Shall we dance?”.</a:t>
            </a:r>
          </a:p>
          <a:p>
            <a:pPr marL="0" indent="0">
              <a:buNone/>
            </a:pPr>
            <a:r>
              <a:rPr lang="en-US" dirty="0"/>
              <a:t>The lady replied: “Let’s!”.</a:t>
            </a:r>
          </a:p>
          <a:p>
            <a:endParaRPr lang="en-US" dirty="0"/>
          </a:p>
          <a:p>
            <a:pPr marL="0" indent="0">
              <a:buNone/>
            </a:pPr>
            <a:r>
              <a:rPr lang="en-US" dirty="0"/>
              <a:t>-&gt; The gentleman asked the lady if she would dance, to which she replied they should.</a:t>
            </a:r>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36</a:t>
            </a:fld>
            <a:endParaRPr lang="en-US" altLang="en-US"/>
          </a:p>
        </p:txBody>
      </p:sp>
    </p:spTree>
    <p:extLst>
      <p:ext uri="{BB962C8B-B14F-4D97-AF65-F5344CB8AC3E}">
        <p14:creationId xmlns:p14="http://schemas.microsoft.com/office/powerpoint/2010/main" val="15443845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5794" name="Rectangle 2"/>
          <p:cNvSpPr>
            <a:spLocks noGrp="1" noChangeArrowheads="1"/>
          </p:cNvSpPr>
          <p:nvPr>
            <p:ph type="title"/>
          </p:nvPr>
        </p:nvSpPr>
        <p:spPr>
          <a:xfrm>
            <a:off x="506413" y="381000"/>
            <a:ext cx="8637587" cy="1431925"/>
          </a:xfrm>
        </p:spPr>
        <p:txBody>
          <a:bodyPr>
            <a:normAutofit/>
          </a:bodyPr>
          <a:lstStyle/>
          <a:p>
            <a:r>
              <a:rPr lang="en-US" altLang="en-US" u="sng" dirty="0"/>
              <a:t>The Dash</a:t>
            </a:r>
            <a:endParaRPr lang="en-US" altLang="en-US" sz="3600" u="sng" dirty="0"/>
          </a:p>
        </p:txBody>
      </p:sp>
      <p:sp>
        <p:nvSpPr>
          <p:cNvPr id="545795" name="Rectangle 3"/>
          <p:cNvSpPr>
            <a:spLocks noGrp="1" noChangeArrowheads="1"/>
          </p:cNvSpPr>
          <p:nvPr>
            <p:ph type="body" idx="1"/>
          </p:nvPr>
        </p:nvSpPr>
        <p:spPr>
          <a:xfrm>
            <a:off x="0" y="1905000"/>
            <a:ext cx="8815388" cy="4078288"/>
          </a:xfrm>
        </p:spPr>
        <p:txBody>
          <a:bodyPr>
            <a:noAutofit/>
          </a:bodyPr>
          <a:lstStyle/>
          <a:p>
            <a:pPr lvl="1">
              <a:lnSpc>
                <a:spcPct val="90000"/>
              </a:lnSpc>
              <a:buFont typeface="Wingdings" pitchFamily="2" charset="2"/>
              <a:buNone/>
            </a:pPr>
            <a:r>
              <a:rPr lang="en-US" altLang="en-US" sz="2400" b="1" dirty="0"/>
              <a:t>	Use a dash to set off an </a:t>
            </a:r>
            <a:r>
              <a:rPr lang="en-US" altLang="en-US" sz="2400" b="1" u="sng" dirty="0"/>
              <a:t>abrupt</a:t>
            </a:r>
            <a:r>
              <a:rPr lang="en-US" altLang="en-US" sz="2400" b="1" dirty="0"/>
              <a:t> break or interruption and to announce a long explanation or summary.  Helps add emphasis.</a:t>
            </a:r>
          </a:p>
          <a:p>
            <a:pPr lvl="1">
              <a:lnSpc>
                <a:spcPct val="90000"/>
              </a:lnSpc>
              <a:buFont typeface="Wingdings" pitchFamily="2" charset="2"/>
              <a:buNone/>
            </a:pPr>
            <a:endParaRPr lang="en-US" altLang="en-US" sz="2400" b="1" dirty="0"/>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dirty="0"/>
              <a:t>	</a:t>
            </a:r>
            <a:r>
              <a:rPr lang="en-US" altLang="en-US" sz="2400" dirty="0">
                <a:sym typeface="Wingdings" panose="05000000000000000000" pitchFamily="2" charset="2"/>
              </a:rPr>
              <a:t> </a:t>
            </a:r>
            <a:r>
              <a:rPr lang="en-US" altLang="en-US" sz="2400" b="1" dirty="0"/>
              <a:t>Reserve this tool for the really tough jobs!</a:t>
            </a:r>
          </a:p>
          <a:p>
            <a:pPr lvl="1">
              <a:lnSpc>
                <a:spcPct val="90000"/>
              </a:lnSpc>
              <a:buFont typeface="Wingdings" pitchFamily="2" charset="2"/>
              <a:buNone/>
            </a:pPr>
            <a:endParaRPr lang="en-US" altLang="en-US" sz="2400" b="1" dirty="0"/>
          </a:p>
          <a:p>
            <a:pPr lvl="1">
              <a:lnSpc>
                <a:spcPct val="90000"/>
              </a:lnSpc>
              <a:buFont typeface="Wingdings" pitchFamily="2" charset="2"/>
              <a:buNone/>
            </a:pPr>
            <a:endParaRPr lang="en-US" altLang="en-US" sz="2400" dirty="0"/>
          </a:p>
          <a:p>
            <a:pPr lvl="1">
              <a:lnSpc>
                <a:spcPct val="90000"/>
              </a:lnSpc>
              <a:buFont typeface="Wingdings" pitchFamily="2" charset="2"/>
              <a:buNone/>
            </a:pPr>
            <a:endParaRPr lang="en-US" altLang="en-US" sz="2400"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37</a:t>
            </a:fld>
            <a:endParaRPr lang="en-US" altLang="en-US"/>
          </a:p>
        </p:txBody>
      </p:sp>
    </p:spTree>
    <p:extLst>
      <p:ext uri="{BB962C8B-B14F-4D97-AF65-F5344CB8AC3E}">
        <p14:creationId xmlns:p14="http://schemas.microsoft.com/office/powerpoint/2010/main" val="4185952141"/>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506413" y="381000"/>
            <a:ext cx="8637587" cy="1431925"/>
          </a:xfrm>
        </p:spPr>
        <p:txBody>
          <a:bodyPr>
            <a:normAutofit/>
          </a:bodyPr>
          <a:lstStyle/>
          <a:p>
            <a:r>
              <a:rPr lang="en-US" altLang="en-US" u="sng" dirty="0"/>
              <a:t>The Dash</a:t>
            </a:r>
            <a:endParaRPr lang="en-US" altLang="en-US" sz="3600" u="sng" dirty="0"/>
          </a:p>
        </p:txBody>
      </p:sp>
      <p:sp>
        <p:nvSpPr>
          <p:cNvPr id="578563" name="Rectangle 3"/>
          <p:cNvSpPr>
            <a:spLocks noGrp="1" noChangeArrowheads="1"/>
          </p:cNvSpPr>
          <p:nvPr>
            <p:ph type="body" idx="1"/>
          </p:nvPr>
        </p:nvSpPr>
        <p:spPr>
          <a:xfrm>
            <a:off x="381000" y="1828800"/>
            <a:ext cx="8208963" cy="4114800"/>
          </a:xfrm>
        </p:spPr>
        <p:txBody>
          <a:bodyPr>
            <a:normAutofit lnSpcReduction="10000"/>
          </a:bodyPr>
          <a:lstStyle/>
          <a:p>
            <a:pPr lvl="1">
              <a:lnSpc>
                <a:spcPct val="90000"/>
              </a:lnSpc>
              <a:buFont typeface="Wingdings" pitchFamily="2" charset="2"/>
              <a:buNone/>
            </a:pPr>
            <a:r>
              <a:rPr lang="en-US" altLang="en-US" sz="2400" b="1" dirty="0"/>
              <a:t>	</a:t>
            </a:r>
            <a:r>
              <a:rPr lang="en-US" altLang="en-US" sz="2400" dirty="0"/>
              <a:t>The drugs did more than prevent new fat accumulation.  They also triggered overweight mice to shed significant amounts of fat—up to half their body weight.  (</a:t>
            </a:r>
            <a:r>
              <a:rPr lang="en-US" altLang="en-US" sz="2400" i="1" dirty="0"/>
              <a:t>emphasis</a:t>
            </a:r>
            <a:r>
              <a:rPr lang="en-US" altLang="en-US" sz="2400" dirty="0"/>
              <a:t>)</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dirty="0"/>
              <a:t>	To establish that the marrow cells—also called adult stem cells or endothelial precursor cells—can colonize the eye, Friedlander and his colleagues first transplanted stem cells from an adult mouse into the eyes of newborn mice. (</a:t>
            </a:r>
            <a:r>
              <a:rPr lang="en-US" altLang="en-US" sz="2400" i="1" dirty="0"/>
              <a:t>long summary</a:t>
            </a:r>
            <a:r>
              <a:rPr lang="en-US" altLang="en-US" sz="2400" dirty="0"/>
              <a:t>)</a:t>
            </a:r>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b="1" i="1" dirty="0"/>
              <a:t>How would the feel of these sentences change with parentheses or commas?</a:t>
            </a:r>
          </a:p>
          <a:p>
            <a:pPr lvl="1">
              <a:lnSpc>
                <a:spcPct val="90000"/>
              </a:lnSpc>
              <a:buFont typeface="Wingdings" pitchFamily="2" charset="2"/>
              <a:buNone/>
            </a:pPr>
            <a:endParaRPr lang="en-US" altLang="en-US" sz="2400" b="1" i="1" dirty="0"/>
          </a:p>
          <a:p>
            <a:pPr lvl="1">
              <a:lnSpc>
                <a:spcPct val="90000"/>
              </a:lnSpc>
              <a:buFont typeface="Wingdings" pitchFamily="2" charset="2"/>
              <a:buNone/>
            </a:pPr>
            <a:endParaRPr lang="en-US" altLang="en-US" sz="2400"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38</a:t>
            </a:fld>
            <a:endParaRPr lang="en-US" altLang="en-US"/>
          </a:p>
        </p:txBody>
      </p:sp>
    </p:spTree>
    <p:extLst>
      <p:ext uri="{BB962C8B-B14F-4D97-AF65-F5344CB8AC3E}">
        <p14:creationId xmlns:p14="http://schemas.microsoft.com/office/powerpoint/2010/main" val="388743818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506413" y="381000"/>
            <a:ext cx="8637587" cy="1431925"/>
          </a:xfrm>
        </p:spPr>
        <p:txBody>
          <a:bodyPr>
            <a:normAutofit/>
          </a:bodyPr>
          <a:lstStyle/>
          <a:p>
            <a:r>
              <a:rPr lang="en-US" altLang="en-US" u="sng" dirty="0"/>
              <a:t>The Dash</a:t>
            </a:r>
            <a:endParaRPr lang="en-US" altLang="en-US" sz="3600" u="sng" dirty="0"/>
          </a:p>
        </p:txBody>
      </p:sp>
      <p:sp>
        <p:nvSpPr>
          <p:cNvPr id="582659" name="Rectangle 3"/>
          <p:cNvSpPr>
            <a:spLocks noGrp="1" noChangeArrowheads="1"/>
          </p:cNvSpPr>
          <p:nvPr>
            <p:ph type="body" idx="1"/>
          </p:nvPr>
        </p:nvSpPr>
        <p:spPr/>
        <p:txBody>
          <a:bodyPr/>
          <a:lstStyle/>
          <a:p>
            <a:pPr lvl="1">
              <a:lnSpc>
                <a:spcPct val="90000"/>
              </a:lnSpc>
              <a:buFont typeface="Wingdings" pitchFamily="2" charset="2"/>
              <a:buNone/>
            </a:pPr>
            <a:r>
              <a:rPr lang="en-US" altLang="en-US" sz="2400" b="1" dirty="0"/>
              <a:t>	With commas instead…(clunky and long…)</a:t>
            </a:r>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b="1" dirty="0"/>
              <a:t>	</a:t>
            </a:r>
            <a:r>
              <a:rPr lang="en-US" altLang="en-US" sz="2400" dirty="0"/>
              <a:t>The drugs did more than prevent new fat accumulation.  They also triggered overweight mice to shed significant amounts of fat, up to half their body weight.  </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dirty="0"/>
              <a:t>	To establish that the marrow cells, also called adult stem cells or endothelial precursor cells, can colonize the eye, Friedlander and his colleagues first transplanted stem cells from an adult mouse into the eyes of newborn mice. </a:t>
            </a:r>
          </a:p>
          <a:p>
            <a:pPr lvl="1">
              <a:lnSpc>
                <a:spcPct val="90000"/>
              </a:lnSpc>
              <a:buFont typeface="Wingdings" pitchFamily="2" charset="2"/>
              <a:buNone/>
            </a:pPr>
            <a:endParaRPr lang="en-US" altLang="en-US" sz="2400" i="1" dirty="0"/>
          </a:p>
          <a:p>
            <a:pPr lvl="1">
              <a:lnSpc>
                <a:spcPct val="90000"/>
              </a:lnSpc>
              <a:buFont typeface="Wingdings" pitchFamily="2" charset="2"/>
              <a:buNone/>
            </a:pPr>
            <a:endParaRPr lang="en-US" altLang="en-US" sz="2400"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39</a:t>
            </a:fld>
            <a:endParaRPr lang="en-US" altLang="en-US"/>
          </a:p>
        </p:txBody>
      </p:sp>
    </p:spTree>
    <p:extLst>
      <p:ext uri="{BB962C8B-B14F-4D97-AF65-F5344CB8AC3E}">
        <p14:creationId xmlns:p14="http://schemas.microsoft.com/office/powerpoint/2010/main" val="330208758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a:xfrm>
            <a:off x="317500" y="52388"/>
            <a:ext cx="8637588" cy="1431925"/>
          </a:xfrm>
        </p:spPr>
        <p:txBody>
          <a:bodyPr>
            <a:normAutofit/>
          </a:bodyPr>
          <a:lstStyle/>
          <a:p>
            <a:r>
              <a:rPr lang="en-US" altLang="en-US" u="sng" dirty="0"/>
              <a:t>Results</a:t>
            </a:r>
            <a:endParaRPr lang="en-US" altLang="en-US" dirty="0"/>
          </a:p>
        </p:txBody>
      </p:sp>
      <p:sp>
        <p:nvSpPr>
          <p:cNvPr id="1103875" name="Rectangle 3"/>
          <p:cNvSpPr>
            <a:spLocks noGrp="1" noChangeArrowheads="1"/>
          </p:cNvSpPr>
          <p:nvPr>
            <p:ph type="body" idx="1"/>
          </p:nvPr>
        </p:nvSpPr>
        <p:spPr/>
        <p:txBody>
          <a:bodyPr/>
          <a:lstStyle/>
          <a:p>
            <a:pPr>
              <a:buFont typeface="Wingdings" pitchFamily="2" charset="2"/>
              <a:buNone/>
            </a:pPr>
            <a:endParaRPr lang="en-US" altLang="en-US" sz="1800" i="1" dirty="0">
              <a:cs typeface="Arial" charset="0"/>
            </a:endParaRPr>
          </a:p>
          <a:p>
            <a:pPr>
              <a:buFont typeface="Wingdings" pitchFamily="2" charset="2"/>
              <a:buNone/>
            </a:pPr>
            <a:endParaRPr lang="en-US" altLang="en-US" sz="1800" i="1" dirty="0">
              <a:cs typeface="Arial" charset="0"/>
            </a:endParaRPr>
          </a:p>
        </p:txBody>
      </p:sp>
      <p:sp>
        <p:nvSpPr>
          <p:cNvPr id="1103876" name="Text Box 4"/>
          <p:cNvSpPr txBox="1">
            <a:spLocks noChangeArrowheads="1"/>
          </p:cNvSpPr>
          <p:nvPr/>
        </p:nvSpPr>
        <p:spPr bwMode="auto">
          <a:xfrm>
            <a:off x="457200" y="1828800"/>
            <a:ext cx="8153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en-US" b="1" dirty="0"/>
              <a:t>Cite figures or tables that present supporting data  </a:t>
            </a:r>
            <a:r>
              <a:rPr lang="en-US" altLang="en-US" dirty="0"/>
              <a:t>(Shown in figure 1 is…)</a:t>
            </a:r>
          </a:p>
          <a:p>
            <a:pPr>
              <a:spcBef>
                <a:spcPct val="50000"/>
              </a:spcBef>
              <a:buFontTx/>
              <a:buChar char="•"/>
            </a:pPr>
            <a:r>
              <a:rPr lang="en-US" altLang="en-US" b="1" dirty="0"/>
              <a:t>Report results pertinent to the main question asked </a:t>
            </a:r>
            <a:r>
              <a:rPr lang="en-US" altLang="en-US" dirty="0"/>
              <a:t>(Our results confirm the hypothesis…)</a:t>
            </a:r>
          </a:p>
          <a:p>
            <a:pPr>
              <a:spcBef>
                <a:spcPct val="50000"/>
              </a:spcBef>
              <a:buFontTx/>
              <a:buChar char="•"/>
            </a:pPr>
            <a:r>
              <a:rPr lang="en-US" altLang="en-US" b="1" dirty="0"/>
              <a:t>Summarize the data </a:t>
            </a:r>
            <a:r>
              <a:rPr lang="en-US" altLang="en-US" dirty="0"/>
              <a:t>(Our data suggest…)</a:t>
            </a:r>
          </a:p>
        </p:txBody>
      </p:sp>
    </p:spTree>
    <p:extLst>
      <p:ext uri="{BB962C8B-B14F-4D97-AF65-F5344CB8AC3E}">
        <p14:creationId xmlns:p14="http://schemas.microsoft.com/office/powerpoint/2010/main" val="3504990085"/>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xfrm>
            <a:off x="506413" y="381000"/>
            <a:ext cx="8637587" cy="1431925"/>
          </a:xfrm>
        </p:spPr>
        <p:txBody>
          <a:bodyPr>
            <a:normAutofit/>
          </a:bodyPr>
          <a:lstStyle/>
          <a:p>
            <a:r>
              <a:rPr lang="en-US" altLang="en-US" u="sng" dirty="0"/>
              <a:t>The Dash</a:t>
            </a:r>
            <a:endParaRPr lang="en-US" altLang="en-US" sz="3600" u="sng" dirty="0"/>
          </a:p>
        </p:txBody>
      </p:sp>
      <p:sp>
        <p:nvSpPr>
          <p:cNvPr id="584707" name="Rectangle 3"/>
          <p:cNvSpPr>
            <a:spLocks noGrp="1" noChangeArrowheads="1"/>
          </p:cNvSpPr>
          <p:nvPr>
            <p:ph type="body" idx="1"/>
          </p:nvPr>
        </p:nvSpPr>
        <p:spPr/>
        <p:txBody>
          <a:bodyPr/>
          <a:lstStyle/>
          <a:p>
            <a:pPr lvl="1">
              <a:lnSpc>
                <a:spcPct val="90000"/>
              </a:lnSpc>
              <a:buFont typeface="Wingdings" pitchFamily="2" charset="2"/>
              <a:buNone/>
            </a:pPr>
            <a:r>
              <a:rPr lang="en-US" altLang="en-US" sz="2400" b="1" dirty="0"/>
              <a:t>	With parentheses instead…(buries the info.)</a:t>
            </a:r>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b="1" dirty="0"/>
              <a:t>	</a:t>
            </a:r>
            <a:r>
              <a:rPr lang="en-US" altLang="en-US" sz="2400" dirty="0"/>
              <a:t>The drugs did more then prevent new fat accumulation.  They also triggered overweight mice to shed significant amounts of fat (up to half their body weight).  </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dirty="0"/>
              <a:t>	To establish that the marrow cells (also called adult stem cells or endothelial precursor cells) can colonize the eye, Friedlander and his colleagues first transplanted stem cells from an adult mouse into the eyes of newborn mice. </a:t>
            </a:r>
          </a:p>
          <a:p>
            <a:pPr lvl="1">
              <a:lnSpc>
                <a:spcPct val="90000"/>
              </a:lnSpc>
              <a:buFont typeface="Wingdings" pitchFamily="2" charset="2"/>
              <a:buNone/>
            </a:pPr>
            <a:endParaRPr lang="en-US" altLang="en-US" sz="2400" b="1" i="1" dirty="0"/>
          </a:p>
          <a:p>
            <a:pPr lvl="1">
              <a:lnSpc>
                <a:spcPct val="90000"/>
              </a:lnSpc>
              <a:buFont typeface="Wingdings" pitchFamily="2" charset="2"/>
              <a:buNone/>
            </a:pPr>
            <a:endParaRPr lang="en-US" altLang="en-US" sz="2400"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40</a:t>
            </a:fld>
            <a:endParaRPr lang="en-US" altLang="en-US"/>
          </a:p>
        </p:txBody>
      </p:sp>
    </p:spTree>
    <p:extLst>
      <p:ext uri="{BB962C8B-B14F-4D97-AF65-F5344CB8AC3E}">
        <p14:creationId xmlns:p14="http://schemas.microsoft.com/office/powerpoint/2010/main" val="396905980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0770" name="Rectangle 2"/>
          <p:cNvSpPr>
            <a:spLocks noGrp="1" noChangeArrowheads="1"/>
          </p:cNvSpPr>
          <p:nvPr>
            <p:ph type="title"/>
          </p:nvPr>
        </p:nvSpPr>
        <p:spPr>
          <a:xfrm>
            <a:off x="506413" y="381000"/>
            <a:ext cx="8637587" cy="1431925"/>
          </a:xfrm>
        </p:spPr>
        <p:txBody>
          <a:bodyPr>
            <a:normAutofit/>
          </a:bodyPr>
          <a:lstStyle/>
          <a:p>
            <a:r>
              <a:rPr lang="en-US" altLang="en-US" u="sng" dirty="0"/>
              <a:t>The Dash</a:t>
            </a:r>
            <a:endParaRPr lang="en-US" altLang="en-US" sz="3600" u="sng" dirty="0"/>
          </a:p>
        </p:txBody>
      </p:sp>
      <p:sp>
        <p:nvSpPr>
          <p:cNvPr id="800771" name="Rectangle 3"/>
          <p:cNvSpPr>
            <a:spLocks noGrp="1" noChangeArrowheads="1"/>
          </p:cNvSpPr>
          <p:nvPr>
            <p:ph type="body" idx="1"/>
          </p:nvPr>
        </p:nvSpPr>
        <p:spPr>
          <a:xfrm>
            <a:off x="381000" y="1828800"/>
            <a:ext cx="8208963" cy="4114800"/>
          </a:xfrm>
        </p:spPr>
        <p:txBody>
          <a:bodyPr>
            <a:normAutofit/>
          </a:bodyPr>
          <a:lstStyle/>
          <a:p>
            <a:pPr lvl="1">
              <a:lnSpc>
                <a:spcPct val="90000"/>
              </a:lnSpc>
              <a:buFont typeface="Wingdings" pitchFamily="2" charset="2"/>
              <a:buNone/>
            </a:pPr>
            <a:r>
              <a:rPr lang="en-US" altLang="en-US" sz="2400" b="1" dirty="0">
                <a:latin typeface="Times New Roman" pitchFamily="18" charset="0"/>
              </a:rPr>
              <a:t>	</a:t>
            </a:r>
            <a:r>
              <a:rPr lang="en-US" altLang="en-US" sz="2400" dirty="0">
                <a:latin typeface="Times New Roman" pitchFamily="18" charset="0"/>
              </a:rPr>
              <a:t>While all these steps are small and easily reversible—Syria is still ruled by a wacky megalomaniac—there is some real movement here. </a:t>
            </a:r>
          </a:p>
          <a:p>
            <a:pPr lvl="1">
              <a:lnSpc>
                <a:spcPct val="90000"/>
              </a:lnSpc>
              <a:buFont typeface="Wingdings" pitchFamily="2" charset="2"/>
              <a:buNone/>
            </a:pPr>
            <a:r>
              <a:rPr lang="en-US" altLang="en-US" sz="2400" b="1" dirty="0">
                <a:latin typeface="Times New Roman" pitchFamily="18" charset="0"/>
              </a:rPr>
              <a:t>Comma instead…	</a:t>
            </a:r>
          </a:p>
          <a:p>
            <a:pPr lvl="1">
              <a:lnSpc>
                <a:spcPct val="90000"/>
              </a:lnSpc>
              <a:buFont typeface="Wingdings" pitchFamily="2" charset="2"/>
              <a:buNone/>
            </a:pPr>
            <a:r>
              <a:rPr lang="en-US" altLang="en-US" sz="2400" b="1" dirty="0">
                <a:latin typeface="Times New Roman" pitchFamily="18" charset="0"/>
              </a:rPr>
              <a:t>	</a:t>
            </a:r>
            <a:r>
              <a:rPr lang="en-US" altLang="en-US" sz="2400" dirty="0">
                <a:latin typeface="Times New Roman" pitchFamily="18" charset="0"/>
              </a:rPr>
              <a:t>While all these steps are small and easily reversible, Syria is still ruled by a wacky megalomaniac, there is some real movement here. </a:t>
            </a:r>
            <a:r>
              <a:rPr lang="en-US" altLang="en-US" sz="2400" b="1" dirty="0">
                <a:latin typeface="Times New Roman" pitchFamily="18" charset="0"/>
              </a:rPr>
              <a:t>(run-on sentence)</a:t>
            </a:r>
          </a:p>
          <a:p>
            <a:pPr lvl="1">
              <a:lnSpc>
                <a:spcPct val="90000"/>
              </a:lnSpc>
              <a:buFont typeface="Wingdings" pitchFamily="2" charset="2"/>
              <a:buNone/>
            </a:pPr>
            <a:r>
              <a:rPr lang="en-US" altLang="en-US" sz="2400" b="1" dirty="0">
                <a:latin typeface="Times New Roman" pitchFamily="18" charset="0"/>
              </a:rPr>
              <a:t>Parentheses instead…</a:t>
            </a:r>
          </a:p>
          <a:p>
            <a:pPr lvl="1">
              <a:lnSpc>
                <a:spcPct val="90000"/>
              </a:lnSpc>
              <a:buFont typeface="Wingdings" pitchFamily="2" charset="2"/>
              <a:buNone/>
            </a:pPr>
            <a:r>
              <a:rPr lang="en-US" altLang="en-US" sz="2400" dirty="0">
                <a:latin typeface="Times New Roman" pitchFamily="18" charset="0"/>
              </a:rPr>
              <a:t>	While all these steps are small and easily reversible (Syria is still ruled by a wacky megalomaniac) there is some real movement here. </a:t>
            </a:r>
            <a:r>
              <a:rPr lang="en-US" altLang="en-US" sz="2400" b="1" dirty="0">
                <a:latin typeface="Times New Roman" pitchFamily="18" charset="0"/>
              </a:rPr>
              <a:t>(buries the best part of the sentence!)</a:t>
            </a:r>
          </a:p>
          <a:p>
            <a:pPr lvl="1">
              <a:lnSpc>
                <a:spcPct val="90000"/>
              </a:lnSpc>
              <a:buFont typeface="Wingdings" pitchFamily="2" charset="2"/>
              <a:buNone/>
            </a:pPr>
            <a:endParaRPr lang="en-US" altLang="en-US" sz="2400" b="1" dirty="0">
              <a:latin typeface="Times New Roman" pitchFamily="18" charset="0"/>
            </a:endParaRPr>
          </a:p>
          <a:p>
            <a:pPr lvl="1">
              <a:lnSpc>
                <a:spcPct val="90000"/>
              </a:lnSpc>
              <a:buFont typeface="Wingdings" pitchFamily="2" charset="2"/>
              <a:buNone/>
            </a:pPr>
            <a:endParaRPr lang="en-US" altLang="en-US" sz="2400"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41</a:t>
            </a:fld>
            <a:endParaRPr lang="en-US" altLang="en-US"/>
          </a:p>
        </p:txBody>
      </p:sp>
    </p:spTree>
    <p:extLst>
      <p:ext uri="{BB962C8B-B14F-4D97-AF65-F5344CB8AC3E}">
        <p14:creationId xmlns:p14="http://schemas.microsoft.com/office/powerpoint/2010/main" val="2199296078"/>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506413" y="381000"/>
            <a:ext cx="8637587" cy="1431925"/>
          </a:xfrm>
        </p:spPr>
        <p:txBody>
          <a:bodyPr>
            <a:normAutofit/>
          </a:bodyPr>
          <a:lstStyle/>
          <a:p>
            <a:r>
              <a:rPr lang="en-US" altLang="en-US" u="sng" dirty="0"/>
              <a:t>The Dash: some technical details</a:t>
            </a:r>
          </a:p>
        </p:txBody>
      </p:sp>
      <p:sp>
        <p:nvSpPr>
          <p:cNvPr id="796675" name="Rectangle 3"/>
          <p:cNvSpPr>
            <a:spLocks noGrp="1" noChangeArrowheads="1"/>
          </p:cNvSpPr>
          <p:nvPr>
            <p:ph type="body" idx="1"/>
          </p:nvPr>
        </p:nvSpPr>
        <p:spPr>
          <a:xfrm>
            <a:off x="23813" y="1447800"/>
            <a:ext cx="9120187" cy="4916487"/>
          </a:xfrm>
        </p:spPr>
        <p:txBody>
          <a:bodyPr>
            <a:noAutofit/>
          </a:bodyPr>
          <a:lstStyle/>
          <a:p>
            <a:pPr>
              <a:buFont typeface="Wingdings" pitchFamily="2" charset="2"/>
              <a:buNone/>
            </a:pPr>
            <a:r>
              <a:rPr lang="en-US" altLang="en-US" sz="2400" u="sng" dirty="0">
                <a:cs typeface="Times New Roman" pitchFamily="18" charset="0"/>
              </a:rPr>
              <a:t>HYPHEN</a:t>
            </a:r>
            <a:r>
              <a:rPr lang="en-US" altLang="en-US" sz="2400" dirty="0">
                <a:cs typeface="Times New Roman" pitchFamily="18" charset="0"/>
              </a:rPr>
              <a:t> (1 unit): to connect compound words or non-range numbers; to break word that will continue on next line:</a:t>
            </a:r>
          </a:p>
          <a:p>
            <a:pPr>
              <a:buFont typeface="Wingdings" pitchFamily="2" charset="2"/>
              <a:buNone/>
            </a:pPr>
            <a:r>
              <a:rPr lang="en-US" altLang="en-US" sz="2400" dirty="0">
                <a:cs typeface="Times New Roman" pitchFamily="18" charset="0"/>
                <a:sym typeface="Wingdings" pitchFamily="2" charset="2"/>
              </a:rPr>
              <a:t>	 </a:t>
            </a:r>
            <a:r>
              <a:rPr lang="en-US" altLang="en-US" sz="2400" i="1" dirty="0">
                <a:cs typeface="Times New Roman" pitchFamily="18" charset="0"/>
                <a:sym typeface="Wingdings" pitchFamily="2" charset="2"/>
              </a:rPr>
              <a:t>little-known fact</a:t>
            </a:r>
            <a:r>
              <a:rPr lang="en-US" altLang="en-US" sz="2400" dirty="0">
                <a:cs typeface="Times New Roman" pitchFamily="18" charset="0"/>
                <a:sym typeface="Wingdings" pitchFamily="2" charset="2"/>
              </a:rPr>
              <a:t>, </a:t>
            </a:r>
            <a:r>
              <a:rPr lang="en-US" altLang="en-US" sz="2400" i="1" dirty="0" err="1">
                <a:cs typeface="Times New Roman" pitchFamily="18" charset="0"/>
                <a:sym typeface="Wingdings" pitchFamily="2" charset="2"/>
              </a:rPr>
              <a:t>en</a:t>
            </a:r>
            <a:r>
              <a:rPr lang="en-US" altLang="en-US" sz="2400" i="1" dirty="0">
                <a:cs typeface="Times New Roman" pitchFamily="18" charset="0"/>
                <a:sym typeface="Wingdings" pitchFamily="2" charset="2"/>
              </a:rPr>
              <a:t>-dash, 723-8222 </a:t>
            </a:r>
          </a:p>
          <a:p>
            <a:pPr>
              <a:buFont typeface="Wingdings" pitchFamily="2" charset="2"/>
              <a:buNone/>
            </a:pPr>
            <a:endParaRPr lang="en-US" altLang="en-US" sz="2400" i="1" dirty="0">
              <a:cs typeface="Times New Roman" pitchFamily="18" charset="0"/>
              <a:sym typeface="Wingdings" pitchFamily="2" charset="2"/>
            </a:endParaRPr>
          </a:p>
          <a:p>
            <a:pPr>
              <a:buFont typeface="Wingdings" pitchFamily="2" charset="2"/>
              <a:buNone/>
            </a:pPr>
            <a:r>
              <a:rPr lang="en-US" altLang="en-US" sz="2400" u="sng" dirty="0">
                <a:cs typeface="Times New Roman" pitchFamily="18" charset="0"/>
              </a:rPr>
              <a:t>EN-DASH</a:t>
            </a:r>
            <a:r>
              <a:rPr lang="en-US" altLang="en-US" sz="2400" dirty="0">
                <a:cs typeface="Times New Roman" pitchFamily="18" charset="0"/>
              </a:rPr>
              <a:t> (2 units): to indicate range (numbers, dates, time) or collaboration:</a:t>
            </a:r>
          </a:p>
          <a:p>
            <a:pPr>
              <a:buFont typeface="Wingdings" pitchFamily="2" charset="2"/>
              <a:buNone/>
            </a:pPr>
            <a:r>
              <a:rPr lang="en-US" altLang="en-US" sz="2400" dirty="0">
                <a:cs typeface="Times New Roman" pitchFamily="18" charset="0"/>
                <a:sym typeface="Wingdings" pitchFamily="2" charset="2"/>
              </a:rPr>
              <a:t>	 </a:t>
            </a:r>
            <a:r>
              <a:rPr lang="en-US" altLang="en-US" sz="2400" i="1" dirty="0">
                <a:cs typeface="Times New Roman" pitchFamily="18" charset="0"/>
                <a:sym typeface="Wingdings" pitchFamily="2" charset="2"/>
              </a:rPr>
              <a:t>pages 1 – 9 </a:t>
            </a:r>
            <a:r>
              <a:rPr lang="en-US" altLang="en-US" sz="2400" dirty="0">
                <a:cs typeface="Times New Roman" pitchFamily="18" charset="0"/>
                <a:sym typeface="Wingdings" pitchFamily="2" charset="2"/>
              </a:rPr>
              <a:t>, </a:t>
            </a:r>
            <a:r>
              <a:rPr lang="en-US" altLang="en-US" sz="2400" i="1" dirty="0">
                <a:cs typeface="Times New Roman" pitchFamily="18" charset="0"/>
                <a:sym typeface="Wingdings" pitchFamily="2" charset="2"/>
              </a:rPr>
              <a:t>open 9 am – 5 pm, Morris–Hayes lab, Sino–Soviet pact </a:t>
            </a:r>
          </a:p>
          <a:p>
            <a:pPr>
              <a:buFont typeface="Wingdings" pitchFamily="2" charset="2"/>
              <a:buNone/>
            </a:pPr>
            <a:r>
              <a:rPr lang="en-US" altLang="en-US" sz="2400" dirty="0">
                <a:cs typeface="Times New Roman" pitchFamily="18" charset="0"/>
                <a:sym typeface="Wingdings" pitchFamily="2" charset="2"/>
              </a:rPr>
              <a:t>	</a:t>
            </a:r>
            <a:endParaRPr lang="en-US" altLang="en-US" sz="2400" i="1" dirty="0">
              <a:cs typeface="Times New Roman" pitchFamily="18" charset="0"/>
              <a:sym typeface="Wingdings" pitchFamily="2" charset="2"/>
            </a:endParaRPr>
          </a:p>
          <a:p>
            <a:pPr>
              <a:buFont typeface="Wingdings" pitchFamily="2" charset="2"/>
              <a:buNone/>
            </a:pPr>
            <a:r>
              <a:rPr lang="en-US" altLang="en-US" sz="2400" u="sng" dirty="0">
                <a:cs typeface="Times New Roman" pitchFamily="18" charset="0"/>
              </a:rPr>
              <a:t>EM-DASH</a:t>
            </a:r>
            <a:r>
              <a:rPr lang="en-US" altLang="en-US" sz="2400" dirty="0">
                <a:cs typeface="Times New Roman" pitchFamily="18" charset="0"/>
              </a:rPr>
              <a:t> (3 units): to represent a sudden break in thought that causes an abrupt change in sentence structure:</a:t>
            </a:r>
          </a:p>
          <a:p>
            <a:pPr>
              <a:buFont typeface="Wingdings" pitchFamily="2" charset="2"/>
              <a:buNone/>
            </a:pPr>
            <a:r>
              <a:rPr lang="en-US" altLang="en-US" sz="2400" dirty="0">
                <a:cs typeface="Times New Roman" pitchFamily="18" charset="0"/>
                <a:sym typeface="Wingdings" pitchFamily="2" charset="2"/>
              </a:rPr>
              <a:t>	 </a:t>
            </a:r>
            <a:r>
              <a:rPr lang="en-US" altLang="en-US" sz="2400" i="1" dirty="0">
                <a:cs typeface="Times New Roman" pitchFamily="18" charset="0"/>
                <a:sym typeface="Wingdings" pitchFamily="2" charset="2"/>
              </a:rPr>
              <a:t>The m-dash is longer—the length of the letter </a:t>
            </a:r>
            <a:r>
              <a:rPr lang="en-US" altLang="en-US" sz="2400" dirty="0">
                <a:cs typeface="Times New Roman" pitchFamily="18" charset="0"/>
                <a:sym typeface="Wingdings" pitchFamily="2" charset="2"/>
              </a:rPr>
              <a:t>m</a:t>
            </a:r>
            <a:r>
              <a:rPr lang="en-US" altLang="en-US" sz="2400" i="1" dirty="0">
                <a:cs typeface="Times New Roman" pitchFamily="18" charset="0"/>
                <a:sym typeface="Wingdings" pitchFamily="2" charset="2"/>
              </a:rPr>
              <a:t>.</a:t>
            </a:r>
            <a:endParaRPr lang="en-US" altLang="en-US" sz="2400" i="1" dirty="0">
              <a:cs typeface="Times New Roman" pitchFamily="18" charset="0"/>
            </a:endParaRPr>
          </a:p>
          <a:p>
            <a:pPr lvl="1">
              <a:buFont typeface="Wingdings" pitchFamily="2" charset="2"/>
              <a:buNone/>
            </a:pPr>
            <a:endParaRPr lang="en-US" altLang="en-US" sz="2400" b="1" i="1" dirty="0"/>
          </a:p>
          <a:p>
            <a:pPr lvl="1">
              <a:buFont typeface="Wingdings" pitchFamily="2" charset="2"/>
              <a:buNone/>
            </a:pPr>
            <a:endParaRPr lang="en-US" altLang="en-US" sz="2400" b="1" i="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42</a:t>
            </a:fld>
            <a:endParaRPr lang="en-US" altLang="en-US"/>
          </a:p>
        </p:txBody>
      </p:sp>
    </p:spTree>
    <p:extLst>
      <p:ext uri="{BB962C8B-B14F-4D97-AF65-F5344CB8AC3E}">
        <p14:creationId xmlns:p14="http://schemas.microsoft.com/office/powerpoint/2010/main" val="280493593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7CF52B-5D6F-4094-928C-91E65A06703B}" type="slidenum">
              <a:rPr lang="en-US" altLang="en-US" smtClean="0"/>
              <a:pPr/>
              <a:t>43</a:t>
            </a:fld>
            <a:endParaRPr lang="en-US" altLang="en-US"/>
          </a:p>
        </p:txBody>
      </p:sp>
      <p:pic>
        <p:nvPicPr>
          <p:cNvPr id="2050" name="Picture 2" descr="http://neuwrites.files.wordpress.com/2013/04/punctuation.jpg?w=47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524000"/>
            <a:ext cx="4953000" cy="8168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0120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44</a:t>
            </a:fld>
            <a:endParaRPr lang="en-US" altLang="en-US"/>
          </a:p>
        </p:txBody>
      </p:sp>
    </p:spTree>
    <p:extLst>
      <p:ext uri="{BB962C8B-B14F-4D97-AF65-F5344CB8AC3E}">
        <p14:creationId xmlns:p14="http://schemas.microsoft.com/office/powerpoint/2010/main" val="29968073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2835" name="Rectangle 3"/>
          <p:cNvSpPr>
            <a:spLocks noGrp="1" noChangeArrowheads="1"/>
          </p:cNvSpPr>
          <p:nvPr>
            <p:ph type="body" idx="1"/>
          </p:nvPr>
        </p:nvSpPr>
        <p:spPr/>
        <p:txBody>
          <a:bodyPr>
            <a:normAutofit/>
          </a:bodyPr>
          <a:lstStyle/>
          <a:p>
            <a:pPr lvl="1" algn="ctr">
              <a:buFont typeface="Wingdings" pitchFamily="2" charset="2"/>
              <a:buNone/>
            </a:pPr>
            <a:r>
              <a:rPr lang="en-US" altLang="en-US" sz="3600" dirty="0"/>
              <a:t>Use of Parallel Construction</a:t>
            </a:r>
          </a:p>
          <a:p>
            <a:pPr lvl="1">
              <a:buFont typeface="Wingdings" pitchFamily="2" charset="2"/>
              <a:buNone/>
            </a:pPr>
            <a:endParaRPr lang="en-US" altLang="en-US" sz="3600"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45</a:t>
            </a:fld>
            <a:endParaRPr lang="en-US" altLang="en-US"/>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847256303"/>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506413" y="501650"/>
            <a:ext cx="8637587" cy="1311275"/>
          </a:xfrm>
        </p:spPr>
        <p:txBody>
          <a:bodyPr/>
          <a:lstStyle/>
          <a:p>
            <a:endParaRPr lang="en-US" altLang="en-US" sz="3600" dirty="0"/>
          </a:p>
        </p:txBody>
      </p:sp>
      <p:sp>
        <p:nvSpPr>
          <p:cNvPr id="553987" name="Rectangle 3"/>
          <p:cNvSpPr>
            <a:spLocks noGrp="1" noChangeArrowheads="1"/>
          </p:cNvSpPr>
          <p:nvPr>
            <p:ph type="body" idx="1"/>
          </p:nvPr>
        </p:nvSpPr>
        <p:spPr/>
        <p:txBody>
          <a:bodyPr/>
          <a:lstStyle/>
          <a:p>
            <a:pPr lvl="1">
              <a:lnSpc>
                <a:spcPct val="90000"/>
              </a:lnSpc>
              <a:buFont typeface="Wingdings" pitchFamily="2" charset="2"/>
              <a:buNone/>
            </a:pPr>
            <a:r>
              <a:rPr lang="en-US" altLang="en-US" sz="2400" b="1" dirty="0" err="1"/>
              <a:t>Unparallel</a:t>
            </a:r>
            <a:r>
              <a:rPr lang="en-US" altLang="en-US" sz="2400" b="1" dirty="0"/>
              <a:t>:	</a:t>
            </a:r>
          </a:p>
          <a:p>
            <a:pPr lvl="1">
              <a:lnSpc>
                <a:spcPct val="90000"/>
              </a:lnSpc>
              <a:buFont typeface="Wingdings" pitchFamily="2" charset="2"/>
              <a:buNone/>
            </a:pPr>
            <a:r>
              <a:rPr lang="en-US" altLang="en-US" sz="2400" b="1" dirty="0"/>
              <a:t>	</a:t>
            </a:r>
            <a:r>
              <a:rPr lang="en-US" altLang="en-US" sz="2400" dirty="0"/>
              <a:t>Locusts denuded fields in Utah, rural Iowa was washed away by torrents, and in Arizona the cotton was shriveled by the blazing heat.</a:t>
            </a:r>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b="1" dirty="0"/>
              <a:t>Vs.</a:t>
            </a:r>
          </a:p>
          <a:p>
            <a:pPr lvl="1">
              <a:lnSpc>
                <a:spcPct val="90000"/>
              </a:lnSpc>
              <a:buFont typeface="Wingdings" pitchFamily="2" charset="2"/>
              <a:buNone/>
            </a:pPr>
            <a:endParaRPr lang="en-US" altLang="en-US" sz="2400" b="1" dirty="0"/>
          </a:p>
          <a:p>
            <a:pPr lvl="1">
              <a:lnSpc>
                <a:spcPct val="90000"/>
              </a:lnSpc>
              <a:buFont typeface="Wingdings" pitchFamily="2" charset="2"/>
              <a:buNone/>
            </a:pPr>
            <a:r>
              <a:rPr lang="en-US" altLang="en-US" sz="2400" b="1" dirty="0"/>
              <a:t>Parallel:</a:t>
            </a:r>
          </a:p>
          <a:p>
            <a:pPr lvl="1">
              <a:lnSpc>
                <a:spcPct val="90000"/>
              </a:lnSpc>
              <a:buFont typeface="Wingdings" pitchFamily="2" charset="2"/>
              <a:buNone/>
            </a:pPr>
            <a:r>
              <a:rPr lang="en-US" altLang="en-US" sz="2400" b="1" dirty="0"/>
              <a:t>	</a:t>
            </a:r>
            <a:r>
              <a:rPr lang="en-US" altLang="en-US" sz="2400" dirty="0"/>
              <a:t>Locusts denuded fields in Utah, torrents washed away rural Iowa, and blazing heat shriveled  Arizona’s cotton.</a:t>
            </a:r>
          </a:p>
          <a:p>
            <a:pPr lvl="1">
              <a:lnSpc>
                <a:spcPct val="90000"/>
              </a:lnSpc>
              <a:buFont typeface="Wingdings" pitchFamily="2" charset="2"/>
              <a:buNone/>
            </a:pPr>
            <a:endParaRPr lang="en-US" altLang="en-US" sz="2400" b="1"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46</a:t>
            </a:fld>
            <a:endParaRPr lang="en-US" altLang="en-US"/>
          </a:p>
        </p:txBody>
      </p:sp>
    </p:spTree>
    <p:extLst>
      <p:ext uri="{BB962C8B-B14F-4D97-AF65-F5344CB8AC3E}">
        <p14:creationId xmlns:p14="http://schemas.microsoft.com/office/powerpoint/2010/main" val="403854170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506413" y="501650"/>
            <a:ext cx="8637587" cy="1311275"/>
          </a:xfrm>
        </p:spPr>
        <p:txBody>
          <a:bodyPr/>
          <a:lstStyle/>
          <a:p>
            <a:r>
              <a:rPr lang="en-US" altLang="en-US" u="sng" dirty="0"/>
              <a:t>Parallel writing</a:t>
            </a:r>
            <a:endParaRPr lang="en-US" altLang="en-US" sz="3600" u="sng" dirty="0"/>
          </a:p>
        </p:txBody>
      </p:sp>
      <p:sp>
        <p:nvSpPr>
          <p:cNvPr id="566275" name="Rectangle 3"/>
          <p:cNvSpPr>
            <a:spLocks noGrp="1" noChangeArrowheads="1"/>
          </p:cNvSpPr>
          <p:nvPr>
            <p:ph type="body" idx="1"/>
          </p:nvPr>
        </p:nvSpPr>
        <p:spPr/>
        <p:txBody>
          <a:bodyPr/>
          <a:lstStyle/>
          <a:p>
            <a:pPr lvl="1">
              <a:buFont typeface="Wingdings" pitchFamily="2" charset="2"/>
              <a:buNone/>
            </a:pPr>
            <a:r>
              <a:rPr lang="en-US" altLang="en-US" b="1" dirty="0"/>
              <a:t>Pairs of ideas—two ideas joined by  “and”, “or”, and “but”—should be written in parallel form.</a:t>
            </a:r>
          </a:p>
          <a:p>
            <a:pPr lvl="1">
              <a:buFont typeface="Wingdings" pitchFamily="2" charset="2"/>
              <a:buNone/>
            </a:pPr>
            <a:endParaRPr lang="en-US" altLang="en-US" dirty="0"/>
          </a:p>
          <a:p>
            <a:pPr lvl="1">
              <a:buFont typeface="Wingdings" pitchFamily="2" charset="2"/>
              <a:buNone/>
            </a:pPr>
            <a:r>
              <a:rPr lang="en-US" altLang="en-US" b="1" dirty="0"/>
              <a:t>Example:</a:t>
            </a:r>
          </a:p>
          <a:p>
            <a:pPr lvl="1">
              <a:buFont typeface="Wingdings" pitchFamily="2" charset="2"/>
              <a:buNone/>
            </a:pPr>
            <a:r>
              <a:rPr lang="en-US" altLang="en-US" dirty="0"/>
              <a:t>We hoped </a:t>
            </a:r>
            <a:r>
              <a:rPr lang="en-US" altLang="en-US" u="sng" dirty="0"/>
              <a:t>to increase the response</a:t>
            </a:r>
            <a:r>
              <a:rPr lang="en-US" altLang="en-US" dirty="0"/>
              <a:t> and </a:t>
            </a:r>
          </a:p>
          <a:p>
            <a:pPr lvl="1">
              <a:buFont typeface="Wingdings" pitchFamily="2" charset="2"/>
              <a:buNone/>
            </a:pPr>
            <a:r>
              <a:rPr lang="en-US" altLang="en-US" u="sng" dirty="0"/>
              <a:t>to improve survival</a:t>
            </a:r>
            <a:r>
              <a:rPr lang="en-US" altLang="en-US" dirty="0"/>
              <a:t>.  </a:t>
            </a:r>
          </a:p>
          <a:p>
            <a:pPr lvl="1">
              <a:buFont typeface="Wingdings" pitchFamily="2" charset="2"/>
              <a:buNone/>
            </a:pPr>
            <a:endParaRPr lang="en-US" altLang="en-US" dirty="0"/>
          </a:p>
          <a:p>
            <a:pPr lvl="1">
              <a:buFont typeface="Wingdings" pitchFamily="2" charset="2"/>
              <a:buNone/>
            </a:pPr>
            <a:r>
              <a:rPr lang="en-US" altLang="en-US" u="sng" dirty="0"/>
              <a:t>Infinitive phrase</a:t>
            </a:r>
            <a:r>
              <a:rPr lang="en-US" altLang="en-US" dirty="0"/>
              <a:t> and </a:t>
            </a:r>
            <a:r>
              <a:rPr lang="en-US" altLang="en-US" u="sng" dirty="0"/>
              <a:t>infinitive phrase</a:t>
            </a:r>
            <a:r>
              <a:rPr lang="en-US" altLang="en-US" dirty="0"/>
              <a:t>.</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47</a:t>
            </a:fld>
            <a:endParaRPr lang="en-US" altLang="en-US"/>
          </a:p>
        </p:txBody>
      </p:sp>
    </p:spTree>
    <p:extLst>
      <p:ext uri="{BB962C8B-B14F-4D97-AF65-F5344CB8AC3E}">
        <p14:creationId xmlns:p14="http://schemas.microsoft.com/office/powerpoint/2010/main" val="3641639449"/>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506413" y="501650"/>
            <a:ext cx="8637587" cy="1311275"/>
          </a:xfrm>
        </p:spPr>
        <p:txBody>
          <a:bodyPr/>
          <a:lstStyle/>
          <a:p>
            <a:r>
              <a:rPr lang="en-US" altLang="en-US" u="sng" dirty="0"/>
              <a:t>Parallel writing</a:t>
            </a:r>
            <a:endParaRPr lang="en-US" altLang="en-US" sz="3600" u="sng" dirty="0"/>
          </a:p>
        </p:txBody>
      </p:sp>
      <p:sp>
        <p:nvSpPr>
          <p:cNvPr id="564227" name="Rectangle 3"/>
          <p:cNvSpPr>
            <a:spLocks noGrp="1" noChangeArrowheads="1"/>
          </p:cNvSpPr>
          <p:nvPr>
            <p:ph type="body" idx="1"/>
          </p:nvPr>
        </p:nvSpPr>
        <p:spPr/>
        <p:txBody>
          <a:bodyPr/>
          <a:lstStyle/>
          <a:p>
            <a:pPr lvl="1">
              <a:buFont typeface="Wingdings" pitchFamily="2" charset="2"/>
              <a:buNone/>
            </a:pPr>
            <a:endParaRPr lang="en-US" altLang="en-US" u="sng" dirty="0"/>
          </a:p>
          <a:p>
            <a:pPr lvl="1">
              <a:buFont typeface="Wingdings" pitchFamily="2" charset="2"/>
              <a:buNone/>
            </a:pPr>
            <a:endParaRPr lang="en-US" altLang="en-US" u="sng" dirty="0"/>
          </a:p>
          <a:p>
            <a:pPr lvl="1">
              <a:buFont typeface="Wingdings" pitchFamily="2" charset="2"/>
              <a:buNone/>
            </a:pPr>
            <a:r>
              <a:rPr lang="en-US" altLang="en-US" b="1" dirty="0"/>
              <a:t>Example:</a:t>
            </a:r>
          </a:p>
          <a:p>
            <a:pPr lvl="1">
              <a:buFont typeface="Wingdings" pitchFamily="2" charset="2"/>
              <a:buNone/>
            </a:pPr>
            <a:r>
              <a:rPr lang="en-US" altLang="en-US" u="sng" dirty="0"/>
              <a:t>Cardiac input decreased </a:t>
            </a:r>
            <a:r>
              <a:rPr lang="en-US" altLang="en-US" dirty="0"/>
              <a:t>by 40% but </a:t>
            </a:r>
          </a:p>
          <a:p>
            <a:pPr lvl="1">
              <a:buFont typeface="Wingdings" pitchFamily="2" charset="2"/>
              <a:buNone/>
            </a:pPr>
            <a:r>
              <a:rPr lang="en-US" altLang="en-US" u="sng" dirty="0"/>
              <a:t>blood pressure decreased</a:t>
            </a:r>
            <a:r>
              <a:rPr lang="en-US" altLang="en-US" dirty="0"/>
              <a:t> by only 10%.</a:t>
            </a:r>
          </a:p>
          <a:p>
            <a:pPr lvl="1">
              <a:buFont typeface="Wingdings" pitchFamily="2" charset="2"/>
              <a:buNone/>
            </a:pPr>
            <a:endParaRPr lang="en-US" altLang="en-US" dirty="0"/>
          </a:p>
          <a:p>
            <a:pPr lvl="1">
              <a:buFont typeface="Wingdings" pitchFamily="2" charset="2"/>
              <a:buNone/>
            </a:pPr>
            <a:r>
              <a:rPr lang="en-US" altLang="en-US" u="sng" dirty="0"/>
              <a:t>SVX</a:t>
            </a:r>
            <a:r>
              <a:rPr lang="en-US" altLang="en-US" dirty="0"/>
              <a:t> but</a:t>
            </a:r>
            <a:r>
              <a:rPr lang="en-US" altLang="en-US" u="sng" dirty="0"/>
              <a:t> SVX</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48</a:t>
            </a:fld>
            <a:endParaRPr lang="en-US" altLang="en-US"/>
          </a:p>
        </p:txBody>
      </p:sp>
    </p:spTree>
    <p:extLst>
      <p:ext uri="{BB962C8B-B14F-4D97-AF65-F5344CB8AC3E}">
        <p14:creationId xmlns:p14="http://schemas.microsoft.com/office/powerpoint/2010/main" val="2196978315"/>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506413" y="501650"/>
            <a:ext cx="8637587" cy="1311275"/>
          </a:xfrm>
        </p:spPr>
        <p:txBody>
          <a:bodyPr/>
          <a:lstStyle/>
          <a:p>
            <a:r>
              <a:rPr lang="en-US" altLang="en-US" u="sng" dirty="0"/>
              <a:t>Parallel writing</a:t>
            </a:r>
            <a:endParaRPr lang="en-US" altLang="en-US" sz="3600" u="sng" dirty="0"/>
          </a:p>
        </p:txBody>
      </p:sp>
      <p:sp>
        <p:nvSpPr>
          <p:cNvPr id="601091" name="Rectangle 3"/>
          <p:cNvSpPr>
            <a:spLocks noGrp="1" noChangeArrowheads="1"/>
          </p:cNvSpPr>
          <p:nvPr>
            <p:ph type="body" idx="1"/>
          </p:nvPr>
        </p:nvSpPr>
        <p:spPr/>
        <p:txBody>
          <a:bodyPr/>
          <a:lstStyle/>
          <a:p>
            <a:pPr lvl="1">
              <a:buFont typeface="Wingdings" pitchFamily="2" charset="2"/>
              <a:buNone/>
            </a:pPr>
            <a:r>
              <a:rPr lang="en-US" altLang="en-US" b="1" dirty="0"/>
              <a:t>Lists of ideas (and number lists of ideas) should be written in parallel form.</a:t>
            </a:r>
          </a:p>
          <a:p>
            <a:pPr lvl="1">
              <a:buFont typeface="Wingdings" pitchFamily="2" charset="2"/>
              <a:buNone/>
            </a:pPr>
            <a:endParaRPr lang="en-US" altLang="en-US"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49</a:t>
            </a:fld>
            <a:endParaRPr lang="en-US" altLang="en-US"/>
          </a:p>
        </p:txBody>
      </p:sp>
    </p:spTree>
    <p:extLst>
      <p:ext uri="{BB962C8B-B14F-4D97-AF65-F5344CB8AC3E}">
        <p14:creationId xmlns:p14="http://schemas.microsoft.com/office/powerpoint/2010/main" val="7509094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Results</a:t>
            </a:r>
          </a:p>
        </p:txBody>
      </p:sp>
      <p:sp>
        <p:nvSpPr>
          <p:cNvPr id="3" name="Content Placeholder 2"/>
          <p:cNvSpPr>
            <a:spLocks noGrp="1"/>
          </p:cNvSpPr>
          <p:nvPr>
            <p:ph idx="1"/>
          </p:nvPr>
        </p:nvSpPr>
        <p:spPr/>
        <p:txBody>
          <a:bodyPr>
            <a:normAutofit fontScale="92500" lnSpcReduction="10000"/>
          </a:bodyPr>
          <a:lstStyle/>
          <a:p>
            <a:r>
              <a:rPr lang="en-US" dirty="0"/>
              <a:t>Present or past tense (Do not to switch between tenses)</a:t>
            </a:r>
          </a:p>
          <a:p>
            <a:pPr>
              <a:spcBef>
                <a:spcPct val="50000"/>
              </a:spcBef>
              <a:buFontTx/>
              <a:buChar char="•"/>
            </a:pPr>
            <a:r>
              <a:rPr lang="en-US" dirty="0"/>
              <a:t>Use inverted pyramid style</a:t>
            </a:r>
            <a:r>
              <a:rPr lang="en-US" altLang="en-US" dirty="0"/>
              <a:t> </a:t>
            </a:r>
          </a:p>
          <a:p>
            <a:pPr>
              <a:spcBef>
                <a:spcPct val="50000"/>
              </a:spcBef>
              <a:buFontTx/>
              <a:buChar char="•"/>
            </a:pPr>
            <a:r>
              <a:rPr lang="en-US" altLang="en-US" dirty="0"/>
              <a:t>Use subheadings</a:t>
            </a:r>
          </a:p>
          <a:p>
            <a:pPr>
              <a:spcBef>
                <a:spcPct val="50000"/>
              </a:spcBef>
              <a:buFontTx/>
              <a:buChar char="•"/>
            </a:pPr>
            <a:r>
              <a:rPr lang="en-US" altLang="en-US" dirty="0"/>
              <a:t>Include negative and control results, and provide a clear idea of the magnitude of a response or a difference by reporting percent change or the percentage of difference rather than by quoting exact data</a:t>
            </a:r>
          </a:p>
          <a:p>
            <a:endParaRPr lang="en-US" dirty="0"/>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5</a:t>
            </a:fld>
            <a:endParaRPr lang="en-US" altLang="en-US"/>
          </a:p>
        </p:txBody>
      </p:sp>
    </p:spTree>
    <p:extLst>
      <p:ext uri="{BB962C8B-B14F-4D97-AF65-F5344CB8AC3E}">
        <p14:creationId xmlns:p14="http://schemas.microsoft.com/office/powerpoint/2010/main" val="9522866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a:xfrm>
            <a:off x="506413" y="381000"/>
            <a:ext cx="8637587" cy="1431925"/>
          </a:xfrm>
        </p:spPr>
        <p:txBody>
          <a:bodyPr>
            <a:normAutofit/>
          </a:bodyPr>
          <a:lstStyle/>
          <a:p>
            <a:r>
              <a:rPr lang="en-US" altLang="en-US" u="sng" dirty="0"/>
              <a:t>Parallel writing</a:t>
            </a:r>
            <a:endParaRPr lang="en-US" altLang="en-US" sz="3600" u="sng" dirty="0"/>
          </a:p>
        </p:txBody>
      </p:sp>
      <p:sp>
        <p:nvSpPr>
          <p:cNvPr id="612355" name="Rectangle 3"/>
          <p:cNvSpPr>
            <a:spLocks noGrp="1" noChangeArrowheads="1"/>
          </p:cNvSpPr>
          <p:nvPr>
            <p:ph type="body" idx="1"/>
          </p:nvPr>
        </p:nvSpPr>
        <p:spPr>
          <a:xfrm>
            <a:off x="304800" y="1447800"/>
            <a:ext cx="8208963" cy="4114800"/>
          </a:xfrm>
        </p:spPr>
        <p:txBody>
          <a:bodyPr>
            <a:noAutofit/>
          </a:bodyPr>
          <a:lstStyle/>
          <a:p>
            <a:pPr lvl="1">
              <a:lnSpc>
                <a:spcPct val="90000"/>
              </a:lnSpc>
              <a:buFont typeface="Wingdings" pitchFamily="2" charset="2"/>
              <a:buNone/>
            </a:pPr>
            <a:r>
              <a:rPr lang="en-US" altLang="en-US" sz="2400" b="1" dirty="0"/>
              <a:t>Not Parallel:</a:t>
            </a:r>
          </a:p>
          <a:p>
            <a:pPr lvl="1">
              <a:lnSpc>
                <a:spcPct val="90000"/>
              </a:lnSpc>
              <a:buFont typeface="Wingdings" pitchFamily="2" charset="2"/>
              <a:buNone/>
            </a:pPr>
            <a:r>
              <a:rPr lang="en-US" altLang="en-US" sz="2400" dirty="0"/>
              <a:t>	If you want to be a good doctor, you must </a:t>
            </a:r>
            <a:r>
              <a:rPr lang="en-US" altLang="en-US" sz="2400" u="sng" dirty="0"/>
              <a:t>study hard</a:t>
            </a:r>
            <a:r>
              <a:rPr lang="en-US" altLang="en-US" sz="2400" dirty="0"/>
              <a:t>, </a:t>
            </a:r>
            <a:r>
              <a:rPr lang="en-US" altLang="en-US" sz="2400" u="sng" dirty="0"/>
              <a:t>critically think about</a:t>
            </a:r>
            <a:r>
              <a:rPr lang="en-US" altLang="en-US" sz="2400" dirty="0"/>
              <a:t> the medical literature, and </a:t>
            </a:r>
            <a:r>
              <a:rPr lang="en-US" altLang="en-US" sz="2400" u="sng" dirty="0"/>
              <a:t>you should be a good listener</a:t>
            </a:r>
            <a:r>
              <a:rPr lang="en-US" altLang="en-US" sz="2400" dirty="0"/>
              <a:t>. </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b="1" dirty="0"/>
              <a:t>Parallel:</a:t>
            </a:r>
          </a:p>
          <a:p>
            <a:pPr lvl="1">
              <a:lnSpc>
                <a:spcPct val="90000"/>
              </a:lnSpc>
              <a:buFont typeface="Wingdings" pitchFamily="2" charset="2"/>
              <a:buNone/>
            </a:pPr>
            <a:r>
              <a:rPr lang="en-US" altLang="en-US" sz="2400" dirty="0"/>
              <a:t>	If you want to be a good doctor you must </a:t>
            </a:r>
            <a:r>
              <a:rPr lang="en-US" altLang="en-US" sz="2400" u="sng" dirty="0"/>
              <a:t>study hard</a:t>
            </a:r>
            <a:r>
              <a:rPr lang="en-US" altLang="en-US" sz="2400" dirty="0"/>
              <a:t>, </a:t>
            </a:r>
            <a:r>
              <a:rPr lang="en-US" altLang="en-US" sz="2400" u="sng" dirty="0"/>
              <a:t>listen well</a:t>
            </a:r>
            <a:r>
              <a:rPr lang="en-US" altLang="en-US" sz="2400" dirty="0"/>
              <a:t>, and </a:t>
            </a:r>
            <a:r>
              <a:rPr lang="en-US" altLang="en-US" sz="2400" u="sng" dirty="0"/>
              <a:t>think critically</a:t>
            </a:r>
            <a:r>
              <a:rPr lang="en-US" altLang="en-US" sz="2400" dirty="0"/>
              <a:t> about the medical literature.  (verb, verb, verb)</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b="1" dirty="0"/>
              <a:t>Parallel:</a:t>
            </a:r>
          </a:p>
          <a:p>
            <a:pPr lvl="1">
              <a:lnSpc>
                <a:spcPct val="90000"/>
              </a:lnSpc>
              <a:buFont typeface="Wingdings" pitchFamily="2" charset="2"/>
              <a:buNone/>
            </a:pPr>
            <a:r>
              <a:rPr lang="en-US" altLang="en-US" sz="2400" dirty="0"/>
              <a:t>	If you want to be a good doctor, you must be </a:t>
            </a:r>
            <a:r>
              <a:rPr lang="en-US" altLang="en-US" sz="2400" u="sng" dirty="0"/>
              <a:t>a good student</a:t>
            </a:r>
            <a:r>
              <a:rPr lang="en-US" altLang="en-US" sz="2400" dirty="0"/>
              <a:t>, </a:t>
            </a:r>
            <a:r>
              <a:rPr lang="en-US" altLang="en-US" sz="2400" u="sng" dirty="0"/>
              <a:t>a good listener</a:t>
            </a:r>
            <a:r>
              <a:rPr lang="en-US" altLang="en-US" sz="2400" dirty="0"/>
              <a:t>, and </a:t>
            </a:r>
            <a:r>
              <a:rPr lang="en-US" altLang="en-US" sz="2400" u="sng" dirty="0"/>
              <a:t>a critical thinker</a:t>
            </a:r>
            <a:r>
              <a:rPr lang="en-US" altLang="en-US" sz="2400" dirty="0"/>
              <a:t> about  the medical literature. (noun, noun, noun)</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50</a:t>
            </a:fld>
            <a:endParaRPr lang="en-US" altLang="en-US"/>
          </a:p>
        </p:txBody>
      </p:sp>
    </p:spTree>
    <p:extLst>
      <p:ext uri="{BB962C8B-B14F-4D97-AF65-F5344CB8AC3E}">
        <p14:creationId xmlns:p14="http://schemas.microsoft.com/office/powerpoint/2010/main" val="2870552439"/>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1026"/>
          <p:cNvSpPr>
            <a:spLocks noGrp="1" noChangeArrowheads="1"/>
          </p:cNvSpPr>
          <p:nvPr>
            <p:ph type="title"/>
          </p:nvPr>
        </p:nvSpPr>
        <p:spPr>
          <a:xfrm>
            <a:off x="506413" y="381000"/>
            <a:ext cx="8637587" cy="1431925"/>
          </a:xfrm>
        </p:spPr>
        <p:txBody>
          <a:bodyPr>
            <a:normAutofit/>
          </a:bodyPr>
          <a:lstStyle/>
          <a:p>
            <a:r>
              <a:rPr lang="en-US" altLang="en-US" u="sng" dirty="0"/>
              <a:t>Parallel writing</a:t>
            </a:r>
            <a:endParaRPr lang="en-US" altLang="en-US" sz="3600" u="sng" dirty="0"/>
          </a:p>
        </p:txBody>
      </p:sp>
      <p:sp>
        <p:nvSpPr>
          <p:cNvPr id="628739" name="Rectangle 1027"/>
          <p:cNvSpPr>
            <a:spLocks noGrp="1" noChangeArrowheads="1"/>
          </p:cNvSpPr>
          <p:nvPr>
            <p:ph type="body" idx="1"/>
          </p:nvPr>
        </p:nvSpPr>
        <p:spPr>
          <a:xfrm>
            <a:off x="304800" y="1828800"/>
            <a:ext cx="8208963" cy="4114800"/>
          </a:xfrm>
        </p:spPr>
        <p:txBody>
          <a:bodyPr/>
          <a:lstStyle/>
          <a:p>
            <a:pPr lvl="1">
              <a:lnSpc>
                <a:spcPct val="90000"/>
              </a:lnSpc>
              <a:buFont typeface="Wingdings" pitchFamily="2" charset="2"/>
              <a:buNone/>
            </a:pPr>
            <a:r>
              <a:rPr lang="en-US" altLang="en-US" sz="2400" b="1" dirty="0"/>
              <a:t>Not Parallel:</a:t>
            </a:r>
          </a:p>
          <a:p>
            <a:pPr lvl="1">
              <a:lnSpc>
                <a:spcPct val="90000"/>
              </a:lnSpc>
              <a:buFont typeface="Wingdings" pitchFamily="2" charset="2"/>
              <a:buNone/>
            </a:pPr>
            <a:r>
              <a:rPr lang="en-US" altLang="en-US" sz="2400" dirty="0"/>
              <a:t>	</a:t>
            </a:r>
            <a:r>
              <a:rPr lang="en-US" altLang="en-US" sz="2400" dirty="0">
                <a:cs typeface="Times New Roman" pitchFamily="18" charset="0"/>
              </a:rPr>
              <a:t>This research follows four distinct phases: (1) establishing measurement instruments (2) pattern measurement (3) developing interventions and (4) the dissemination of successful interventions to other settings and institutions.</a:t>
            </a:r>
            <a:r>
              <a:rPr lang="en-US" altLang="en-US" sz="2400" dirty="0"/>
              <a:t> </a:t>
            </a:r>
          </a:p>
          <a:p>
            <a:pPr lvl="1">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400" b="1" dirty="0"/>
              <a:t>Parallel:</a:t>
            </a:r>
          </a:p>
          <a:p>
            <a:pPr lvl="1">
              <a:lnSpc>
                <a:spcPct val="90000"/>
              </a:lnSpc>
              <a:buFont typeface="Wingdings" pitchFamily="2" charset="2"/>
              <a:buNone/>
            </a:pPr>
            <a:r>
              <a:rPr lang="en-US" altLang="en-US" sz="2400" dirty="0">
                <a:cs typeface="Times New Roman" pitchFamily="18" charset="0"/>
              </a:rPr>
              <a:t>	This research follows four distinct phases: (1) </a:t>
            </a:r>
            <a:r>
              <a:rPr lang="en-US" altLang="en-US" sz="2400" u="sng" dirty="0">
                <a:cs typeface="Times New Roman" pitchFamily="18" charset="0"/>
              </a:rPr>
              <a:t>establishing</a:t>
            </a:r>
            <a:r>
              <a:rPr lang="en-US" altLang="en-US" sz="2400" dirty="0">
                <a:cs typeface="Times New Roman" pitchFamily="18" charset="0"/>
              </a:rPr>
              <a:t> measurement instruments (2) </a:t>
            </a:r>
            <a:r>
              <a:rPr lang="en-US" altLang="en-US" sz="2400" u="sng" dirty="0">
                <a:cs typeface="Times New Roman" pitchFamily="18" charset="0"/>
              </a:rPr>
              <a:t>measuring</a:t>
            </a:r>
            <a:r>
              <a:rPr lang="en-US" altLang="en-US" sz="2400" dirty="0">
                <a:cs typeface="Times New Roman" pitchFamily="18" charset="0"/>
              </a:rPr>
              <a:t> patterns (3) </a:t>
            </a:r>
            <a:r>
              <a:rPr lang="en-US" altLang="en-US" sz="2400" u="sng" dirty="0">
                <a:cs typeface="Times New Roman" pitchFamily="18" charset="0"/>
              </a:rPr>
              <a:t>developing</a:t>
            </a:r>
            <a:r>
              <a:rPr lang="en-US" altLang="en-US" sz="2400" dirty="0">
                <a:cs typeface="Times New Roman" pitchFamily="18" charset="0"/>
              </a:rPr>
              <a:t> interventions  and (4) </a:t>
            </a:r>
            <a:r>
              <a:rPr lang="en-US" altLang="en-US" sz="2400" u="sng" dirty="0">
                <a:cs typeface="Times New Roman" pitchFamily="18" charset="0"/>
              </a:rPr>
              <a:t>disseminating</a:t>
            </a:r>
            <a:r>
              <a:rPr lang="en-US" altLang="en-US" sz="2400" dirty="0">
                <a:cs typeface="Times New Roman" pitchFamily="18" charset="0"/>
              </a:rPr>
              <a:t> successful interventions to other settings and institutions.</a:t>
            </a:r>
            <a:r>
              <a:rPr lang="en-US" altLang="en-US" sz="2400" dirty="0"/>
              <a:t> </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51</a:t>
            </a:fld>
            <a:endParaRPr lang="en-US" altLang="en-US"/>
          </a:p>
        </p:txBody>
      </p:sp>
    </p:spTree>
    <p:extLst>
      <p:ext uri="{BB962C8B-B14F-4D97-AF65-F5344CB8AC3E}">
        <p14:creationId xmlns:p14="http://schemas.microsoft.com/office/powerpoint/2010/main" val="551820420"/>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52</a:t>
            </a:fld>
            <a:endParaRPr lang="en-US" altLang="en-US"/>
          </a:p>
        </p:txBody>
      </p:sp>
      <p:pic>
        <p:nvPicPr>
          <p:cNvPr id="1026" name="Picture 2" descr="http://i2.wp.com/jerz.setonhill.edu/wp-content/uploads/2013/07/BO_DbsVCcAACxr_.jpg?fit=300%2C30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99396"/>
            <a:ext cx="6813330" cy="6586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5541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1" name="Rectangle 3"/>
          <p:cNvSpPr>
            <a:spLocks noGrp="1" noChangeArrowheads="1"/>
          </p:cNvSpPr>
          <p:nvPr>
            <p:ph type="body" idx="1"/>
          </p:nvPr>
        </p:nvSpPr>
        <p:spPr/>
        <p:txBody>
          <a:bodyPr/>
          <a:lstStyle/>
          <a:p>
            <a:pPr>
              <a:buFont typeface="Wingdings" pitchFamily="2" charset="2"/>
              <a:buNone/>
            </a:pPr>
            <a:r>
              <a:rPr lang="en-US" altLang="en-US" dirty="0"/>
              <a:t>And finally…</a:t>
            </a:r>
          </a:p>
          <a:p>
            <a:pPr>
              <a:buFont typeface="Wingdings" pitchFamily="2" charset="2"/>
              <a:buNone/>
            </a:pPr>
            <a:r>
              <a:rPr lang="en-US" altLang="en-US" dirty="0"/>
              <a:t>This week’s top 5 countdown:</a:t>
            </a:r>
          </a:p>
          <a:p>
            <a:pPr>
              <a:buFont typeface="Wingdings" pitchFamily="2" charset="2"/>
              <a:buNone/>
            </a:pPr>
            <a:endParaRPr lang="en-US" altLang="en-US"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53</a:t>
            </a:fld>
            <a:endParaRPr lang="en-US" altLang="en-US"/>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708726117"/>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a:xfrm>
            <a:off x="506413" y="228600"/>
            <a:ext cx="8637587" cy="1739900"/>
          </a:xfrm>
        </p:spPr>
        <p:txBody>
          <a:bodyPr/>
          <a:lstStyle/>
          <a:p>
            <a:r>
              <a:rPr lang="en-US" altLang="en-US" sz="3600" u="sng" dirty="0"/>
              <a:t>1.  Farther v. further</a:t>
            </a:r>
          </a:p>
        </p:txBody>
      </p:sp>
      <p:sp>
        <p:nvSpPr>
          <p:cNvPr id="333827" name="Rectangle 3"/>
          <p:cNvSpPr>
            <a:spLocks noGrp="1" noChangeArrowheads="1"/>
          </p:cNvSpPr>
          <p:nvPr>
            <p:ph type="body" idx="1"/>
          </p:nvPr>
        </p:nvSpPr>
        <p:spPr/>
        <p:txBody>
          <a:bodyPr/>
          <a:lstStyle/>
          <a:p>
            <a:pPr marL="609600" indent="-609600">
              <a:buFont typeface="Wingdings" pitchFamily="2" charset="2"/>
              <a:buAutoNum type="arabicPeriod"/>
            </a:pPr>
            <a:endParaRPr lang="en-US" altLang="en-US" sz="2800" dirty="0"/>
          </a:p>
          <a:p>
            <a:pPr marL="609600" indent="-609600">
              <a:buFont typeface="Wingdings" pitchFamily="2" charset="2"/>
              <a:buNone/>
            </a:pPr>
            <a:r>
              <a:rPr lang="en-US" altLang="en-US" sz="2800" dirty="0"/>
              <a:t>Farther is used for </a:t>
            </a:r>
            <a:r>
              <a:rPr lang="en-US" altLang="en-US" sz="2800" u="sng" dirty="0"/>
              <a:t>distance</a:t>
            </a:r>
            <a:r>
              <a:rPr lang="en-US" altLang="en-US" sz="2800" dirty="0"/>
              <a:t>. (think </a:t>
            </a:r>
            <a:r>
              <a:rPr lang="en-US" altLang="en-US" sz="2800" u="sng" dirty="0"/>
              <a:t>far</a:t>
            </a:r>
            <a:r>
              <a:rPr lang="en-US" altLang="en-US" sz="2800" dirty="0"/>
              <a:t>)</a:t>
            </a:r>
          </a:p>
          <a:p>
            <a:pPr marL="609600" indent="-609600">
              <a:buFont typeface="Wingdings" pitchFamily="2" charset="2"/>
              <a:buNone/>
            </a:pPr>
            <a:r>
              <a:rPr lang="en-US" altLang="en-US" sz="2800" dirty="0"/>
              <a:t>Further is used for </a:t>
            </a:r>
            <a:r>
              <a:rPr lang="en-US" altLang="en-US" sz="2800" u="sng" dirty="0"/>
              <a:t>time or quantity</a:t>
            </a:r>
            <a:r>
              <a:rPr lang="en-US" altLang="en-US" sz="2800" dirty="0"/>
              <a:t>. (think </a:t>
            </a:r>
            <a:r>
              <a:rPr lang="en-US" altLang="en-US" sz="2800" u="sng" dirty="0"/>
              <a:t>future</a:t>
            </a:r>
            <a:r>
              <a:rPr lang="en-US" altLang="en-US" sz="2800" dirty="0"/>
              <a:t>)</a:t>
            </a:r>
          </a:p>
          <a:p>
            <a:pPr marL="609600" indent="-609600">
              <a:buFont typeface="Wingdings" pitchFamily="2" charset="2"/>
              <a:buNone/>
            </a:pPr>
            <a:endParaRPr lang="en-US" altLang="en-US" sz="2800" dirty="0"/>
          </a:p>
          <a:p>
            <a:pPr marL="609600" indent="-609600">
              <a:buFont typeface="Wingdings" pitchFamily="2" charset="2"/>
              <a:buNone/>
            </a:pPr>
            <a:r>
              <a:rPr lang="en-US" altLang="en-US" sz="2800" dirty="0"/>
              <a:t>I can throw a ball </a:t>
            </a:r>
            <a:r>
              <a:rPr lang="en-US" altLang="en-US" sz="2800" i="1" dirty="0"/>
              <a:t>farther</a:t>
            </a:r>
            <a:r>
              <a:rPr lang="en-US" altLang="en-US" sz="2800" dirty="0"/>
              <a:t> than you.</a:t>
            </a:r>
          </a:p>
          <a:p>
            <a:pPr marL="609600" indent="-609600">
              <a:buFont typeface="Wingdings" pitchFamily="2" charset="2"/>
              <a:buNone/>
            </a:pPr>
            <a:r>
              <a:rPr lang="en-US" altLang="en-US" sz="2800" dirty="0"/>
              <a:t>I am pursuing that research </a:t>
            </a:r>
            <a:r>
              <a:rPr lang="en-US" altLang="en-US" sz="2800" i="1" dirty="0"/>
              <a:t>further</a:t>
            </a:r>
            <a:r>
              <a:rPr lang="en-US" altLang="en-US" sz="2800" dirty="0"/>
              <a:t>.</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54</a:t>
            </a:fld>
            <a:endParaRPr lang="en-US" altLang="en-US"/>
          </a:p>
        </p:txBody>
      </p:sp>
    </p:spTree>
    <p:extLst>
      <p:ext uri="{BB962C8B-B14F-4D97-AF65-F5344CB8AC3E}">
        <p14:creationId xmlns:p14="http://schemas.microsoft.com/office/powerpoint/2010/main" val="1150832531"/>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a:xfrm>
            <a:off x="506413" y="228600"/>
            <a:ext cx="8637587" cy="1739900"/>
          </a:xfrm>
        </p:spPr>
        <p:txBody>
          <a:bodyPr/>
          <a:lstStyle/>
          <a:p>
            <a:r>
              <a:rPr lang="en-US" altLang="en-US" sz="3600" u="sng" dirty="0"/>
              <a:t>Other similar words:</a:t>
            </a:r>
          </a:p>
        </p:txBody>
      </p:sp>
      <p:sp>
        <p:nvSpPr>
          <p:cNvPr id="782339" name="Rectangle 3"/>
          <p:cNvSpPr>
            <a:spLocks noGrp="1" noChangeArrowheads="1"/>
          </p:cNvSpPr>
          <p:nvPr>
            <p:ph type="body" idx="1"/>
          </p:nvPr>
        </p:nvSpPr>
        <p:spPr/>
        <p:txBody>
          <a:bodyPr/>
          <a:lstStyle/>
          <a:p>
            <a:pPr marL="609600" indent="-609600">
              <a:lnSpc>
                <a:spcPct val="90000"/>
              </a:lnSpc>
              <a:buFont typeface="Wingdings" pitchFamily="2" charset="2"/>
              <a:buNone/>
            </a:pPr>
            <a:endParaRPr lang="en-US" altLang="en-US" dirty="0"/>
          </a:p>
          <a:p>
            <a:pPr marL="609600" indent="-609600" algn="ctr">
              <a:lnSpc>
                <a:spcPct val="90000"/>
              </a:lnSpc>
              <a:buFont typeface="Wingdings" pitchFamily="2" charset="2"/>
              <a:buNone/>
            </a:pPr>
            <a:r>
              <a:rPr lang="en-US" altLang="en-US" dirty="0"/>
              <a:t>FORWARD v. FORWARDS v. FOREWORD</a:t>
            </a:r>
          </a:p>
          <a:p>
            <a:pPr marL="609600" indent="-609600" algn="ctr">
              <a:lnSpc>
                <a:spcPct val="90000"/>
              </a:lnSpc>
              <a:buFont typeface="Wingdings" pitchFamily="2" charset="2"/>
              <a:buNone/>
            </a:pPr>
            <a:r>
              <a:rPr lang="en-US" altLang="en-US" dirty="0"/>
              <a:t>TOWARD v. TOWARDS</a:t>
            </a:r>
          </a:p>
          <a:p>
            <a:pPr marL="609600" indent="-609600">
              <a:lnSpc>
                <a:spcPct val="90000"/>
              </a:lnSpc>
              <a:buFont typeface="Wingdings" pitchFamily="2" charset="2"/>
              <a:buNone/>
            </a:pPr>
            <a:endParaRPr lang="en-US" altLang="en-US" dirty="0"/>
          </a:p>
          <a:p>
            <a:pPr marL="609600" indent="-609600">
              <a:lnSpc>
                <a:spcPct val="90000"/>
              </a:lnSpc>
              <a:buFont typeface="Wingdings" pitchFamily="2" charset="2"/>
              <a:buNone/>
            </a:pPr>
            <a:r>
              <a:rPr lang="en-US" altLang="en-US" dirty="0">
                <a:sym typeface="Wingdings" pitchFamily="2" charset="2"/>
              </a:rPr>
              <a:t>  </a:t>
            </a:r>
            <a:r>
              <a:rPr lang="en-US" altLang="en-US" sz="2400" dirty="0">
                <a:sym typeface="Wingdings" pitchFamily="2" charset="2"/>
              </a:rPr>
              <a:t>Some sources prefer adverbs </a:t>
            </a:r>
            <a:r>
              <a:rPr lang="en-US" altLang="en-US" sz="2400" i="1" dirty="0">
                <a:sym typeface="Wingdings" pitchFamily="2" charset="2"/>
              </a:rPr>
              <a:t>forward</a:t>
            </a:r>
            <a:r>
              <a:rPr lang="en-US" altLang="en-US" sz="2400" dirty="0">
                <a:sym typeface="Wingdings" pitchFamily="2" charset="2"/>
              </a:rPr>
              <a:t> and </a:t>
            </a:r>
            <a:r>
              <a:rPr lang="en-US" altLang="en-US" sz="2400" i="1" dirty="0">
                <a:sym typeface="Wingdings" pitchFamily="2" charset="2"/>
              </a:rPr>
              <a:t>toward</a:t>
            </a:r>
            <a:r>
              <a:rPr lang="en-US" altLang="en-US" sz="2400" dirty="0">
                <a:sym typeface="Wingdings" pitchFamily="2" charset="2"/>
              </a:rPr>
              <a:t> to </a:t>
            </a:r>
            <a:r>
              <a:rPr lang="en-US" altLang="en-US" sz="2400" i="1" dirty="0">
                <a:sym typeface="Wingdings" pitchFamily="2" charset="2"/>
              </a:rPr>
              <a:t>forwards</a:t>
            </a:r>
            <a:r>
              <a:rPr lang="en-US" altLang="en-US" sz="2400" dirty="0">
                <a:sym typeface="Wingdings" pitchFamily="2" charset="2"/>
              </a:rPr>
              <a:t> and </a:t>
            </a:r>
            <a:r>
              <a:rPr lang="en-US" altLang="en-US" sz="2400" i="1" dirty="0">
                <a:sym typeface="Wingdings" pitchFamily="2" charset="2"/>
              </a:rPr>
              <a:t>towards</a:t>
            </a:r>
            <a:r>
              <a:rPr lang="en-US" altLang="en-US" sz="2400" dirty="0">
                <a:sym typeface="Wingdings" pitchFamily="2" charset="2"/>
              </a:rPr>
              <a:t> (a bit more formal without the </a:t>
            </a:r>
            <a:r>
              <a:rPr lang="en-US" altLang="en-US" sz="2400" i="1" dirty="0">
                <a:sym typeface="Wingdings" pitchFamily="2" charset="2"/>
              </a:rPr>
              <a:t>s</a:t>
            </a:r>
            <a:r>
              <a:rPr lang="en-US" altLang="en-US" sz="2400" dirty="0">
                <a:sym typeface="Wingdings" pitchFamily="2" charset="2"/>
              </a:rPr>
              <a:t>; </a:t>
            </a:r>
            <a:r>
              <a:rPr lang="en-US" altLang="en-US" sz="2400" i="1" dirty="0">
                <a:sym typeface="Wingdings" pitchFamily="2" charset="2"/>
              </a:rPr>
              <a:t>s</a:t>
            </a:r>
            <a:r>
              <a:rPr lang="en-US" altLang="en-US" sz="2400" dirty="0">
                <a:sym typeface="Wingdings" pitchFamily="2" charset="2"/>
              </a:rPr>
              <a:t> more common in UK); foreword = preface to a book</a:t>
            </a:r>
            <a:endParaRPr lang="en-US" altLang="en-US" sz="2400" dirty="0"/>
          </a:p>
          <a:p>
            <a:pPr marL="609600" indent="-609600">
              <a:lnSpc>
                <a:spcPct val="90000"/>
              </a:lnSpc>
              <a:buFont typeface="Wingdings" pitchFamily="2" charset="2"/>
              <a:buNone/>
            </a:pPr>
            <a:endParaRPr lang="en-US" altLang="en-US" dirty="0"/>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55</a:t>
            </a:fld>
            <a:endParaRPr lang="en-US" altLang="en-US"/>
          </a:p>
        </p:txBody>
      </p:sp>
    </p:spTree>
    <p:extLst>
      <p:ext uri="{BB962C8B-B14F-4D97-AF65-F5344CB8AC3E}">
        <p14:creationId xmlns:p14="http://schemas.microsoft.com/office/powerpoint/2010/main" val="3237758217"/>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a:xfrm>
            <a:off x="506413" y="228600"/>
            <a:ext cx="8637587" cy="1739900"/>
          </a:xfrm>
        </p:spPr>
        <p:txBody>
          <a:bodyPr/>
          <a:lstStyle/>
          <a:p>
            <a:r>
              <a:rPr lang="en-US" altLang="en-US" sz="3600" u="sng" dirty="0"/>
              <a:t>2.   Die of v. die from</a:t>
            </a:r>
          </a:p>
        </p:txBody>
      </p:sp>
      <p:sp>
        <p:nvSpPr>
          <p:cNvPr id="798723" name="Rectangle 3"/>
          <p:cNvSpPr>
            <a:spLocks noGrp="1" noChangeArrowheads="1"/>
          </p:cNvSpPr>
          <p:nvPr>
            <p:ph type="body" idx="1"/>
          </p:nvPr>
        </p:nvSpPr>
        <p:spPr/>
        <p:txBody>
          <a:bodyPr/>
          <a:lstStyle/>
          <a:p>
            <a:pPr marL="609600" indent="-609600">
              <a:buFont typeface="Wingdings" pitchFamily="2" charset="2"/>
              <a:buAutoNum type="arabicPeriod" startAt="2"/>
            </a:pPr>
            <a:endParaRPr lang="en-US" altLang="en-US" dirty="0"/>
          </a:p>
          <a:p>
            <a:pPr marL="609600" indent="-609600">
              <a:buFont typeface="Wingdings" pitchFamily="2" charset="2"/>
              <a:buNone/>
            </a:pPr>
            <a:r>
              <a:rPr lang="en-US" altLang="en-US" dirty="0"/>
              <a:t>	People and animals die </a:t>
            </a:r>
            <a:r>
              <a:rPr lang="en-US" altLang="en-US" i="1" dirty="0"/>
              <a:t>of</a:t>
            </a:r>
            <a:r>
              <a:rPr lang="en-US" altLang="en-US" dirty="0"/>
              <a:t>, not from, specific diseases.</a:t>
            </a:r>
          </a:p>
          <a:p>
            <a:pPr marL="609600" indent="-609600">
              <a:buFont typeface="Wingdings" pitchFamily="2" charset="2"/>
              <a:buNone/>
            </a:pPr>
            <a:endParaRPr lang="en-US" altLang="en-US" dirty="0"/>
          </a:p>
          <a:p>
            <a:pPr marL="609600" indent="-609600">
              <a:buFont typeface="Wingdings" pitchFamily="2" charset="2"/>
              <a:buNone/>
            </a:pPr>
            <a:r>
              <a:rPr lang="en-US" altLang="en-US" dirty="0"/>
              <a:t>	She died </a:t>
            </a:r>
            <a:r>
              <a:rPr lang="en-US" altLang="en-US" i="1" dirty="0"/>
              <a:t>of</a:t>
            </a:r>
            <a:r>
              <a:rPr lang="en-US" altLang="en-US" dirty="0"/>
              <a:t> a heart attack.</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56</a:t>
            </a:fld>
            <a:endParaRPr lang="en-US" altLang="en-US"/>
          </a:p>
        </p:txBody>
      </p:sp>
    </p:spTree>
    <p:extLst>
      <p:ext uri="{BB962C8B-B14F-4D97-AF65-F5344CB8AC3E}">
        <p14:creationId xmlns:p14="http://schemas.microsoft.com/office/powerpoint/2010/main" val="3300380233"/>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a:xfrm>
            <a:off x="317500" y="52388"/>
            <a:ext cx="8637588" cy="1431925"/>
          </a:xfrm>
        </p:spPr>
        <p:txBody>
          <a:bodyPr>
            <a:normAutofit/>
          </a:bodyPr>
          <a:lstStyle/>
          <a:p>
            <a:r>
              <a:rPr lang="en-US" altLang="en-US" u="sng" dirty="0"/>
              <a:t>3.     compliment v. complement</a:t>
            </a:r>
          </a:p>
        </p:txBody>
      </p:sp>
      <p:sp>
        <p:nvSpPr>
          <p:cNvPr id="756739" name="Rectangle 3"/>
          <p:cNvSpPr>
            <a:spLocks noGrp="1" noChangeArrowheads="1"/>
          </p:cNvSpPr>
          <p:nvPr>
            <p:ph type="body" idx="1"/>
          </p:nvPr>
        </p:nvSpPr>
        <p:spPr>
          <a:xfrm>
            <a:off x="328613" y="838200"/>
            <a:ext cx="8815387" cy="4800600"/>
          </a:xfrm>
        </p:spPr>
        <p:txBody>
          <a:bodyPr>
            <a:normAutofit/>
          </a:bodyPr>
          <a:lstStyle/>
          <a:p>
            <a:pPr marL="609600" indent="-609600">
              <a:lnSpc>
                <a:spcPct val="90000"/>
              </a:lnSpc>
            </a:pPr>
            <a:endParaRPr lang="en-US" altLang="en-US" sz="2800" dirty="0"/>
          </a:p>
          <a:p>
            <a:pPr marL="609600" indent="-609600">
              <a:lnSpc>
                <a:spcPct val="90000"/>
              </a:lnSpc>
              <a:buFont typeface="Wingdings" pitchFamily="2" charset="2"/>
              <a:buNone/>
            </a:pPr>
            <a:r>
              <a:rPr lang="en-US" altLang="en-US" sz="2800" i="1" dirty="0"/>
              <a:t>Compliment</a:t>
            </a:r>
            <a:r>
              <a:rPr lang="en-US" altLang="en-US" sz="2800" dirty="0"/>
              <a:t> is to praise or to present with a token of esteem.</a:t>
            </a:r>
          </a:p>
          <a:p>
            <a:pPr marL="609600" indent="-609600">
              <a:lnSpc>
                <a:spcPct val="90000"/>
              </a:lnSpc>
              <a:buFont typeface="Wingdings" pitchFamily="2" charset="2"/>
              <a:buNone/>
            </a:pPr>
            <a:r>
              <a:rPr lang="en-US" altLang="en-US" sz="2800" i="1" dirty="0"/>
              <a:t>Complement</a:t>
            </a:r>
            <a:r>
              <a:rPr lang="en-US" altLang="en-US" sz="2800" dirty="0"/>
              <a:t> is to mutually complete each other.</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She </a:t>
            </a:r>
            <a:r>
              <a:rPr lang="en-US" altLang="en-US" sz="2800" u="sng" dirty="0"/>
              <a:t>complimented</a:t>
            </a:r>
            <a:r>
              <a:rPr lang="en-US" altLang="en-US" sz="2800" dirty="0"/>
              <a:t> his haircut.</a:t>
            </a:r>
          </a:p>
          <a:p>
            <a:pPr marL="609600" indent="-609600">
              <a:lnSpc>
                <a:spcPct val="90000"/>
              </a:lnSpc>
              <a:buFont typeface="Wingdings" pitchFamily="2" charset="2"/>
              <a:buNone/>
            </a:pPr>
            <a:r>
              <a:rPr lang="en-US" altLang="en-US" sz="2800" dirty="0"/>
              <a:t>That dress </a:t>
            </a:r>
            <a:r>
              <a:rPr lang="en-US" altLang="en-US" sz="2800" u="sng" dirty="0"/>
              <a:t>complements</a:t>
            </a:r>
            <a:r>
              <a:rPr lang="en-US" altLang="en-US" sz="2800" dirty="0"/>
              <a:t> your eyes. </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Char char="à"/>
            </a:pPr>
            <a:r>
              <a:rPr lang="en-US" altLang="en-US" sz="2800" dirty="0">
                <a:sym typeface="Wingdings" pitchFamily="2" charset="2"/>
              </a:rPr>
              <a:t>In </a:t>
            </a:r>
            <a:r>
              <a:rPr lang="en-US" altLang="en-US" sz="2800" i="1" dirty="0">
                <a:sym typeface="Wingdings" pitchFamily="2" charset="2"/>
              </a:rPr>
              <a:t>complement</a:t>
            </a:r>
            <a:r>
              <a:rPr lang="en-US" altLang="en-US" sz="2800" dirty="0">
                <a:sym typeface="Wingdings" pitchFamily="2" charset="2"/>
              </a:rPr>
              <a:t>, think of </a:t>
            </a:r>
            <a:r>
              <a:rPr lang="en-US" altLang="en-US" sz="2800" i="1" dirty="0">
                <a:sym typeface="Wingdings" pitchFamily="2" charset="2"/>
              </a:rPr>
              <a:t>“complete-</a:t>
            </a:r>
            <a:r>
              <a:rPr lang="en-US" altLang="en-US" sz="2800" i="1" dirty="0" err="1">
                <a:sym typeface="Wingdings" pitchFamily="2" charset="2"/>
              </a:rPr>
              <a:t>ment</a:t>
            </a:r>
            <a:r>
              <a:rPr lang="en-US" altLang="en-US" sz="2800" i="1" dirty="0">
                <a:sym typeface="Wingdings" pitchFamily="2" charset="2"/>
              </a:rPr>
              <a:t>”</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57</a:t>
            </a:fld>
            <a:endParaRPr lang="en-US" altLang="en-US"/>
          </a:p>
        </p:txBody>
      </p:sp>
    </p:spTree>
    <p:extLst>
      <p:ext uri="{BB962C8B-B14F-4D97-AF65-F5344CB8AC3E}">
        <p14:creationId xmlns:p14="http://schemas.microsoft.com/office/powerpoint/2010/main" val="2452447040"/>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a:xfrm>
            <a:off x="317500" y="52388"/>
            <a:ext cx="8637588" cy="1431925"/>
          </a:xfrm>
        </p:spPr>
        <p:txBody>
          <a:bodyPr>
            <a:normAutofit fontScale="90000"/>
          </a:bodyPr>
          <a:lstStyle/>
          <a:p>
            <a:r>
              <a:rPr lang="en-US" altLang="en-US" dirty="0"/>
              <a:t>A comic interlude, for illustration:</a:t>
            </a:r>
            <a:br>
              <a:rPr lang="en-US" altLang="en-US" dirty="0"/>
            </a:br>
            <a:endParaRPr lang="en-US" altLang="en-US" dirty="0"/>
          </a:p>
        </p:txBody>
      </p:sp>
      <p:sp>
        <p:nvSpPr>
          <p:cNvPr id="788483" name="Rectangle 3"/>
          <p:cNvSpPr>
            <a:spLocks noGrp="1" noChangeArrowheads="1"/>
          </p:cNvSpPr>
          <p:nvPr>
            <p:ph type="body" idx="1"/>
          </p:nvPr>
        </p:nvSpPr>
        <p:spPr>
          <a:xfrm>
            <a:off x="304800" y="1066800"/>
            <a:ext cx="8839200" cy="5791200"/>
          </a:xfrm>
        </p:spPr>
        <p:txBody>
          <a:bodyPr/>
          <a:lstStyle/>
          <a:p>
            <a:pPr marL="609600" indent="-609600">
              <a:lnSpc>
                <a:spcPct val="90000"/>
              </a:lnSpc>
              <a:buFont typeface="Wingdings" pitchFamily="2" charset="2"/>
              <a:buNone/>
            </a:pPr>
            <a:r>
              <a:rPr lang="en-US" altLang="en-US" sz="2800" i="1" dirty="0">
                <a:latin typeface="Trebuchet MS" pitchFamily="34" charset="0"/>
              </a:rPr>
              <a:t>A man walks into a bar and sits down.  He orders a beer and begins to drink it, when he hears a mysterious voice:  “You're looking very handsome this evening.”  The man looks around, but there’s no one else nearby.  “That suit is quite magnificent," continues the voice. “And what a delightful tie!”</a:t>
            </a:r>
            <a:r>
              <a:rPr lang="en-US" altLang="en-US" sz="2800" i="1" dirty="0"/>
              <a:t>  </a:t>
            </a:r>
          </a:p>
          <a:p>
            <a:pPr marL="609600" indent="-609600">
              <a:lnSpc>
                <a:spcPct val="90000"/>
              </a:lnSpc>
              <a:buFont typeface="Wingdings" pitchFamily="2" charset="2"/>
              <a:buNone/>
            </a:pPr>
            <a:r>
              <a:rPr lang="en-US" altLang="en-US" sz="2800" i="1" dirty="0"/>
              <a:t>The man calls the bartender over and confides, somewhat sheepishly, “</a:t>
            </a:r>
            <a:r>
              <a:rPr lang="en-US" altLang="en-US" sz="2800" i="1" dirty="0">
                <a:latin typeface="Trebuchet MS" pitchFamily="34" charset="0"/>
              </a:rPr>
              <a:t>I keep hearing voices but I don't seem to be able to work out where they're coming from!“</a:t>
            </a:r>
          </a:p>
          <a:p>
            <a:pPr marL="609600" indent="-609600">
              <a:lnSpc>
                <a:spcPct val="90000"/>
              </a:lnSpc>
              <a:buFont typeface="Wingdings" pitchFamily="2" charset="2"/>
              <a:buNone/>
            </a:pPr>
            <a:r>
              <a:rPr lang="en-US" altLang="en-US" sz="2800" i="1" dirty="0">
                <a:latin typeface="Trebuchet MS" pitchFamily="34" charset="0"/>
              </a:rPr>
              <a:t>The bartender replies, "It's the nuts, sir.  They're complimentary."</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58</a:t>
            </a:fld>
            <a:endParaRPr lang="en-US" altLang="en-US"/>
          </a:p>
        </p:txBody>
      </p:sp>
    </p:spTree>
    <p:extLst>
      <p:ext uri="{BB962C8B-B14F-4D97-AF65-F5344CB8AC3E}">
        <p14:creationId xmlns:p14="http://schemas.microsoft.com/office/powerpoint/2010/main" val="802512476"/>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0" y="304800"/>
            <a:ext cx="8637588" cy="1190625"/>
          </a:xfrm>
        </p:spPr>
        <p:txBody>
          <a:bodyPr/>
          <a:lstStyle/>
          <a:p>
            <a:r>
              <a:rPr lang="en-US" altLang="en-US" sz="3600" u="sng" dirty="0"/>
              <a:t>4. Comprise v. compose</a:t>
            </a:r>
          </a:p>
        </p:txBody>
      </p:sp>
      <p:sp>
        <p:nvSpPr>
          <p:cNvPr id="599043" name="Rectangle 3"/>
          <p:cNvSpPr>
            <a:spLocks noGrp="1" noChangeArrowheads="1"/>
          </p:cNvSpPr>
          <p:nvPr>
            <p:ph type="body" idx="1"/>
          </p:nvPr>
        </p:nvSpPr>
        <p:spPr>
          <a:xfrm>
            <a:off x="249238" y="990600"/>
            <a:ext cx="8894762" cy="4114800"/>
          </a:xfrm>
        </p:spPr>
        <p:txBody>
          <a:bodyPr>
            <a:noAutofit/>
          </a:bodyPr>
          <a:lstStyle/>
          <a:p>
            <a:pPr>
              <a:lnSpc>
                <a:spcPct val="90000"/>
              </a:lnSpc>
              <a:buFont typeface="Wingdings" pitchFamily="2" charset="2"/>
              <a:buNone/>
            </a:pPr>
            <a:endParaRPr lang="en-US" altLang="en-US" sz="2800" dirty="0"/>
          </a:p>
          <a:p>
            <a:pPr>
              <a:lnSpc>
                <a:spcPct val="90000"/>
              </a:lnSpc>
              <a:buFont typeface="Wingdings" pitchFamily="2" charset="2"/>
              <a:buNone/>
            </a:pPr>
            <a:r>
              <a:rPr lang="en-US" altLang="en-US" sz="2200" i="1" dirty="0"/>
              <a:t>Comprise</a:t>
            </a:r>
            <a:r>
              <a:rPr lang="en-US" altLang="en-US" sz="2200" dirty="0"/>
              <a:t> means to contain.  “Comprise” implies a complete listing, whereas “include” may signal an incomplete listing.</a:t>
            </a:r>
          </a:p>
          <a:p>
            <a:pPr>
              <a:lnSpc>
                <a:spcPct val="90000"/>
              </a:lnSpc>
              <a:buFont typeface="Wingdings" pitchFamily="2" charset="2"/>
              <a:buNone/>
            </a:pPr>
            <a:r>
              <a:rPr lang="en-US" altLang="en-US" sz="2200" i="1" dirty="0"/>
              <a:t>Compose</a:t>
            </a:r>
            <a:r>
              <a:rPr lang="en-US" altLang="en-US" sz="2200" dirty="0"/>
              <a:t> means to make up.</a:t>
            </a:r>
          </a:p>
          <a:p>
            <a:pPr>
              <a:lnSpc>
                <a:spcPct val="90000"/>
              </a:lnSpc>
              <a:buFont typeface="Wingdings" pitchFamily="2" charset="2"/>
              <a:buNone/>
            </a:pPr>
            <a:r>
              <a:rPr lang="en-US" altLang="en-US" sz="2200" dirty="0"/>
              <a:t>	</a:t>
            </a:r>
          </a:p>
          <a:p>
            <a:pPr>
              <a:lnSpc>
                <a:spcPct val="90000"/>
              </a:lnSpc>
              <a:buFont typeface="Wingdings" pitchFamily="2" charset="2"/>
              <a:buNone/>
            </a:pPr>
            <a:r>
              <a:rPr lang="en-US" altLang="en-US" sz="2200" i="1" dirty="0"/>
              <a:t>The parts compose (make up) the whole; the whole comprises (contains) the parts.</a:t>
            </a:r>
          </a:p>
          <a:p>
            <a:pPr>
              <a:lnSpc>
                <a:spcPct val="90000"/>
              </a:lnSpc>
              <a:buFont typeface="Wingdings" pitchFamily="2" charset="2"/>
              <a:buNone/>
            </a:pPr>
            <a:endParaRPr lang="en-US" altLang="en-US" sz="2200" dirty="0"/>
          </a:p>
          <a:p>
            <a:pPr>
              <a:lnSpc>
                <a:spcPct val="90000"/>
              </a:lnSpc>
              <a:buFont typeface="Wingdings" pitchFamily="2" charset="2"/>
              <a:buNone/>
            </a:pPr>
            <a:r>
              <a:rPr lang="en-US" altLang="en-US" sz="2200" dirty="0"/>
              <a:t>The dimer </a:t>
            </a:r>
            <a:r>
              <a:rPr lang="en-US" altLang="en-US" sz="2200" u="sng" dirty="0"/>
              <a:t>comprises</a:t>
            </a:r>
            <a:r>
              <a:rPr lang="en-US" altLang="en-US" sz="2200" dirty="0"/>
              <a:t> 2 monomers.  (the whole contains the parts)</a:t>
            </a:r>
          </a:p>
          <a:p>
            <a:pPr>
              <a:lnSpc>
                <a:spcPct val="90000"/>
              </a:lnSpc>
              <a:buFont typeface="Wingdings" pitchFamily="2" charset="2"/>
              <a:buNone/>
            </a:pPr>
            <a:r>
              <a:rPr lang="en-US" altLang="en-US" sz="2200" dirty="0"/>
              <a:t>Two monomers </a:t>
            </a:r>
            <a:r>
              <a:rPr lang="en-US" altLang="en-US" sz="2200" u="sng" dirty="0"/>
              <a:t>compose</a:t>
            </a:r>
            <a:r>
              <a:rPr lang="en-US" altLang="en-US" sz="2200" dirty="0"/>
              <a:t> the dimer.   (the parts make up the whole)</a:t>
            </a:r>
          </a:p>
          <a:p>
            <a:pPr>
              <a:lnSpc>
                <a:spcPct val="90000"/>
              </a:lnSpc>
              <a:buFont typeface="Wingdings" pitchFamily="2" charset="2"/>
              <a:buNone/>
            </a:pPr>
            <a:r>
              <a:rPr lang="en-US" altLang="en-US" sz="2200" dirty="0"/>
              <a:t>The dimer </a:t>
            </a:r>
            <a:r>
              <a:rPr lang="en-US" altLang="en-US" sz="2200" u="sng" dirty="0"/>
              <a:t>is composed of</a:t>
            </a:r>
            <a:r>
              <a:rPr lang="en-US" altLang="en-US" sz="2200" dirty="0"/>
              <a:t> 2 monomers.  (the whole is made up of the parts)</a:t>
            </a:r>
          </a:p>
          <a:p>
            <a:pPr>
              <a:lnSpc>
                <a:spcPct val="90000"/>
              </a:lnSpc>
              <a:buFont typeface="Wingdings" pitchFamily="2" charset="2"/>
              <a:buNone/>
            </a:pPr>
            <a:r>
              <a:rPr lang="en-US" altLang="en-US" sz="2200" dirty="0"/>
              <a:t>Two monomers </a:t>
            </a:r>
            <a:r>
              <a:rPr lang="en-US" altLang="en-US" sz="2200" u="sng" dirty="0"/>
              <a:t>are comprised in</a:t>
            </a:r>
            <a:r>
              <a:rPr lang="en-US" altLang="en-US" sz="2200" dirty="0"/>
              <a:t> the dimer. (the parts are contained in the whole)</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59</a:t>
            </a:fld>
            <a:endParaRPr lang="en-US" altLang="en-US"/>
          </a:p>
        </p:txBody>
      </p:sp>
    </p:spTree>
    <p:extLst>
      <p:ext uri="{BB962C8B-B14F-4D97-AF65-F5344CB8AC3E}">
        <p14:creationId xmlns:p14="http://schemas.microsoft.com/office/powerpoint/2010/main" val="10228646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a:xfrm>
            <a:off x="317500" y="52388"/>
            <a:ext cx="8637588" cy="1431925"/>
          </a:xfrm>
        </p:spPr>
        <p:txBody>
          <a:bodyPr>
            <a:normAutofit/>
          </a:bodyPr>
          <a:lstStyle/>
          <a:p>
            <a:r>
              <a:rPr lang="en-US" altLang="en-US" dirty="0"/>
              <a:t>Results</a:t>
            </a:r>
          </a:p>
        </p:txBody>
      </p:sp>
      <p:sp>
        <p:nvSpPr>
          <p:cNvPr id="1105923" name="Rectangle 3"/>
          <p:cNvSpPr>
            <a:spLocks noGrp="1" noChangeArrowheads="1"/>
          </p:cNvSpPr>
          <p:nvPr>
            <p:ph type="body" idx="1"/>
          </p:nvPr>
        </p:nvSpPr>
        <p:spPr/>
        <p:txBody>
          <a:bodyPr/>
          <a:lstStyle/>
          <a:p>
            <a:pPr>
              <a:buFont typeface="Wingdings" pitchFamily="2" charset="2"/>
              <a:buNone/>
            </a:pPr>
            <a:endParaRPr lang="en-US" altLang="en-US" sz="1800" i="1">
              <a:cs typeface="Arial" charset="0"/>
            </a:endParaRPr>
          </a:p>
          <a:p>
            <a:pPr>
              <a:buFont typeface="Wingdings" pitchFamily="2" charset="2"/>
              <a:buNone/>
            </a:pPr>
            <a:endParaRPr lang="en-US" altLang="en-US" sz="1800" i="1">
              <a:cs typeface="Arial" charset="0"/>
            </a:endParaRPr>
          </a:p>
        </p:txBody>
      </p:sp>
      <p:sp>
        <p:nvSpPr>
          <p:cNvPr id="1105924" name="Text Box 4"/>
          <p:cNvSpPr txBox="1">
            <a:spLocks noChangeArrowheads="1"/>
          </p:cNvSpPr>
          <p:nvPr/>
        </p:nvSpPr>
        <p:spPr bwMode="auto">
          <a:xfrm>
            <a:off x="457200" y="1732776"/>
            <a:ext cx="8382000"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dirty="0"/>
              <a:t>Do results belong in the text or in a table or figure? –Both!</a:t>
            </a:r>
          </a:p>
          <a:p>
            <a:pPr>
              <a:spcBef>
                <a:spcPct val="50000"/>
              </a:spcBef>
            </a:pPr>
            <a:r>
              <a:rPr lang="en-US" altLang="en-US" b="1" i="1" dirty="0"/>
              <a:t>*text is used to elaborate results described in the figure legend.  Tables do not have legends.</a:t>
            </a:r>
          </a:p>
        </p:txBody>
      </p:sp>
    </p:spTree>
    <p:extLst>
      <p:ext uri="{BB962C8B-B14F-4D97-AF65-F5344CB8AC3E}">
        <p14:creationId xmlns:p14="http://schemas.microsoft.com/office/powerpoint/2010/main" val="1565182338"/>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a:xfrm>
            <a:off x="317500" y="52388"/>
            <a:ext cx="8637588" cy="1431925"/>
          </a:xfrm>
        </p:spPr>
        <p:txBody>
          <a:bodyPr>
            <a:normAutofit/>
          </a:bodyPr>
          <a:lstStyle/>
          <a:p>
            <a:r>
              <a:rPr lang="en-US" altLang="en-US" u="sng" dirty="0"/>
              <a:t>5. locate v. localize</a:t>
            </a:r>
          </a:p>
        </p:txBody>
      </p:sp>
      <p:sp>
        <p:nvSpPr>
          <p:cNvPr id="758787" name="Rectangle 3"/>
          <p:cNvSpPr>
            <a:spLocks noGrp="1" noChangeArrowheads="1"/>
          </p:cNvSpPr>
          <p:nvPr>
            <p:ph type="body" idx="1"/>
          </p:nvPr>
        </p:nvSpPr>
        <p:spPr/>
        <p:txBody>
          <a:bodyPr/>
          <a:lstStyle/>
          <a:p>
            <a:pPr>
              <a:lnSpc>
                <a:spcPct val="90000"/>
              </a:lnSpc>
              <a:buFont typeface="Wingdings" pitchFamily="2" charset="2"/>
              <a:buNone/>
            </a:pPr>
            <a:endParaRPr lang="en-US" altLang="en-US" sz="2800" dirty="0"/>
          </a:p>
          <a:p>
            <a:pPr>
              <a:lnSpc>
                <a:spcPct val="90000"/>
              </a:lnSpc>
              <a:buFont typeface="Wingdings" pitchFamily="2" charset="2"/>
              <a:buNone/>
            </a:pPr>
            <a:r>
              <a:rPr lang="en-US" altLang="en-US" sz="2800" i="1" dirty="0"/>
              <a:t>Locate</a:t>
            </a:r>
            <a:r>
              <a:rPr lang="en-US" altLang="en-US" sz="2800" dirty="0"/>
              <a:t> is to determine the position of something; to find its location.</a:t>
            </a:r>
          </a:p>
          <a:p>
            <a:pPr>
              <a:lnSpc>
                <a:spcPct val="90000"/>
              </a:lnSpc>
              <a:buFont typeface="Wingdings" pitchFamily="2" charset="2"/>
              <a:buNone/>
            </a:pPr>
            <a:r>
              <a:rPr lang="en-US" altLang="en-US" sz="2800" i="1" dirty="0"/>
              <a:t>Localize</a:t>
            </a:r>
            <a:r>
              <a:rPr lang="en-US" altLang="en-US" sz="2800" dirty="0"/>
              <a:t> is to confine or fix in a particular area or part.  </a:t>
            </a:r>
          </a:p>
          <a:p>
            <a:pPr>
              <a:lnSpc>
                <a:spcPct val="90000"/>
              </a:lnSpc>
              <a:buFont typeface="Wingdings" pitchFamily="2" charset="2"/>
              <a:buNone/>
            </a:pPr>
            <a:endParaRPr lang="en-US" altLang="en-US" sz="2800" i="1" dirty="0"/>
          </a:p>
          <a:p>
            <a:pPr>
              <a:lnSpc>
                <a:spcPct val="90000"/>
              </a:lnSpc>
              <a:buFont typeface="Wingdings" pitchFamily="2" charset="2"/>
              <a:buNone/>
            </a:pPr>
            <a:r>
              <a:rPr lang="en-US" altLang="en-US" sz="2600" i="1"/>
              <a:t>The police </a:t>
            </a:r>
            <a:r>
              <a:rPr lang="en-US" altLang="en-US" sz="2600" i="1" u="sng" dirty="0"/>
              <a:t>located</a:t>
            </a:r>
            <a:r>
              <a:rPr lang="en-US" altLang="en-US" sz="2600" i="1" dirty="0"/>
              <a:t> the suspect at the edge of town.</a:t>
            </a:r>
          </a:p>
          <a:p>
            <a:pPr>
              <a:lnSpc>
                <a:spcPct val="90000"/>
              </a:lnSpc>
              <a:buFont typeface="Wingdings" pitchFamily="2" charset="2"/>
              <a:buNone/>
            </a:pPr>
            <a:r>
              <a:rPr lang="en-US" altLang="en-US" sz="2600" i="1" dirty="0"/>
              <a:t>Iodine tends to </a:t>
            </a:r>
            <a:r>
              <a:rPr lang="en-US" altLang="en-US" sz="2600" i="1" u="sng" dirty="0"/>
              <a:t>localize</a:t>
            </a:r>
            <a:r>
              <a:rPr lang="en-US" altLang="en-US" sz="2600" i="1" dirty="0"/>
              <a:t> in the thyroid.</a:t>
            </a:r>
          </a:p>
        </p:txBody>
      </p:sp>
      <p:sp>
        <p:nvSpPr>
          <p:cNvPr id="2" name="Slide Number Placeholder 1"/>
          <p:cNvSpPr>
            <a:spLocks noGrp="1"/>
          </p:cNvSpPr>
          <p:nvPr>
            <p:ph type="sldNum" sz="quarter" idx="12"/>
          </p:nvPr>
        </p:nvSpPr>
        <p:spPr/>
        <p:txBody>
          <a:bodyPr/>
          <a:lstStyle/>
          <a:p>
            <a:fld id="{F27CF52B-5D6F-4094-928C-91E65A06703B}" type="slidenum">
              <a:rPr lang="en-US" altLang="en-US" smtClean="0"/>
              <a:pPr/>
              <a:t>60</a:t>
            </a:fld>
            <a:endParaRPr lang="en-US" altLang="en-US"/>
          </a:p>
        </p:txBody>
      </p:sp>
    </p:spTree>
    <p:extLst>
      <p:ext uri="{BB962C8B-B14F-4D97-AF65-F5344CB8AC3E}">
        <p14:creationId xmlns:p14="http://schemas.microsoft.com/office/powerpoint/2010/main" val="395366392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27CF52B-5D6F-4094-928C-91E65A06703B}" type="slidenum">
              <a:rPr lang="en-US" altLang="en-US" smtClean="0"/>
              <a:pPr/>
              <a:t>7</a:t>
            </a:fld>
            <a:endParaRPr lang="en-US" altLang="en-US"/>
          </a:p>
        </p:txBody>
      </p:sp>
      <p:pic>
        <p:nvPicPr>
          <p:cNvPr id="2050" name="Picture 2" descr="http://blog.f1000research.com/wordpress/wp-content/uploads/2013/05/negative-results-science-for-all.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2012" y="1221753"/>
            <a:ext cx="4954588" cy="5331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23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018" name="Rectangle 2"/>
          <p:cNvSpPr>
            <a:spLocks noGrp="1" noChangeArrowheads="1"/>
          </p:cNvSpPr>
          <p:nvPr>
            <p:ph type="title"/>
          </p:nvPr>
        </p:nvSpPr>
        <p:spPr>
          <a:xfrm>
            <a:off x="317500" y="52388"/>
            <a:ext cx="8637588" cy="1431925"/>
          </a:xfrm>
        </p:spPr>
        <p:txBody>
          <a:bodyPr>
            <a:normAutofit/>
          </a:bodyPr>
          <a:lstStyle/>
          <a:p>
            <a:r>
              <a:rPr lang="en-US" altLang="en-US" u="sng" dirty="0"/>
              <a:t>Writing Results: tense</a:t>
            </a:r>
          </a:p>
        </p:txBody>
      </p:sp>
      <p:sp>
        <p:nvSpPr>
          <p:cNvPr id="1110019" name="Rectangle 3"/>
          <p:cNvSpPr>
            <a:spLocks noGrp="1" noChangeArrowheads="1"/>
          </p:cNvSpPr>
          <p:nvPr>
            <p:ph type="body" idx="1"/>
          </p:nvPr>
        </p:nvSpPr>
        <p:spPr/>
        <p:txBody>
          <a:bodyPr/>
          <a:lstStyle/>
          <a:p>
            <a:pPr>
              <a:buFont typeface="Wingdings" pitchFamily="2" charset="2"/>
              <a:buNone/>
            </a:pPr>
            <a:endParaRPr lang="en-US" altLang="en-US" sz="1800" i="1">
              <a:cs typeface="Arial" charset="0"/>
            </a:endParaRPr>
          </a:p>
          <a:p>
            <a:pPr>
              <a:buFont typeface="Wingdings" pitchFamily="2" charset="2"/>
              <a:buNone/>
            </a:pPr>
            <a:endParaRPr lang="en-US" altLang="en-US" sz="1800" i="1">
              <a:cs typeface="Arial" charset="0"/>
            </a:endParaRPr>
          </a:p>
        </p:txBody>
      </p:sp>
      <p:sp>
        <p:nvSpPr>
          <p:cNvPr id="1110020" name="Rectangle 4"/>
          <p:cNvSpPr>
            <a:spLocks noChangeArrowheads="1"/>
          </p:cNvSpPr>
          <p:nvPr/>
        </p:nvSpPr>
        <p:spPr bwMode="auto">
          <a:xfrm>
            <a:off x="457200" y="2286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b="1"/>
          </a:p>
        </p:txBody>
      </p:sp>
      <p:sp>
        <p:nvSpPr>
          <p:cNvPr id="1110021" name="Rectangle 5"/>
          <p:cNvSpPr>
            <a:spLocks noChangeArrowheads="1"/>
          </p:cNvSpPr>
          <p:nvPr/>
        </p:nvSpPr>
        <p:spPr bwMode="auto">
          <a:xfrm>
            <a:off x="457200" y="1739900"/>
            <a:ext cx="80772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b="1" dirty="0"/>
              <a:t>Use past or present tense.  Don’t mix:</a:t>
            </a:r>
          </a:p>
          <a:p>
            <a:endParaRPr lang="en-US" altLang="en-US" b="1" dirty="0"/>
          </a:p>
          <a:p>
            <a:r>
              <a:rPr lang="en-US" altLang="en-US" dirty="0"/>
              <a:t>We </a:t>
            </a:r>
            <a:r>
              <a:rPr lang="en-US" altLang="en-US" u="sng" dirty="0"/>
              <a:t>found</a:t>
            </a:r>
            <a:r>
              <a:rPr lang="en-US" altLang="en-US" dirty="0"/>
              <a:t> that…</a:t>
            </a:r>
          </a:p>
          <a:p>
            <a:r>
              <a:rPr lang="en-US" altLang="en-US" dirty="0"/>
              <a:t>Women </a:t>
            </a:r>
            <a:r>
              <a:rPr lang="en-US" altLang="en-US" u="sng" dirty="0"/>
              <a:t>were</a:t>
            </a:r>
            <a:r>
              <a:rPr lang="en-US" altLang="en-US" i="1" dirty="0"/>
              <a:t> </a:t>
            </a:r>
            <a:r>
              <a:rPr lang="en-US" altLang="en-US" dirty="0"/>
              <a:t>more likely to…</a:t>
            </a:r>
          </a:p>
          <a:p>
            <a:pPr eaLnBrk="0" hangingPunct="0"/>
            <a:r>
              <a:rPr lang="en-US" altLang="en-US" dirty="0"/>
              <a:t>Men </a:t>
            </a:r>
            <a:r>
              <a:rPr lang="en-US" altLang="en-US" u="sng" dirty="0"/>
              <a:t>smoked</a:t>
            </a:r>
            <a:r>
              <a:rPr lang="en-US" altLang="en-US" dirty="0"/>
              <a:t> more cigarettes than…</a:t>
            </a:r>
          </a:p>
          <a:p>
            <a:pPr eaLnBrk="0" hangingPunct="0"/>
            <a:endParaRPr lang="en-US" altLang="en-US" dirty="0"/>
          </a:p>
          <a:p>
            <a:pPr eaLnBrk="0" hangingPunct="0"/>
            <a:r>
              <a:rPr lang="en-US" altLang="en-US" b="1" dirty="0"/>
              <a:t>Except for:</a:t>
            </a:r>
          </a:p>
          <a:p>
            <a:pPr eaLnBrk="0" hangingPunct="0"/>
            <a:r>
              <a:rPr lang="en-US" altLang="en-US" dirty="0"/>
              <a:t>Figure 1</a:t>
            </a:r>
            <a:r>
              <a:rPr lang="en-US" altLang="en-US" u="sng" dirty="0"/>
              <a:t> shows</a:t>
            </a:r>
            <a:r>
              <a:rPr lang="en-US" altLang="en-US" dirty="0"/>
              <a:t>…</a:t>
            </a:r>
          </a:p>
          <a:p>
            <a:pPr eaLnBrk="0" hangingPunct="0"/>
            <a:r>
              <a:rPr lang="en-US" altLang="en-US" dirty="0"/>
              <a:t>Table 1 </a:t>
            </a:r>
            <a:r>
              <a:rPr lang="en-US" altLang="en-US" u="sng" dirty="0"/>
              <a:t>displays</a:t>
            </a:r>
            <a:r>
              <a:rPr lang="en-US" altLang="en-US" dirty="0"/>
              <a:t>…</a:t>
            </a:r>
          </a:p>
          <a:p>
            <a:pPr eaLnBrk="0" hangingPunct="0"/>
            <a:r>
              <a:rPr lang="en-US" altLang="en-US" dirty="0"/>
              <a:t>The data </a:t>
            </a:r>
            <a:r>
              <a:rPr lang="en-US" altLang="en-US" u="sng" dirty="0"/>
              <a:t>suggest</a:t>
            </a:r>
          </a:p>
        </p:txBody>
      </p:sp>
    </p:spTree>
    <p:extLst>
      <p:ext uri="{BB962C8B-B14F-4D97-AF65-F5344CB8AC3E}">
        <p14:creationId xmlns:p14="http://schemas.microsoft.com/office/powerpoint/2010/main" val="16380048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2066" name="Rectangle 2"/>
          <p:cNvSpPr>
            <a:spLocks noGrp="1" noChangeArrowheads="1"/>
          </p:cNvSpPr>
          <p:nvPr>
            <p:ph type="title"/>
          </p:nvPr>
        </p:nvSpPr>
        <p:spPr>
          <a:xfrm>
            <a:off x="317500" y="52388"/>
            <a:ext cx="8637588" cy="1431925"/>
          </a:xfrm>
        </p:spPr>
        <p:txBody>
          <a:bodyPr>
            <a:normAutofit/>
          </a:bodyPr>
          <a:lstStyle/>
          <a:p>
            <a:r>
              <a:rPr lang="en-US" altLang="en-US" u="sng" dirty="0"/>
              <a:t>Exception</a:t>
            </a:r>
          </a:p>
        </p:txBody>
      </p:sp>
      <p:sp>
        <p:nvSpPr>
          <p:cNvPr id="1112067" name="Rectangle 3"/>
          <p:cNvSpPr>
            <a:spLocks noGrp="1" noChangeArrowheads="1"/>
          </p:cNvSpPr>
          <p:nvPr>
            <p:ph type="body" idx="1"/>
          </p:nvPr>
        </p:nvSpPr>
        <p:spPr/>
        <p:txBody>
          <a:bodyPr/>
          <a:lstStyle/>
          <a:p>
            <a:pPr>
              <a:buFont typeface="Wingdings" pitchFamily="2" charset="2"/>
              <a:buNone/>
            </a:pPr>
            <a:endParaRPr lang="en-US" altLang="en-US" sz="1800" i="1">
              <a:cs typeface="Arial" charset="0"/>
            </a:endParaRPr>
          </a:p>
          <a:p>
            <a:pPr>
              <a:buFont typeface="Wingdings" pitchFamily="2" charset="2"/>
              <a:buNone/>
            </a:pPr>
            <a:endParaRPr lang="en-US" altLang="en-US" sz="1800" i="1">
              <a:cs typeface="Arial" charset="0"/>
            </a:endParaRPr>
          </a:p>
        </p:txBody>
      </p:sp>
      <p:sp>
        <p:nvSpPr>
          <p:cNvPr id="1112068" name="Rectangle 4"/>
          <p:cNvSpPr>
            <a:spLocks noChangeArrowheads="1"/>
          </p:cNvSpPr>
          <p:nvPr/>
        </p:nvSpPr>
        <p:spPr bwMode="auto">
          <a:xfrm>
            <a:off x="457200" y="2286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b="1"/>
          </a:p>
        </p:txBody>
      </p:sp>
      <p:sp>
        <p:nvSpPr>
          <p:cNvPr id="1112069" name="Rectangle 5"/>
          <p:cNvSpPr>
            <a:spLocks noChangeArrowheads="1"/>
          </p:cNvSpPr>
          <p:nvPr/>
        </p:nvSpPr>
        <p:spPr bwMode="auto">
          <a:xfrm>
            <a:off x="344394" y="1676400"/>
            <a:ext cx="85217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b="1" dirty="0"/>
              <a:t>Example</a:t>
            </a:r>
            <a:r>
              <a:rPr lang="en-US" altLang="en-US" dirty="0"/>
              <a:t>:</a:t>
            </a:r>
          </a:p>
          <a:p>
            <a:r>
              <a:rPr lang="en-US" altLang="en-US" dirty="0"/>
              <a:t>Information </a:t>
            </a:r>
            <a:r>
              <a:rPr lang="en-US" altLang="en-US" u="sng" dirty="0"/>
              <a:t>was available</a:t>
            </a:r>
            <a:r>
              <a:rPr lang="en-US" altLang="en-US" dirty="0"/>
              <a:t> for 7766 current cigarette smokers.</a:t>
            </a:r>
            <a:r>
              <a:rPr lang="en-US" altLang="en-US" baseline="30000" dirty="0"/>
              <a:t> </a:t>
            </a:r>
            <a:r>
              <a:rPr lang="en-US" altLang="en-US" dirty="0"/>
              <a:t>Of these, 1216 (16%) </a:t>
            </a:r>
            <a:r>
              <a:rPr lang="en-US" altLang="en-US" u="sng" dirty="0"/>
              <a:t>were classified</a:t>
            </a:r>
            <a:r>
              <a:rPr lang="en-US" altLang="en-US" dirty="0"/>
              <a:t> as hardcore smokers. Table 1 </a:t>
            </a:r>
            <a:r>
              <a:rPr lang="en-US" altLang="en-US" b="1" u="sng" dirty="0"/>
              <a:t>gives</a:t>
            </a:r>
            <a:r>
              <a:rPr lang="en-US" altLang="en-US" b="1" dirty="0"/>
              <a:t> </a:t>
            </a:r>
            <a:r>
              <a:rPr lang="en-US" altLang="en-US" dirty="0"/>
              <a:t>characteristics of all the smokers. The most</a:t>
            </a:r>
            <a:r>
              <a:rPr lang="en-US" altLang="en-US" baseline="30000" dirty="0"/>
              <a:t> </a:t>
            </a:r>
            <a:r>
              <a:rPr lang="en-US" altLang="en-US" dirty="0"/>
              <a:t>striking difference </a:t>
            </a:r>
            <a:r>
              <a:rPr lang="en-US" altLang="en-US" u="sng" dirty="0"/>
              <a:t>was</a:t>
            </a:r>
            <a:r>
              <a:rPr lang="en-US" altLang="en-US" dirty="0"/>
              <a:t> that hardcore smokers </a:t>
            </a:r>
            <a:r>
              <a:rPr lang="en-US" altLang="en-US" u="sng" dirty="0"/>
              <a:t>were</a:t>
            </a:r>
            <a:r>
              <a:rPr lang="en-US" altLang="en-US" dirty="0"/>
              <a:t> about 10</a:t>
            </a:r>
            <a:r>
              <a:rPr lang="en-US" altLang="en-US" baseline="30000" dirty="0"/>
              <a:t> </a:t>
            </a:r>
            <a:r>
              <a:rPr lang="en-US" altLang="en-US" dirty="0"/>
              <a:t>years older on average and </a:t>
            </a:r>
            <a:r>
              <a:rPr lang="en-US" altLang="en-US" u="sng" dirty="0"/>
              <a:t>tended</a:t>
            </a:r>
            <a:r>
              <a:rPr lang="en-US" altLang="en-US" dirty="0"/>
              <a:t> to be more dependent on tobacco.</a:t>
            </a:r>
            <a:r>
              <a:rPr lang="en-US" altLang="en-US" baseline="30000" dirty="0"/>
              <a:t> </a:t>
            </a:r>
            <a:r>
              <a:rPr lang="en-US" altLang="en-US" dirty="0"/>
              <a:t>Significantly more hardcore smokers </a:t>
            </a:r>
            <a:r>
              <a:rPr lang="en-US" altLang="en-US" u="sng" dirty="0"/>
              <a:t>had</a:t>
            </a:r>
            <a:r>
              <a:rPr lang="en-US" altLang="en-US" dirty="0"/>
              <a:t> manual occupations,</a:t>
            </a:r>
            <a:r>
              <a:rPr lang="en-US" altLang="en-US" baseline="30000" dirty="0"/>
              <a:t> </a:t>
            </a:r>
            <a:r>
              <a:rPr lang="en-US" altLang="en-US" u="sng" dirty="0"/>
              <a:t>lived</a:t>
            </a:r>
            <a:r>
              <a:rPr lang="en-US" altLang="en-US" dirty="0"/>
              <a:t> in rented accommodation, and </a:t>
            </a:r>
            <a:r>
              <a:rPr lang="en-US" altLang="en-US" u="sng" dirty="0"/>
              <a:t>had completed</a:t>
            </a:r>
            <a:r>
              <a:rPr lang="en-US" altLang="en-US" dirty="0"/>
              <a:t> their full</a:t>
            </a:r>
            <a:r>
              <a:rPr lang="en-US" altLang="en-US" baseline="30000" dirty="0"/>
              <a:t> </a:t>
            </a:r>
            <a:r>
              <a:rPr lang="en-US" altLang="en-US" dirty="0"/>
              <a:t>time education by the age of 16 years. There </a:t>
            </a:r>
            <a:r>
              <a:rPr lang="en-US" altLang="en-US" u="sng" dirty="0"/>
              <a:t>was</a:t>
            </a:r>
            <a:r>
              <a:rPr lang="en-US" altLang="en-US" dirty="0"/>
              <a:t> no difference</a:t>
            </a:r>
            <a:r>
              <a:rPr lang="en-US" altLang="en-US" baseline="30000" dirty="0"/>
              <a:t> </a:t>
            </a:r>
            <a:r>
              <a:rPr lang="en-US" altLang="en-US" dirty="0"/>
              <a:t>by sex.</a:t>
            </a:r>
            <a:r>
              <a:rPr lang="en-US" altLang="en-US" baseline="30000" dirty="0"/>
              <a:t> </a:t>
            </a:r>
            <a:endParaRPr lang="en-US" altLang="en-US" dirty="0"/>
          </a:p>
          <a:p>
            <a:pPr eaLnBrk="0" hangingPunct="0"/>
            <a:endParaRPr lang="en-US" altLang="en-US" dirty="0"/>
          </a:p>
        </p:txBody>
      </p:sp>
      <p:sp>
        <p:nvSpPr>
          <p:cNvPr id="1112070" name="Rectangle 6"/>
          <p:cNvSpPr>
            <a:spLocks noChangeArrowheads="1"/>
          </p:cNvSpPr>
          <p:nvPr/>
        </p:nvSpPr>
        <p:spPr bwMode="auto">
          <a:xfrm>
            <a:off x="618191" y="5795774"/>
            <a:ext cx="7974106"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endParaRPr lang="en-US" altLang="en-US" sz="1600" b="1" dirty="0"/>
          </a:p>
          <a:p>
            <a:pPr eaLnBrk="0" hangingPunct="0"/>
            <a:r>
              <a:rPr lang="en-US" altLang="en-US" sz="1800" i="1" dirty="0"/>
              <a:t>Jarvis et al. Prevalence of hardcore smoking in England, and associated attitudes and beliefs: cross sectional study  BMJ  2003;326:1061 (17 May)</a:t>
            </a:r>
          </a:p>
        </p:txBody>
      </p:sp>
    </p:spTree>
    <p:extLst>
      <p:ext uri="{BB962C8B-B14F-4D97-AF65-F5344CB8AC3E}">
        <p14:creationId xmlns:p14="http://schemas.microsoft.com/office/powerpoint/2010/main" val="3003259007"/>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8</Pages>
  <Words>1517</Words>
  <Application>Microsoft Office PowerPoint</Application>
  <PresentationFormat>Letter Paper (8.5x11 in)</PresentationFormat>
  <Paragraphs>343</Paragraphs>
  <Slides>60</Slides>
  <Notes>40</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Arial</vt:lpstr>
      <vt:lpstr>Calibri</vt:lpstr>
      <vt:lpstr>Times New Roman</vt:lpstr>
      <vt:lpstr>Trebuchet MS</vt:lpstr>
      <vt:lpstr>Wingdings</vt:lpstr>
      <vt:lpstr>Office Theme</vt:lpstr>
      <vt:lpstr>Scientific writing (81-933) Lecture 3: Results</vt:lpstr>
      <vt:lpstr>Results describe data</vt:lpstr>
      <vt:lpstr>Nothing is self evident</vt:lpstr>
      <vt:lpstr>Results</vt:lpstr>
      <vt:lpstr>Results</vt:lpstr>
      <vt:lpstr>Results</vt:lpstr>
      <vt:lpstr>PowerPoint Presentation</vt:lpstr>
      <vt:lpstr>Writing Results: tense</vt:lpstr>
      <vt:lpstr>Exception</vt:lpstr>
      <vt:lpstr>Results</vt:lpstr>
      <vt:lpstr>Results: Active voice</vt:lpstr>
      <vt:lpstr>Use adjectives for highlighting results</vt:lpstr>
      <vt:lpstr>PowerPoint Presentation</vt:lpstr>
      <vt:lpstr>PowerPoint Presentation</vt:lpstr>
      <vt:lpstr>PowerPoint Presentation</vt:lpstr>
      <vt:lpstr>PowerPoint Presentation</vt:lpstr>
      <vt:lpstr>PowerPoint Presentation</vt:lpstr>
      <vt:lpstr>Period</vt:lpstr>
      <vt:lpstr>Comma</vt:lpstr>
      <vt:lpstr>Comma</vt:lpstr>
      <vt:lpstr>Comma</vt:lpstr>
      <vt:lpstr>Comma</vt:lpstr>
      <vt:lpstr>Parenthetical Comma (example)</vt:lpstr>
      <vt:lpstr>Parenthetical Comma (example)</vt:lpstr>
      <vt:lpstr>Comma</vt:lpstr>
      <vt:lpstr>Comma</vt:lpstr>
      <vt:lpstr>Comma</vt:lpstr>
      <vt:lpstr>Semicolon (;)</vt:lpstr>
      <vt:lpstr>Parentheses ()</vt:lpstr>
      <vt:lpstr>The Colon (:)</vt:lpstr>
      <vt:lpstr>The Colon (list examples)</vt:lpstr>
      <vt:lpstr>The Colon (list examples)</vt:lpstr>
      <vt:lpstr>PowerPoint Presentation</vt:lpstr>
      <vt:lpstr>Colon misuse</vt:lpstr>
      <vt:lpstr>PowerPoint Presentation</vt:lpstr>
      <vt:lpstr>Rarely if ever used in scientific papers</vt:lpstr>
      <vt:lpstr>The Dash</vt:lpstr>
      <vt:lpstr>The Dash</vt:lpstr>
      <vt:lpstr>The Dash</vt:lpstr>
      <vt:lpstr>The Dash</vt:lpstr>
      <vt:lpstr>The Dash</vt:lpstr>
      <vt:lpstr>The Dash: some technical details</vt:lpstr>
      <vt:lpstr>PowerPoint Presentation</vt:lpstr>
      <vt:lpstr>PowerPoint Presentation</vt:lpstr>
      <vt:lpstr>PowerPoint Presentation</vt:lpstr>
      <vt:lpstr>PowerPoint Presentation</vt:lpstr>
      <vt:lpstr>Parallel writing</vt:lpstr>
      <vt:lpstr>Parallel writing</vt:lpstr>
      <vt:lpstr>Parallel writing</vt:lpstr>
      <vt:lpstr>Parallel writing</vt:lpstr>
      <vt:lpstr>Parallel writing</vt:lpstr>
      <vt:lpstr>PowerPoint Presentation</vt:lpstr>
      <vt:lpstr>PowerPoint Presentation</vt:lpstr>
      <vt:lpstr>1.  Farther v. further</vt:lpstr>
      <vt:lpstr>Other similar words:</vt:lpstr>
      <vt:lpstr>2.   Die of v. die from</vt:lpstr>
      <vt:lpstr>3.     compliment v. complement</vt:lpstr>
      <vt:lpstr>A comic interlude, for illustration: </vt:lpstr>
      <vt:lpstr>4. Comprise v. compose</vt:lpstr>
      <vt:lpstr>5. locate v. localize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Writing 2</dc:title>
  <dc:creator>Avraham Samson</dc:creator>
  <cp:lastModifiedBy>Avraham Samson</cp:lastModifiedBy>
  <cp:revision>319</cp:revision>
  <cp:lastPrinted>1996-05-17T17:09:10Z</cp:lastPrinted>
  <dcterms:created xsi:type="dcterms:W3CDTF">1996-05-17T12:08:30Z</dcterms:created>
  <dcterms:modified xsi:type="dcterms:W3CDTF">2018-11-05T01:40:46Z</dcterms:modified>
</cp:coreProperties>
</file>