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6"/>
  </p:notesMasterIdLst>
  <p:handoutMasterIdLst>
    <p:handoutMasterId r:id="rId57"/>
  </p:handoutMasterIdLst>
  <p:sldIdLst>
    <p:sldId id="582" r:id="rId2"/>
    <p:sldId id="583" r:id="rId3"/>
    <p:sldId id="584" r:id="rId4"/>
    <p:sldId id="585" r:id="rId5"/>
    <p:sldId id="586" r:id="rId6"/>
    <p:sldId id="587" r:id="rId7"/>
    <p:sldId id="588" r:id="rId8"/>
    <p:sldId id="589" r:id="rId9"/>
    <p:sldId id="590" r:id="rId10"/>
    <p:sldId id="591" r:id="rId11"/>
    <p:sldId id="592" r:id="rId12"/>
    <p:sldId id="593" r:id="rId13"/>
    <p:sldId id="594" r:id="rId14"/>
    <p:sldId id="595" r:id="rId15"/>
    <p:sldId id="596" r:id="rId16"/>
    <p:sldId id="597" r:id="rId17"/>
    <p:sldId id="598" r:id="rId18"/>
    <p:sldId id="599" r:id="rId19"/>
    <p:sldId id="639" r:id="rId20"/>
    <p:sldId id="637" r:id="rId21"/>
    <p:sldId id="642" r:id="rId22"/>
    <p:sldId id="601" r:id="rId23"/>
    <p:sldId id="602" r:id="rId24"/>
    <p:sldId id="603" r:id="rId25"/>
    <p:sldId id="604" r:id="rId26"/>
    <p:sldId id="605" r:id="rId27"/>
    <p:sldId id="606" r:id="rId28"/>
    <p:sldId id="607" r:id="rId29"/>
    <p:sldId id="641" r:id="rId30"/>
    <p:sldId id="608" r:id="rId31"/>
    <p:sldId id="609" r:id="rId32"/>
    <p:sldId id="610" r:id="rId33"/>
    <p:sldId id="611" r:id="rId34"/>
    <p:sldId id="612" r:id="rId35"/>
    <p:sldId id="613" r:id="rId36"/>
    <p:sldId id="614" r:id="rId37"/>
    <p:sldId id="615" r:id="rId38"/>
    <p:sldId id="618" r:id="rId39"/>
    <p:sldId id="619" r:id="rId40"/>
    <p:sldId id="620" r:id="rId41"/>
    <p:sldId id="621" r:id="rId42"/>
    <p:sldId id="622" r:id="rId43"/>
    <p:sldId id="623" r:id="rId44"/>
    <p:sldId id="624" r:id="rId45"/>
    <p:sldId id="625" r:id="rId46"/>
    <p:sldId id="643" r:id="rId47"/>
    <p:sldId id="628" r:id="rId48"/>
    <p:sldId id="629" r:id="rId49"/>
    <p:sldId id="630" r:id="rId50"/>
    <p:sldId id="632" r:id="rId51"/>
    <p:sldId id="633" r:id="rId52"/>
    <p:sldId id="634" r:id="rId53"/>
    <p:sldId id="635" r:id="rId54"/>
    <p:sldId id="636" r:id="rId55"/>
  </p:sldIdLst>
  <p:sldSz cx="9144000" cy="6858000" type="letter"/>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3300"/>
    <a:srgbClr val="FFCC66"/>
    <a:srgbClr val="E76B17"/>
    <a:srgbClr val="D65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99" autoAdjust="0"/>
    <p:restoredTop sz="90929"/>
  </p:normalViewPr>
  <p:slideViewPr>
    <p:cSldViewPr showGuides="1">
      <p:cViewPr>
        <p:scale>
          <a:sx n="80" d="100"/>
          <a:sy n="80" d="100"/>
        </p:scale>
        <p:origin x="-1776" y="-888"/>
      </p:cViewPr>
      <p:guideLst>
        <p:guide orient="horz" pos="144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73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3" tIns="44450" rIns="87313" bIns="44450">
            <a:spAutoFit/>
          </a:bodyPr>
          <a:lstStyle>
            <a:lvl1pPr defTabSz="868363">
              <a:defRPr sz="2400">
                <a:solidFill>
                  <a:schemeClr val="tx1"/>
                </a:solidFill>
                <a:latin typeface="Times New Roman" pitchFamily="18" charset="0"/>
              </a:defRPr>
            </a:lvl1pPr>
            <a:lvl2pPr marL="434975" defTabSz="868363">
              <a:defRPr sz="2400">
                <a:solidFill>
                  <a:schemeClr val="tx1"/>
                </a:solidFill>
                <a:latin typeface="Times New Roman" pitchFamily="18" charset="0"/>
              </a:defRPr>
            </a:lvl2pPr>
            <a:lvl3pPr marL="868363" defTabSz="868363">
              <a:defRPr sz="2400">
                <a:solidFill>
                  <a:schemeClr val="tx1"/>
                </a:solidFill>
                <a:latin typeface="Times New Roman" pitchFamily="18" charset="0"/>
              </a:defRPr>
            </a:lvl3pPr>
            <a:lvl4pPr marL="1303338" defTabSz="868363">
              <a:defRPr sz="2400">
                <a:solidFill>
                  <a:schemeClr val="tx1"/>
                </a:solidFill>
                <a:latin typeface="Times New Roman" pitchFamily="18" charset="0"/>
              </a:defRPr>
            </a:lvl4pPr>
            <a:lvl5pPr marL="1736725" defTabSz="868363">
              <a:defRPr sz="2400">
                <a:solidFill>
                  <a:schemeClr val="tx1"/>
                </a:solidFill>
                <a:latin typeface="Times New Roman" pitchFamily="18" charset="0"/>
              </a:defRPr>
            </a:lvl5pPr>
            <a:lvl6pPr marL="2193925" defTabSz="868363" fontAlgn="base">
              <a:spcBef>
                <a:spcPct val="0"/>
              </a:spcBef>
              <a:spcAft>
                <a:spcPct val="0"/>
              </a:spcAft>
              <a:defRPr sz="2400">
                <a:solidFill>
                  <a:schemeClr val="tx1"/>
                </a:solidFill>
                <a:latin typeface="Times New Roman" pitchFamily="18" charset="0"/>
              </a:defRPr>
            </a:lvl6pPr>
            <a:lvl7pPr marL="2651125" defTabSz="868363" fontAlgn="base">
              <a:spcBef>
                <a:spcPct val="0"/>
              </a:spcBef>
              <a:spcAft>
                <a:spcPct val="0"/>
              </a:spcAft>
              <a:defRPr sz="2400">
                <a:solidFill>
                  <a:schemeClr val="tx1"/>
                </a:solidFill>
                <a:latin typeface="Times New Roman" pitchFamily="18" charset="0"/>
              </a:defRPr>
            </a:lvl7pPr>
            <a:lvl8pPr marL="3108325" defTabSz="868363" fontAlgn="base">
              <a:spcBef>
                <a:spcPct val="0"/>
              </a:spcBef>
              <a:spcAft>
                <a:spcPct val="0"/>
              </a:spcAft>
              <a:defRPr sz="2400">
                <a:solidFill>
                  <a:schemeClr val="tx1"/>
                </a:solidFill>
                <a:latin typeface="Times New Roman" pitchFamily="18" charset="0"/>
              </a:defRPr>
            </a:lvl8pPr>
            <a:lvl9pPr marL="3565525" defTabSz="868363" fontAlgn="base">
              <a:spcBef>
                <a:spcPct val="0"/>
              </a:spcBef>
              <a:spcAft>
                <a:spcPct val="0"/>
              </a:spcAft>
              <a:defRPr sz="2400">
                <a:solidFill>
                  <a:schemeClr val="tx1"/>
                </a:solidFill>
                <a:latin typeface="Times New Roman" pitchFamily="18" charset="0"/>
              </a:defRPr>
            </a:lvl9pPr>
          </a:lstStyle>
          <a:p>
            <a:pPr algn="ctr" eaLnBrk="0" hangingPunct="0">
              <a:lnSpc>
                <a:spcPct val="90000"/>
              </a:lnSpc>
            </a:pPr>
            <a:r>
              <a:rPr lang="en-US" altLang="en-US" sz="1200">
                <a:latin typeface="Arial" charset="0"/>
              </a:rPr>
              <a:t>Page </a:t>
            </a:r>
            <a:fld id="{57DBA79D-DA97-4D4C-AE9D-476617ABFEBD}" type="slidenum">
              <a:rPr lang="en-US" altLang="en-US" sz="1200">
                <a:latin typeface="Arial" charset="0"/>
              </a:rPr>
              <a:pPr algn="ctr" eaLnBrk="0" hangingPunct="0">
                <a:lnSpc>
                  <a:spcPct val="90000"/>
                </a:lnSpc>
              </a:pPr>
              <a:t>‹#›</a:t>
            </a:fld>
            <a:endParaRPr lang="en-US" altLang="en-US" sz="1200">
              <a:latin typeface="Arial" charset="0"/>
            </a:endParaRPr>
          </a:p>
        </p:txBody>
      </p:sp>
    </p:spTree>
    <p:extLst>
      <p:ext uri="{BB962C8B-B14F-4D97-AF65-F5344CB8AC3E}">
        <p14:creationId xmlns:p14="http://schemas.microsoft.com/office/powerpoint/2010/main" val="25665632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3" tIns="44450" rIns="87313" bIns="44450">
            <a:spAutoFit/>
          </a:bodyPr>
          <a:lstStyle>
            <a:lvl1pPr defTabSz="868363">
              <a:defRPr sz="2400">
                <a:solidFill>
                  <a:schemeClr val="tx1"/>
                </a:solidFill>
                <a:latin typeface="Times New Roman" pitchFamily="18" charset="0"/>
              </a:defRPr>
            </a:lvl1pPr>
            <a:lvl2pPr marL="434975" defTabSz="868363">
              <a:defRPr sz="2400">
                <a:solidFill>
                  <a:schemeClr val="tx1"/>
                </a:solidFill>
                <a:latin typeface="Times New Roman" pitchFamily="18" charset="0"/>
              </a:defRPr>
            </a:lvl2pPr>
            <a:lvl3pPr marL="868363" defTabSz="868363">
              <a:defRPr sz="2400">
                <a:solidFill>
                  <a:schemeClr val="tx1"/>
                </a:solidFill>
                <a:latin typeface="Times New Roman" pitchFamily="18" charset="0"/>
              </a:defRPr>
            </a:lvl3pPr>
            <a:lvl4pPr marL="1303338" defTabSz="868363">
              <a:defRPr sz="2400">
                <a:solidFill>
                  <a:schemeClr val="tx1"/>
                </a:solidFill>
                <a:latin typeface="Times New Roman" pitchFamily="18" charset="0"/>
              </a:defRPr>
            </a:lvl4pPr>
            <a:lvl5pPr marL="1736725" defTabSz="868363">
              <a:defRPr sz="2400">
                <a:solidFill>
                  <a:schemeClr val="tx1"/>
                </a:solidFill>
                <a:latin typeface="Times New Roman" pitchFamily="18" charset="0"/>
              </a:defRPr>
            </a:lvl5pPr>
            <a:lvl6pPr marL="2193925" defTabSz="868363" fontAlgn="base">
              <a:spcBef>
                <a:spcPct val="0"/>
              </a:spcBef>
              <a:spcAft>
                <a:spcPct val="0"/>
              </a:spcAft>
              <a:defRPr sz="2400">
                <a:solidFill>
                  <a:schemeClr val="tx1"/>
                </a:solidFill>
                <a:latin typeface="Times New Roman" pitchFamily="18" charset="0"/>
              </a:defRPr>
            </a:lvl6pPr>
            <a:lvl7pPr marL="2651125" defTabSz="868363" fontAlgn="base">
              <a:spcBef>
                <a:spcPct val="0"/>
              </a:spcBef>
              <a:spcAft>
                <a:spcPct val="0"/>
              </a:spcAft>
              <a:defRPr sz="2400">
                <a:solidFill>
                  <a:schemeClr val="tx1"/>
                </a:solidFill>
                <a:latin typeface="Times New Roman" pitchFamily="18" charset="0"/>
              </a:defRPr>
            </a:lvl7pPr>
            <a:lvl8pPr marL="3108325" defTabSz="868363" fontAlgn="base">
              <a:spcBef>
                <a:spcPct val="0"/>
              </a:spcBef>
              <a:spcAft>
                <a:spcPct val="0"/>
              </a:spcAft>
              <a:defRPr sz="2400">
                <a:solidFill>
                  <a:schemeClr val="tx1"/>
                </a:solidFill>
                <a:latin typeface="Times New Roman" pitchFamily="18" charset="0"/>
              </a:defRPr>
            </a:lvl8pPr>
            <a:lvl9pPr marL="3565525" defTabSz="868363" fontAlgn="base">
              <a:spcBef>
                <a:spcPct val="0"/>
              </a:spcBef>
              <a:spcAft>
                <a:spcPct val="0"/>
              </a:spcAft>
              <a:defRPr sz="2400">
                <a:solidFill>
                  <a:schemeClr val="tx1"/>
                </a:solidFill>
                <a:latin typeface="Times New Roman" pitchFamily="18" charset="0"/>
              </a:defRPr>
            </a:lvl9pPr>
          </a:lstStyle>
          <a:p>
            <a:pPr algn="ctr" eaLnBrk="0" hangingPunct="0">
              <a:lnSpc>
                <a:spcPct val="90000"/>
              </a:lnSpc>
            </a:pPr>
            <a:r>
              <a:rPr lang="en-US" altLang="en-US" sz="1200">
                <a:latin typeface="Arial" charset="0"/>
              </a:rPr>
              <a:t>Page </a:t>
            </a:r>
            <a:fld id="{20A6B240-94C8-4830-9844-CDE03022FA1B}" type="slidenum">
              <a:rPr lang="en-US" altLang="en-US" sz="1200">
                <a:latin typeface="Arial" charset="0"/>
              </a:rPr>
              <a:pPr algn="ctr" eaLnBrk="0" hangingPunct="0">
                <a:lnSpc>
                  <a:spcPct val="90000"/>
                </a:lnSpc>
              </a:pPr>
              <a:t>‹#›</a:t>
            </a:fld>
            <a:endParaRPr lang="en-US" altLang="en-US" sz="1200">
              <a:latin typeface="Arial" charset="0"/>
            </a:endParaRPr>
          </a:p>
        </p:txBody>
      </p:sp>
      <p:sp>
        <p:nvSpPr>
          <p:cNvPr id="2051" name="Rectangle 3"/>
          <p:cNvSpPr>
            <a:spLocks noGrp="1" noRot="1" noChangeAspect="1" noChangeArrowheads="1" noTextEdit="1"/>
          </p:cNvSpPr>
          <p:nvPr>
            <p:ph type="sldImg" idx="2"/>
          </p:nvPr>
        </p:nvSpPr>
        <p:spPr bwMode="auto">
          <a:xfrm>
            <a:off x="-750888" y="-758825"/>
            <a:ext cx="4568826" cy="34258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14400" y="2286000"/>
            <a:ext cx="5486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502221983"/>
      </p:ext>
    </p:extLst>
  </p:cSld>
  <p:clrMap bg1="lt1" tx1="dk1" bg2="lt2" tx2="dk2" accent1="accent1" accent2="accent2" accent3="accent3" accent4="accent4" accent5="accent5" accent6="accent6" hlink="hlink" folHlink="folHlink"/>
  <p:hf hdr="0" ftr="0" dt="0"/>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23331"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45859"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47907"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49955"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52003"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56099"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58147"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60195"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62243"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65315"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67363"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25379"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70435"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72483"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74531"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76579"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78627"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86819"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Rot="1" noChangeAspect="1" noChangeArrowheads="1" noTextEdit="1"/>
          </p:cNvSpPr>
          <p:nvPr>
            <p:ph type="sldImg"/>
          </p:nvPr>
        </p:nvSpPr>
        <p:spPr>
          <a:xfrm>
            <a:off x="1100138" y="676275"/>
            <a:ext cx="4610100" cy="3457575"/>
          </a:xfrm>
          <a:ln/>
        </p:spPr>
      </p:sp>
      <p:sp>
        <p:nvSpPr>
          <p:cNvPr id="1188867" name="Rectangle 3"/>
          <p:cNvSpPr>
            <a:spLocks noGrp="1" noChangeArrowheads="1"/>
          </p:cNvSpPr>
          <p:nvPr>
            <p:ph type="body" idx="1"/>
          </p:nvPr>
        </p:nvSpPr>
        <p:spPr>
          <a:xfrm>
            <a:off x="898525" y="4359275"/>
            <a:ext cx="5011738" cy="4133850"/>
          </a:xfrm>
          <a:noFill/>
          <a:ln/>
          <a:extLst>
            <a:ext uri="{909E8E84-426E-40DD-AFC4-6F175D3DCCD1}">
              <a14:hiddenFill xmlns:a14="http://schemas.microsoft.com/office/drawing/2010/main">
                <a:solidFill>
                  <a:srgbClr val="000000"/>
                </a:solidFill>
              </a14:hiddenFill>
            </a:ext>
          </a:extLst>
        </p:spPr>
        <p:txBody>
          <a:bodyPr bIns="0"/>
          <a:lstStyle/>
          <a:p>
            <a:r>
              <a:rPr lang="en-US" altLang="en-US"/>
              <a:t>Does everybody know what I mean when I say percentiles?</a:t>
            </a:r>
          </a:p>
          <a:p>
            <a:endParaRPr lang="en-US" altLang="en-US"/>
          </a:p>
          <a:p>
            <a:r>
              <a:rPr lang="en-US" altLang="en-US"/>
              <a:t>What is the median? Anyone?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Rot="1" noChangeAspect="1" noChangeArrowheads="1" noTextEdit="1"/>
          </p:cNvSpPr>
          <p:nvPr>
            <p:ph type="sldImg"/>
          </p:nvPr>
        </p:nvSpPr>
        <p:spPr>
          <a:xfrm>
            <a:off x="1100138" y="676275"/>
            <a:ext cx="4610100" cy="3457575"/>
          </a:xfrm>
          <a:ln/>
        </p:spPr>
      </p:sp>
      <p:sp>
        <p:nvSpPr>
          <p:cNvPr id="1190915" name="Rectangle 3"/>
          <p:cNvSpPr>
            <a:spLocks noGrp="1" noChangeArrowheads="1"/>
          </p:cNvSpPr>
          <p:nvPr>
            <p:ph type="body" idx="1"/>
          </p:nvPr>
        </p:nvSpPr>
        <p:spPr>
          <a:xfrm>
            <a:off x="898525" y="4359275"/>
            <a:ext cx="5011738" cy="4133850"/>
          </a:xfrm>
          <a:noFill/>
          <a:ln/>
          <a:extLst>
            <a:ext uri="{909E8E84-426E-40DD-AFC4-6F175D3DCCD1}">
              <a14:hiddenFill xmlns:a14="http://schemas.microsoft.com/office/drawing/2010/main">
                <a:solidFill>
                  <a:srgbClr val="000000"/>
                </a:solidFill>
              </a14:hiddenFill>
            </a:ext>
          </a:extLst>
        </p:spPr>
        <p:txBody>
          <a:bodyPr bIns="0"/>
          <a:lstStyle/>
          <a:p>
            <a:r>
              <a:rPr lang="en-US" altLang="en-US"/>
              <a:t>1. Bin sizes may be altered.</a:t>
            </a:r>
          </a:p>
          <a:p>
            <a:endParaRPr lang="en-US" altLang="en-US"/>
          </a:p>
          <a:p>
            <a:r>
              <a:rPr lang="en-US" altLang="en-US"/>
              <a:t>2. How many people do you think are in bin 125-135?</a:t>
            </a:r>
          </a:p>
          <a:p>
            <a:endParaRPr lang="en-US" altLang="en-US"/>
          </a:p>
          <a:p>
            <a:r>
              <a:rPr lang="en-US" altLang="en-US"/>
              <a:t>3. Where do you think the center of the data are (what's your best guess at the average weight)?</a:t>
            </a:r>
          </a:p>
          <a:p>
            <a:endParaRPr lang="en-US" altLang="en-US"/>
          </a:p>
          <a:p>
            <a:r>
              <a:rPr lang="en-US" altLang="en-US"/>
              <a:t>4. On average, how far do you think a given woman is from 127 -- the center/mean?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92963"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97059"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27427"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99107"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204227"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29475"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31523"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33571"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37667"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41763"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Grp="1" noChangeArrowheads="1"/>
          </p:cNvSpPr>
          <p:nvPr>
            <p:ph type="body" idx="1"/>
          </p:nvPr>
        </p:nvSpPr>
        <p:spPr>
          <a:xfrm>
            <a:off x="671513" y="1571625"/>
            <a:ext cx="5486400" cy="6172200"/>
          </a:xfrm>
          <a:ln/>
        </p:spPr>
        <p:txBody>
          <a:bodyPr/>
          <a:lstStyle/>
          <a:p>
            <a:pPr marL="285750" indent="-285750">
              <a:buFontTx/>
              <a:buChar char="•"/>
            </a:pPr>
            <a:endParaRPr lang="en-US" altLang="en-US" sz="1400"/>
          </a:p>
        </p:txBody>
      </p:sp>
      <p:sp>
        <p:nvSpPr>
          <p:cNvPr id="1143811" name="Rectangle 3"/>
          <p:cNvSpPr>
            <a:spLocks noGrp="1" noRot="1" noChangeAspect="1" noChangeArrowheads="1" noTextEdit="1"/>
          </p:cNvSpPr>
          <p:nvPr>
            <p:ph type="sldImg"/>
          </p:nvPr>
        </p:nvSpPr>
        <p:spPr>
          <a:xfrm>
            <a:off x="-1350963" y="-1087438"/>
            <a:ext cx="4568826" cy="3425826"/>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altLang="en-US" smtClean="0"/>
              <a:t>Scientific Writing, HRP 214</a:t>
            </a:r>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77DE63E-289D-425A-9C96-C26EBF12D8A7}" type="slidenum">
              <a:rPr lang="en-US" altLang="en-US" smtClean="0"/>
              <a:pPr/>
              <a:t>‹#›</a:t>
            </a:fld>
            <a:endParaRPr lang="en-US" altLang="en-US"/>
          </a:p>
        </p:txBody>
      </p:sp>
    </p:spTree>
    <p:extLst>
      <p:ext uri="{BB962C8B-B14F-4D97-AF65-F5344CB8AC3E}">
        <p14:creationId xmlns:p14="http://schemas.microsoft.com/office/powerpoint/2010/main" val="2000629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altLang="en-US" smtClean="0"/>
              <a:t>Scientific Writing, HRP 214</a:t>
            </a:r>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4CBCBC0-34BF-4AE1-B179-2DCA2931A09D}" type="slidenum">
              <a:rPr lang="en-US" altLang="en-US" smtClean="0"/>
              <a:pPr/>
              <a:t>‹#›</a:t>
            </a:fld>
            <a:endParaRPr lang="en-US" altLang="en-US"/>
          </a:p>
        </p:txBody>
      </p:sp>
    </p:spTree>
    <p:extLst>
      <p:ext uri="{BB962C8B-B14F-4D97-AF65-F5344CB8AC3E}">
        <p14:creationId xmlns:p14="http://schemas.microsoft.com/office/powerpoint/2010/main" val="212174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altLang="en-US" smtClean="0"/>
              <a:t>Scientific Writing, HRP 214</a:t>
            </a:r>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7EFE2D6-988D-4FBA-8F3E-CBFAF91A7940}" type="slidenum">
              <a:rPr lang="en-US" altLang="en-US" smtClean="0"/>
              <a:pPr/>
              <a:t>‹#›</a:t>
            </a:fld>
            <a:endParaRPr lang="en-US" altLang="en-US"/>
          </a:p>
        </p:txBody>
      </p:sp>
    </p:spTree>
    <p:extLst>
      <p:ext uri="{BB962C8B-B14F-4D97-AF65-F5344CB8AC3E}">
        <p14:creationId xmlns:p14="http://schemas.microsoft.com/office/powerpoint/2010/main" val="32060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altLang="en-US" smtClean="0"/>
              <a:t>Scientific Writing, HRP 214</a:t>
            </a:r>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27CF52B-5D6F-4094-928C-91E65A06703B}" type="slidenum">
              <a:rPr lang="en-US" altLang="en-US" smtClean="0"/>
              <a:pPr/>
              <a:t>‹#›</a:t>
            </a:fld>
            <a:endParaRPr lang="en-US" altLang="en-US"/>
          </a:p>
        </p:txBody>
      </p:sp>
    </p:spTree>
    <p:extLst>
      <p:ext uri="{BB962C8B-B14F-4D97-AF65-F5344CB8AC3E}">
        <p14:creationId xmlns:p14="http://schemas.microsoft.com/office/powerpoint/2010/main" val="204093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altLang="en-US" smtClean="0"/>
              <a:t>Scientific Writing, HRP 214</a:t>
            </a:r>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223BD15-830F-4611-B5E9-257AF2B3AA48}" type="slidenum">
              <a:rPr lang="en-US" altLang="en-US" smtClean="0"/>
              <a:pPr/>
              <a:t>‹#›</a:t>
            </a:fld>
            <a:endParaRPr lang="en-US" altLang="en-US"/>
          </a:p>
        </p:txBody>
      </p:sp>
    </p:spTree>
    <p:extLst>
      <p:ext uri="{BB962C8B-B14F-4D97-AF65-F5344CB8AC3E}">
        <p14:creationId xmlns:p14="http://schemas.microsoft.com/office/powerpoint/2010/main" val="272160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altLang="en-US" smtClean="0"/>
              <a:t>Scientific Writing, HRP 214</a:t>
            </a:r>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5278FD8-44CD-4991-80C4-4768E21C9F0B}" type="slidenum">
              <a:rPr lang="en-US" altLang="en-US" smtClean="0"/>
              <a:pPr/>
              <a:t>‹#›</a:t>
            </a:fld>
            <a:endParaRPr lang="en-US" altLang="en-US"/>
          </a:p>
        </p:txBody>
      </p:sp>
    </p:spTree>
    <p:extLst>
      <p:ext uri="{BB962C8B-B14F-4D97-AF65-F5344CB8AC3E}">
        <p14:creationId xmlns:p14="http://schemas.microsoft.com/office/powerpoint/2010/main" val="435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altLang="en-US" smtClean="0"/>
              <a:t>Scientific Writing, HRP 214</a:t>
            </a:r>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E632E26-A960-4F2F-8F5A-A126F050331F}" type="slidenum">
              <a:rPr lang="en-US" altLang="en-US" smtClean="0"/>
              <a:pPr/>
              <a:t>‹#›</a:t>
            </a:fld>
            <a:endParaRPr lang="en-US" altLang="en-US"/>
          </a:p>
        </p:txBody>
      </p:sp>
    </p:spTree>
    <p:extLst>
      <p:ext uri="{BB962C8B-B14F-4D97-AF65-F5344CB8AC3E}">
        <p14:creationId xmlns:p14="http://schemas.microsoft.com/office/powerpoint/2010/main" val="167524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altLang="en-US" smtClean="0"/>
              <a:t>Scientific Writing, HRP 214</a:t>
            </a:r>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285645FE-3E9B-4CA9-98C2-4D660EA5CCC1}" type="slidenum">
              <a:rPr lang="en-US" altLang="en-US" smtClean="0"/>
              <a:pPr/>
              <a:t>‹#›</a:t>
            </a:fld>
            <a:endParaRPr lang="en-US" altLang="en-US"/>
          </a:p>
        </p:txBody>
      </p:sp>
    </p:spTree>
    <p:extLst>
      <p:ext uri="{BB962C8B-B14F-4D97-AF65-F5344CB8AC3E}">
        <p14:creationId xmlns:p14="http://schemas.microsoft.com/office/powerpoint/2010/main" val="394543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Scientific Writing, HRP 214</a:t>
            </a:r>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CBB6A42E-F3FD-473B-B703-1F0B8C42C5B7}" type="slidenum">
              <a:rPr lang="en-US" altLang="en-US" smtClean="0"/>
              <a:pPr/>
              <a:t>‹#›</a:t>
            </a:fld>
            <a:endParaRPr lang="en-US" altLang="en-US"/>
          </a:p>
        </p:txBody>
      </p:sp>
    </p:spTree>
    <p:extLst>
      <p:ext uri="{BB962C8B-B14F-4D97-AF65-F5344CB8AC3E}">
        <p14:creationId xmlns:p14="http://schemas.microsoft.com/office/powerpoint/2010/main" val="68826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altLang="en-US" smtClean="0"/>
              <a:t>Scientific Writing, HRP 214</a:t>
            </a:r>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466A562-59C5-4B83-93E7-0DCE66391980}" type="slidenum">
              <a:rPr lang="en-US" altLang="en-US" smtClean="0"/>
              <a:pPr/>
              <a:t>‹#›</a:t>
            </a:fld>
            <a:endParaRPr lang="en-US" altLang="en-US"/>
          </a:p>
        </p:txBody>
      </p:sp>
    </p:spTree>
    <p:extLst>
      <p:ext uri="{BB962C8B-B14F-4D97-AF65-F5344CB8AC3E}">
        <p14:creationId xmlns:p14="http://schemas.microsoft.com/office/powerpoint/2010/main" val="3088504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altLang="en-US" smtClean="0"/>
              <a:t>Scientific Writing, HRP 214</a:t>
            </a:r>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2913CB1-06CE-456A-ABCE-13502FB93A2D}" type="slidenum">
              <a:rPr lang="en-US" altLang="en-US" smtClean="0"/>
              <a:pPr/>
              <a:t>‹#›</a:t>
            </a:fld>
            <a:endParaRPr lang="en-US" altLang="en-US"/>
          </a:p>
        </p:txBody>
      </p:sp>
    </p:spTree>
    <p:extLst>
      <p:ext uri="{BB962C8B-B14F-4D97-AF65-F5344CB8AC3E}">
        <p14:creationId xmlns:p14="http://schemas.microsoft.com/office/powerpoint/2010/main" val="380666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en-US" smtClean="0"/>
              <a:t>Scientific Writing, HRP 214</a:t>
            </a: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D4FB8-9587-44D2-978B-3DBE7B54557C}" type="slidenum">
              <a:rPr lang="en-US" altLang="en-US" smtClean="0"/>
              <a:pPr/>
              <a:t>‹#›</a:t>
            </a:fld>
            <a:endParaRPr lang="en-US" altLang="en-US"/>
          </a:p>
        </p:txBody>
      </p:sp>
    </p:spTree>
    <p:extLst>
      <p:ext uri="{BB962C8B-B14F-4D97-AF65-F5344CB8AC3E}">
        <p14:creationId xmlns:p14="http://schemas.microsoft.com/office/powerpoint/2010/main" val="39643846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hyperlink" Target="http://odem.md.biu.ac.il/normal.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odem.md.biu.ac.il/model.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il/url?sa=i&amp;rct=j&amp;q=&amp;esrc=s&amp;frm=1&amp;source=images&amp;cd=&amp;cad=rja&amp;docid=eD6f5nQ9HcSPIM&amp;tbnid=vwu0lGuW5kSHTM:&amp;ved=0CAUQjRw&amp;url=http%3A%2F%2Fwww.nature.com%2Fnrm%2Fjournal%2Fv9%2Fn6%2Ffig_tab%2Fnrm2390_F1.html&amp;ei=8jx3Uov8II3VsgbPxYCoBg&amp;psig=AFQjCNGdQRJXrvAOZ7NR6LXvj2SsxKdazQ&amp;ust=138363248074222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il/url?sa=i&amp;rct=j&amp;q=&amp;esrc=s&amp;frm=1&amp;source=images&amp;cd=&amp;cad=rja&amp;docid=KQ7AqirN93k1EM&amp;tbnid=5btOBoMddW9czM:&amp;ved=&amp;url=http%3A%2F%2Fwww.cartoonstock.com%2Fdirectory%2Ff%2Ffigures.asp&amp;ei=5dx2UprwJKjQ0QXvvYDQDA&amp;bvm=bv.55819444,d.d2k&amp;psig=AFQjCNFUE5KIFE56mCzISYtlVqXbS2XpYA&amp;ust=138360791004121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google.co.il/url?sa=i&amp;rct=j&amp;q=&amp;esrc=s&amp;frm=1&amp;source=images&amp;cd=&amp;cad=rja&amp;docid=g_sPFeGM_a2RzM&amp;tbnid=Ucb6PQIHckzasM:&amp;ved=0CAUQjRw&amp;url=http%3A%2F%2Fwww.cartoonstock.com%2Fdirectory%2Fs%2Fstatistics.asp&amp;ei=ed12UuuyOMeX1AXPmIGIAQ&amp;bvm=bv.55819444,d.d2k&amp;psig=AFQjCNFUE5KIFE56mCzISYtlVqXbS2XpYA&amp;ust=1383607910041215"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9.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wmf"/><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r>
              <a:rPr lang="en-US" b="1" dirty="0" smtClean="0"/>
              <a:t>Scientific writing</a:t>
            </a:r>
            <a:r>
              <a:rPr lang="en-US" dirty="0" smtClean="0"/>
              <a:t> (81-933)</a:t>
            </a:r>
            <a:br>
              <a:rPr lang="en-US" dirty="0" smtClean="0"/>
            </a:br>
            <a:r>
              <a:rPr lang="en-US" dirty="0" smtClean="0"/>
              <a:t>Lecture </a:t>
            </a:r>
            <a:r>
              <a:rPr lang="en-US" dirty="0"/>
              <a:t>4</a:t>
            </a:r>
            <a:r>
              <a:rPr lang="en-US" dirty="0" smtClean="0"/>
              <a:t>: Figures and Tables</a:t>
            </a:r>
            <a:endParaRPr lang="en-US" dirty="0"/>
          </a:p>
        </p:txBody>
      </p:sp>
      <p:sp>
        <p:nvSpPr>
          <p:cNvPr id="3" name="Subtitle 2"/>
          <p:cNvSpPr>
            <a:spLocks noGrp="1"/>
          </p:cNvSpPr>
          <p:nvPr>
            <p:ph type="subTitle" idx="1"/>
          </p:nvPr>
        </p:nvSpPr>
        <p:spPr>
          <a:xfrm>
            <a:off x="1371600" y="3375025"/>
            <a:ext cx="6400800" cy="1752600"/>
          </a:xfrm>
        </p:spPr>
        <p:txBody>
          <a:bodyPr/>
          <a:lstStyle/>
          <a:p>
            <a:r>
              <a:rPr lang="en-US" dirty="0" smtClean="0"/>
              <a:t>Dr. Avraham Samson</a:t>
            </a:r>
          </a:p>
          <a:p>
            <a:r>
              <a:rPr lang="en-US" dirty="0" smtClean="0"/>
              <a:t>Faculty of Medicine in the Galilee</a:t>
            </a:r>
          </a:p>
          <a:p>
            <a:endParaRPr lang="en-US" dirty="0" smtClean="0"/>
          </a:p>
          <a:p>
            <a:endParaRPr lang="en-US" dirty="0" smtClean="0"/>
          </a:p>
          <a:p>
            <a:endParaRPr lang="en-US" dirty="0" smtClean="0"/>
          </a:p>
          <a:p>
            <a:endParaRPr lang="en-US" dirty="0"/>
          </a:p>
        </p:txBody>
      </p:sp>
      <p:pic>
        <p:nvPicPr>
          <p:cNvPr id="1026" name="Picture 2" descr="C:\Users\Avraham\Documents\programming course\logo_bi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825" y="4518025"/>
            <a:ext cx="2771775" cy="22955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77DE63E-289D-425A-9C96-C26EBF12D8A7}" type="slidenum">
              <a:rPr lang="en-US" altLang="en-US" smtClean="0"/>
              <a:pPr/>
              <a:t>1</a:t>
            </a:fld>
            <a:endParaRPr lang="en-US" altLang="en-US"/>
          </a:p>
        </p:txBody>
      </p:sp>
    </p:spTree>
    <p:extLst>
      <p:ext uri="{BB962C8B-B14F-4D97-AF65-F5344CB8AC3E}">
        <p14:creationId xmlns:p14="http://schemas.microsoft.com/office/powerpoint/2010/main" val="827249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a:xfrm>
            <a:off x="0" y="0"/>
            <a:ext cx="9144000" cy="762000"/>
          </a:xfrm>
        </p:spPr>
        <p:txBody>
          <a:bodyPr/>
          <a:lstStyle/>
          <a:p>
            <a:r>
              <a:rPr lang="en-US" altLang="en-US"/>
              <a:t>Tables:  To illustrate a point…</a:t>
            </a:r>
          </a:p>
        </p:txBody>
      </p:sp>
      <p:sp>
        <p:nvSpPr>
          <p:cNvPr id="1136643"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36644" name="Rectangle 4"/>
          <p:cNvSpPr>
            <a:spLocks noChangeArrowheads="1"/>
          </p:cNvSpPr>
          <p:nvPr/>
        </p:nvSpPr>
        <p:spPr bwMode="auto">
          <a:xfrm>
            <a:off x="0" y="2574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36645" name="Picture 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900" y="2620963"/>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136646" name="Picture 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088" y="2620963"/>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136647" name="Picture 7" descr="eve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143000"/>
            <a:ext cx="5703888" cy="517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273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ChangeArrowheads="1"/>
          </p:cNvSpPr>
          <p:nvPr/>
        </p:nvSpPr>
        <p:spPr bwMode="auto">
          <a:xfrm>
            <a:off x="3100388" y="2909888"/>
            <a:ext cx="9144000" cy="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endParaRPr lang="en-US"/>
          </a:p>
        </p:txBody>
      </p:sp>
      <p:pic>
        <p:nvPicPr>
          <p:cNvPr id="1138691" name="Picture 3" descr="nurses health estrogen and progesteron and 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259388"/>
          </a:xfrm>
          <a:prstGeom prst="rect">
            <a:avLst/>
          </a:prstGeom>
          <a:noFill/>
          <a:extLst>
            <a:ext uri="{909E8E84-426E-40DD-AFC4-6F175D3DCCD1}">
              <a14:hiddenFill xmlns:a14="http://schemas.microsoft.com/office/drawing/2010/main">
                <a:solidFill>
                  <a:srgbClr val="FFFFFF"/>
                </a:solidFill>
              </a14:hiddenFill>
            </a:ext>
          </a:extLst>
        </p:spPr>
      </p:pic>
      <p:sp>
        <p:nvSpPr>
          <p:cNvPr id="1138692" name="Rectangle 4"/>
          <p:cNvSpPr>
            <a:spLocks noGrp="1" noChangeArrowheads="1"/>
          </p:cNvSpPr>
          <p:nvPr>
            <p:ph type="title"/>
          </p:nvPr>
        </p:nvSpPr>
        <p:spPr>
          <a:xfrm>
            <a:off x="304800" y="381000"/>
            <a:ext cx="8458200" cy="762000"/>
          </a:xfrm>
        </p:spPr>
        <p:txBody>
          <a:bodyPr/>
          <a:lstStyle/>
          <a:p>
            <a:r>
              <a:rPr lang="en-US" altLang="en-US"/>
              <a:t>Tables: To illustrate a point… </a:t>
            </a:r>
          </a:p>
        </p:txBody>
      </p:sp>
      <p:sp>
        <p:nvSpPr>
          <p:cNvPr id="1138693" name="Text Box 5"/>
          <p:cNvSpPr txBox="1">
            <a:spLocks noChangeArrowheads="1"/>
          </p:cNvSpPr>
          <p:nvPr/>
        </p:nvSpPr>
        <p:spPr bwMode="auto">
          <a:xfrm>
            <a:off x="5715000" y="64008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2"/>
                </a:solidFill>
              </a:rPr>
              <a:t>From: nurses health study</a:t>
            </a:r>
          </a:p>
        </p:txBody>
      </p:sp>
    </p:spTree>
    <p:extLst>
      <p:ext uri="{BB962C8B-B14F-4D97-AF65-F5344CB8AC3E}">
        <p14:creationId xmlns:p14="http://schemas.microsoft.com/office/powerpoint/2010/main" val="875075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ChangeArrowheads="1"/>
          </p:cNvSpPr>
          <p:nvPr/>
        </p:nvSpPr>
        <p:spPr bwMode="auto">
          <a:xfrm>
            <a:off x="3100388" y="2909888"/>
            <a:ext cx="9144000" cy="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endParaRPr lang="en-US"/>
          </a:p>
        </p:txBody>
      </p:sp>
      <p:sp>
        <p:nvSpPr>
          <p:cNvPr id="1139715" name="Rectangle 3"/>
          <p:cNvSpPr>
            <a:spLocks noGrp="1" noChangeArrowheads="1"/>
          </p:cNvSpPr>
          <p:nvPr>
            <p:ph type="title"/>
          </p:nvPr>
        </p:nvSpPr>
        <p:spPr>
          <a:xfrm>
            <a:off x="304800" y="381000"/>
            <a:ext cx="8458200" cy="762000"/>
          </a:xfrm>
        </p:spPr>
        <p:txBody>
          <a:bodyPr/>
          <a:lstStyle/>
          <a:p>
            <a:r>
              <a:rPr lang="en-US" altLang="en-US"/>
              <a:t>Tables: to illustrate a point </a:t>
            </a:r>
          </a:p>
        </p:txBody>
      </p:sp>
      <p:sp>
        <p:nvSpPr>
          <p:cNvPr id="1139716" name="Rectangle 4"/>
          <p:cNvSpPr>
            <a:spLocks noChangeArrowheads="1"/>
          </p:cNvSpPr>
          <p:nvPr/>
        </p:nvSpPr>
        <p:spPr bwMode="auto">
          <a:xfrm>
            <a:off x="0" y="2835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39717" name="Rectangle 5"/>
          <p:cNvSpPr>
            <a:spLocks noChangeArrowheads="1"/>
          </p:cNvSpPr>
          <p:nvPr/>
        </p:nvSpPr>
        <p:spPr bwMode="auto">
          <a:xfrm>
            <a:off x="457200" y="5807075"/>
            <a:ext cx="7429500"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a:t>NEJM: Shain et al. 340 (2): 93, January 14, 1999 </a:t>
            </a:r>
            <a:endParaRPr lang="en-US" altLang="en-US"/>
          </a:p>
          <a:p>
            <a:pPr algn="ctr" eaLnBrk="0" hangingPunct="0"/>
            <a:endParaRPr lang="en-US" altLang="en-US"/>
          </a:p>
        </p:txBody>
      </p:sp>
      <p:pic>
        <p:nvPicPr>
          <p:cNvPr id="1139718" name="Picture 6" descr="03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713" y="1343025"/>
            <a:ext cx="4092575"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033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a:xfrm>
            <a:off x="317500" y="52388"/>
            <a:ext cx="8637588" cy="1431925"/>
          </a:xfrm>
        </p:spPr>
        <p:txBody>
          <a:bodyPr>
            <a:normAutofit/>
          </a:bodyPr>
          <a:lstStyle/>
          <a:p>
            <a:r>
              <a:rPr lang="en-US" altLang="en-US" dirty="0" smtClean="0"/>
              <a:t>Figures</a:t>
            </a:r>
            <a:endParaRPr lang="en-US" altLang="en-US" dirty="0"/>
          </a:p>
        </p:txBody>
      </p:sp>
      <p:sp>
        <p:nvSpPr>
          <p:cNvPr id="1140739" name="Rectangle 3"/>
          <p:cNvSpPr>
            <a:spLocks noGrp="1" noChangeArrowheads="1"/>
          </p:cNvSpPr>
          <p:nvPr>
            <p:ph type="body" idx="1"/>
          </p:nvPr>
        </p:nvSpPr>
        <p:spPr/>
        <p:txBody>
          <a:bodyPr/>
          <a:lstStyle/>
          <a:p>
            <a:pPr>
              <a:buFont typeface="Wingdings" pitchFamily="2" charset="2"/>
              <a:buNone/>
            </a:pPr>
            <a:endParaRPr lang="en-US" altLang="en-US" sz="1800" i="1" dirty="0">
              <a:cs typeface="Arial" charset="0"/>
            </a:endParaRPr>
          </a:p>
          <a:p>
            <a:pPr>
              <a:buFont typeface="Wingdings" pitchFamily="2" charset="2"/>
              <a:buNone/>
            </a:pPr>
            <a:endParaRPr lang="en-US" altLang="en-US" sz="1800" i="1" dirty="0">
              <a:cs typeface="Arial" charset="0"/>
            </a:endParaRPr>
          </a:p>
        </p:txBody>
      </p:sp>
      <p:sp>
        <p:nvSpPr>
          <p:cNvPr id="1140740" name="Text Box 4"/>
          <p:cNvSpPr txBox="1">
            <a:spLocks noChangeArrowheads="1"/>
          </p:cNvSpPr>
          <p:nvPr/>
        </p:nvSpPr>
        <p:spPr bwMode="auto">
          <a:xfrm>
            <a:off x="0" y="2286000"/>
            <a:ext cx="91440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smtClean="0"/>
              <a:t>Use few figures ($$$) </a:t>
            </a:r>
            <a:r>
              <a:rPr lang="en-US" altLang="en-US" sz="2800" dirty="0"/>
              <a:t>and </a:t>
            </a:r>
            <a:r>
              <a:rPr lang="en-US" altLang="en-US" sz="2800" dirty="0" smtClean="0"/>
              <a:t>tables </a:t>
            </a:r>
            <a:r>
              <a:rPr lang="en-US" altLang="en-US" sz="2800" dirty="0"/>
              <a:t>to tell the story</a:t>
            </a:r>
          </a:p>
          <a:p>
            <a:pPr>
              <a:spcBef>
                <a:spcPct val="50000"/>
              </a:spcBef>
            </a:pPr>
            <a:endParaRPr lang="en-US" altLang="en-US" sz="2800" dirty="0"/>
          </a:p>
          <a:p>
            <a:pPr>
              <a:spcBef>
                <a:spcPct val="50000"/>
              </a:spcBef>
            </a:pPr>
            <a:r>
              <a:rPr lang="en-US" altLang="en-US" sz="2800" dirty="0"/>
              <a:t>Do not present the same data in both a figure and a table</a:t>
            </a:r>
          </a:p>
        </p:txBody>
      </p:sp>
    </p:spTree>
    <p:extLst>
      <p:ext uri="{BB962C8B-B14F-4D97-AF65-F5344CB8AC3E}">
        <p14:creationId xmlns:p14="http://schemas.microsoft.com/office/powerpoint/2010/main" val="319610258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Grp="1" noChangeArrowheads="1"/>
          </p:cNvSpPr>
          <p:nvPr>
            <p:ph type="title"/>
          </p:nvPr>
        </p:nvSpPr>
        <p:spPr>
          <a:xfrm>
            <a:off x="317500" y="52388"/>
            <a:ext cx="8637588" cy="1431925"/>
          </a:xfrm>
        </p:spPr>
        <p:txBody>
          <a:bodyPr>
            <a:normAutofit/>
          </a:bodyPr>
          <a:lstStyle/>
          <a:p>
            <a:r>
              <a:rPr lang="en-US" altLang="en-US" dirty="0" smtClean="0"/>
              <a:t>Figures</a:t>
            </a:r>
            <a:endParaRPr lang="en-US" altLang="en-US" dirty="0"/>
          </a:p>
        </p:txBody>
      </p:sp>
      <p:sp>
        <p:nvSpPr>
          <p:cNvPr id="1142787"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42788" name="Text Box 4"/>
          <p:cNvSpPr txBox="1">
            <a:spLocks noChangeArrowheads="1"/>
          </p:cNvSpPr>
          <p:nvPr/>
        </p:nvSpPr>
        <p:spPr bwMode="auto">
          <a:xfrm>
            <a:off x="457200" y="1524000"/>
            <a:ext cx="8229600" cy="511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ct val="50000"/>
              </a:spcBef>
            </a:pPr>
            <a:r>
              <a:rPr lang="en-US" altLang="en-US" sz="2800" dirty="0"/>
              <a:t>Three varieties of Figures:</a:t>
            </a:r>
          </a:p>
          <a:p>
            <a:pPr>
              <a:spcBef>
                <a:spcPct val="50000"/>
              </a:spcBef>
              <a:buFontTx/>
              <a:buAutoNum type="arabicPeriod"/>
            </a:pPr>
            <a:r>
              <a:rPr lang="en-US" altLang="en-US" sz="2800" dirty="0"/>
              <a:t>Primary evidence </a:t>
            </a:r>
          </a:p>
          <a:p>
            <a:pPr lvl="2">
              <a:buFontTx/>
              <a:buChar char="•"/>
            </a:pPr>
            <a:r>
              <a:rPr lang="en-US" altLang="en-US" sz="2000" dirty="0"/>
              <a:t>electron micrographs, gels, photographs, </a:t>
            </a:r>
            <a:r>
              <a:rPr lang="en-US" altLang="en-US" sz="2000" dirty="0" smtClean="0"/>
              <a:t>spectra, etc</a:t>
            </a:r>
            <a:r>
              <a:rPr lang="en-US" altLang="en-US" sz="2000" dirty="0"/>
              <a:t>.</a:t>
            </a:r>
          </a:p>
          <a:p>
            <a:pPr lvl="2">
              <a:buFontTx/>
              <a:buChar char="•"/>
            </a:pPr>
            <a:r>
              <a:rPr lang="en-US" altLang="en-US" sz="2000" dirty="0"/>
              <a:t>indicates data quality</a:t>
            </a:r>
          </a:p>
          <a:p>
            <a:pPr>
              <a:spcBef>
                <a:spcPct val="50000"/>
              </a:spcBef>
              <a:buFontTx/>
              <a:buAutoNum type="arabicPeriod"/>
            </a:pPr>
            <a:r>
              <a:rPr lang="en-US" altLang="en-US" sz="2800" dirty="0"/>
              <a:t>Graphs</a:t>
            </a:r>
          </a:p>
          <a:p>
            <a:pPr lvl="2">
              <a:spcBef>
                <a:spcPct val="50000"/>
              </a:spcBef>
              <a:buFontTx/>
              <a:buChar char="•"/>
            </a:pPr>
            <a:r>
              <a:rPr lang="en-US" altLang="en-US" sz="1800" dirty="0"/>
              <a:t>line graphs, bar graphs, scatter plots, histograms, boxplots, etc.</a:t>
            </a:r>
          </a:p>
          <a:p>
            <a:pPr>
              <a:spcBef>
                <a:spcPct val="50000"/>
              </a:spcBef>
              <a:buFontTx/>
              <a:buAutoNum type="arabicPeriod"/>
            </a:pPr>
            <a:r>
              <a:rPr lang="en-US" altLang="en-US" sz="2800" dirty="0"/>
              <a:t>Drawings and diagrams</a:t>
            </a:r>
          </a:p>
          <a:p>
            <a:pPr lvl="2">
              <a:spcBef>
                <a:spcPct val="50000"/>
              </a:spcBef>
              <a:buFontTx/>
              <a:buChar char="•"/>
            </a:pPr>
            <a:r>
              <a:rPr lang="en-US" altLang="en-US" sz="1800" dirty="0"/>
              <a:t>illustrate experimental set-up </a:t>
            </a:r>
          </a:p>
          <a:p>
            <a:pPr lvl="2">
              <a:spcBef>
                <a:spcPct val="50000"/>
              </a:spcBef>
              <a:buFontTx/>
              <a:buChar char="•"/>
            </a:pPr>
            <a:r>
              <a:rPr lang="en-US" altLang="en-US" sz="1800" dirty="0"/>
              <a:t>indicate flow of experiments or participants</a:t>
            </a:r>
          </a:p>
          <a:p>
            <a:pPr lvl="2">
              <a:spcBef>
                <a:spcPct val="50000"/>
              </a:spcBef>
              <a:buFontTx/>
              <a:buChar char="•"/>
            </a:pPr>
            <a:r>
              <a:rPr lang="en-US" altLang="en-US" sz="1800" dirty="0"/>
              <a:t>indicate relationships or cause and effect or a cycle</a:t>
            </a:r>
          </a:p>
          <a:p>
            <a:pPr lvl="2">
              <a:spcBef>
                <a:spcPct val="50000"/>
              </a:spcBef>
              <a:buFontTx/>
              <a:buChar char="•"/>
            </a:pPr>
            <a:r>
              <a:rPr lang="en-US" altLang="en-US" sz="1800" dirty="0"/>
              <a:t>give a hypothetical model </a:t>
            </a:r>
          </a:p>
        </p:txBody>
      </p:sp>
    </p:spTree>
    <p:extLst>
      <p:ext uri="{BB962C8B-B14F-4D97-AF65-F5344CB8AC3E}">
        <p14:creationId xmlns:p14="http://schemas.microsoft.com/office/powerpoint/2010/main" val="339746784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4834" name="Rectangle 2"/>
          <p:cNvSpPr>
            <a:spLocks noGrp="1" noChangeArrowheads="1"/>
          </p:cNvSpPr>
          <p:nvPr>
            <p:ph type="title"/>
          </p:nvPr>
        </p:nvSpPr>
        <p:spPr>
          <a:xfrm>
            <a:off x="317500" y="52388"/>
            <a:ext cx="8637588" cy="1431925"/>
          </a:xfrm>
        </p:spPr>
        <p:txBody>
          <a:bodyPr>
            <a:normAutofit/>
          </a:bodyPr>
          <a:lstStyle/>
          <a:p>
            <a:r>
              <a:rPr lang="en-US" altLang="en-US" dirty="0" smtClean="0"/>
              <a:t>Figure </a:t>
            </a:r>
            <a:r>
              <a:rPr lang="en-US" altLang="en-US" dirty="0"/>
              <a:t>Legends</a:t>
            </a:r>
          </a:p>
        </p:txBody>
      </p:sp>
      <p:sp>
        <p:nvSpPr>
          <p:cNvPr id="1144835"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44836" name="Rectangle 4"/>
          <p:cNvSpPr>
            <a:spLocks noChangeArrowheads="1"/>
          </p:cNvSpPr>
          <p:nvPr/>
        </p:nvSpPr>
        <p:spPr bwMode="auto">
          <a:xfrm>
            <a:off x="1588" y="173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44837" name="Text Box 5"/>
          <p:cNvSpPr txBox="1">
            <a:spLocks noChangeArrowheads="1"/>
          </p:cNvSpPr>
          <p:nvPr/>
        </p:nvSpPr>
        <p:spPr bwMode="auto">
          <a:xfrm>
            <a:off x="228600" y="1752600"/>
            <a:ext cx="8001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smtClean="0"/>
              <a:t>Allows </a:t>
            </a:r>
            <a:r>
              <a:rPr lang="en-US" altLang="en-US" b="1" dirty="0"/>
              <a:t>the figure to stand alone.</a:t>
            </a:r>
          </a:p>
          <a:p>
            <a:pPr>
              <a:spcBef>
                <a:spcPct val="50000"/>
              </a:spcBef>
            </a:pPr>
            <a:endParaRPr lang="en-US" altLang="en-US" dirty="0"/>
          </a:p>
          <a:p>
            <a:pPr>
              <a:spcBef>
                <a:spcPct val="50000"/>
              </a:spcBef>
            </a:pPr>
            <a:r>
              <a:rPr lang="en-US" altLang="en-US" dirty="0"/>
              <a:t>Contains:</a:t>
            </a:r>
          </a:p>
          <a:p>
            <a:pPr>
              <a:spcBef>
                <a:spcPct val="50000"/>
              </a:spcBef>
            </a:pPr>
            <a:r>
              <a:rPr lang="en-US" altLang="en-US" dirty="0"/>
              <a:t>1. Brief title</a:t>
            </a:r>
          </a:p>
          <a:p>
            <a:pPr>
              <a:spcBef>
                <a:spcPct val="50000"/>
              </a:spcBef>
            </a:pPr>
            <a:r>
              <a:rPr lang="en-US" altLang="en-US" dirty="0"/>
              <a:t>2. Experimental details </a:t>
            </a:r>
          </a:p>
          <a:p>
            <a:pPr>
              <a:spcBef>
                <a:spcPct val="50000"/>
              </a:spcBef>
            </a:pPr>
            <a:r>
              <a:rPr lang="en-US" altLang="en-US" dirty="0"/>
              <a:t>3. Definitions of symbols or line/bar patterns</a:t>
            </a:r>
          </a:p>
          <a:p>
            <a:pPr>
              <a:spcBef>
                <a:spcPct val="50000"/>
              </a:spcBef>
            </a:pPr>
            <a:r>
              <a:rPr lang="en-US" altLang="en-US" dirty="0"/>
              <a:t>4. </a:t>
            </a:r>
            <a:r>
              <a:rPr lang="en-US" altLang="en-US" dirty="0" smtClean="0"/>
              <a:t>Short explanation or Statistical information</a:t>
            </a:r>
            <a:endParaRPr lang="en-US" altLang="en-US" dirty="0"/>
          </a:p>
        </p:txBody>
      </p:sp>
    </p:spTree>
    <p:extLst>
      <p:ext uri="{BB962C8B-B14F-4D97-AF65-F5344CB8AC3E}">
        <p14:creationId xmlns:p14="http://schemas.microsoft.com/office/powerpoint/2010/main" val="35518202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p:nvPr>
        </p:nvSpPr>
        <p:spPr>
          <a:xfrm>
            <a:off x="317500" y="52388"/>
            <a:ext cx="8637588" cy="1431925"/>
          </a:xfrm>
        </p:spPr>
        <p:txBody>
          <a:bodyPr>
            <a:normAutofit/>
          </a:bodyPr>
          <a:lstStyle/>
          <a:p>
            <a:r>
              <a:rPr lang="en-US" altLang="en-US" dirty="0" smtClean="0"/>
              <a:t>Figures</a:t>
            </a:r>
            <a:r>
              <a:rPr lang="en-US" altLang="en-US" dirty="0"/>
              <a:t>: Primary Evidence</a:t>
            </a:r>
          </a:p>
        </p:txBody>
      </p:sp>
      <p:sp>
        <p:nvSpPr>
          <p:cNvPr id="1146883"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pic>
        <p:nvPicPr>
          <p:cNvPr id="1146884" name="Picture 4" descr="hhhhh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38262"/>
            <a:ext cx="6828686" cy="529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12170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48931" name="Rectangle 3"/>
          <p:cNvSpPr>
            <a:spLocks noChangeArrowheads="1"/>
          </p:cNvSpPr>
          <p:nvPr/>
        </p:nvSpPr>
        <p:spPr bwMode="auto">
          <a:xfrm>
            <a:off x="0" y="5915025"/>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dirty="0"/>
          </a:p>
          <a:p>
            <a:r>
              <a:rPr lang="en-US" sz="1400" b="1" u="sng" dirty="0"/>
              <a:t>Elliott E</a:t>
            </a:r>
            <a:r>
              <a:rPr lang="en-US" sz="1400" dirty="0"/>
              <a:t>, </a:t>
            </a:r>
            <a:r>
              <a:rPr lang="en-US" sz="1400" dirty="0" err="1"/>
              <a:t>Laufer</a:t>
            </a:r>
            <a:r>
              <a:rPr lang="en-US" sz="1400" dirty="0"/>
              <a:t> O, </a:t>
            </a:r>
            <a:r>
              <a:rPr lang="en-US" sz="1400" dirty="0" err="1"/>
              <a:t>Ginzburg</a:t>
            </a:r>
            <a:r>
              <a:rPr lang="en-US" sz="1400" dirty="0"/>
              <a:t> I (2009) BAG-1M is </a:t>
            </a:r>
            <a:r>
              <a:rPr lang="en-US" sz="1400" dirty="0" err="1"/>
              <a:t>upregulated</a:t>
            </a:r>
            <a:r>
              <a:rPr lang="en-US" sz="1400" dirty="0"/>
              <a:t> in Alzheimer's Disease patients and associates with APP and tau proteins. Journal of Neurochemistry 109(4):1168-1178 </a:t>
            </a:r>
          </a:p>
          <a:p>
            <a:endParaRPr lang="en-US" altLang="en-US" sz="1400" dirty="0"/>
          </a:p>
        </p:txBody>
      </p:sp>
      <p:pic>
        <p:nvPicPr>
          <p:cNvPr id="1148932" name="Picture 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900" y="2620963"/>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148933" name="Picture 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088" y="2620963"/>
            <a:ext cx="342900" cy="3429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hQSEBEUEhIVEBQUEBIVEBQTFBIVEhUVFBIVFBQQFRQXGyYeFxkjGRQUHy8gJCcpLCwsFR49NTAqNSYrLCkBCQoKBQUFDQUFDSkYEhgpKSkpKSkpKSkpKSkpKSkpKSkpKSkpKSkpKSkpKSkpKSkpKSkpKSkpKSkpKSkpKSkpKf/AABEIAJIBWgMBIgACEQEDEQH/xAAbAAACAwEBAQAAAAAAAAAAAAAABQMEBgIBB//EAEAQAAEDAgQCBgcFBwQDAQAAAAEAAgMEEQUSITEGQRMiUWFxkRQjMoGSsdFCUnKhwQcVFjNiguEkU7LwVHOTQ//EABQBAQAAAAAAAAAAAAAAAAAAAAD/xAAUEQEAAAAAAAAAAAAAAAAAAAAA/9oADAMBAAIRAxEAPwD7ihCEAhCECHAcXmlq8Qik6PJTTxxxZGPa8h8EcxLyXkE+stoBsnyVYVgfQz1cvSZ/SZGSOblsGlkTIgGm+2Vjb3538E1QCEIQCEIQCEIQCz3H+PS0WHVFTAIzJEGOAla5zCDI1pBDXNOzu1aFJ+LOHhXUctM6QxNlyh7mgF1mvD7C+guWgeF/FBTgx2c4saNxiMTcOZUEiN4kL3TOiLbmQgN6pO19d9LrSJLFw7avNYZLuNI2mcwMszK15kzg5iQ7O491tN9U6QCEIQCEIQCEIQCEIQCEIQCEIQCEIQCEIQZ7HMbmir8Ngj6Po6p9Q2XOx5kHQwOmBY4PAF8ttQd0kdxjVijqZr0+eLFjRsHQy5TGKxtNncOmuX9bNoQNLW5rSYpgHTVVHUdJlNK6VzGZbhxljMT8xv8AdJtbnvfZLTwNenmh6c2lr/THO6MXEhqBUFg63s52jvtfXmA1I2135r1eDbXfmvUAhCEAhCEAhCEAhCEAlkU8npj2F4MfQNexuUDKc5Bu7mrk1Y1u559i4GJM7fyQWll+L8dED4mCqbTyPaTG1xha1xBAzPdJ9gXAs3XVNqriKCMgPkDb7bqo/jOkG8o+F30QO2HQc9Btsvm4xGoLPR+mkB9K6YyXdm6B01hFm/H1bfdW/p8Uje0FrrgjQ2IXrsQjHO/gEGAkxWps49JKMrjQfaN5XkFtT4jbMt3iD+jp3esMeVgBkIzFuwLzf5n3o/erL2117lLUVzWe1fUX2QKuEMTdPC8ukEwbK5rJA5j2ubYEEPjAa/fcDTbknxS/99xDt8l1++Y+0+SBXg2MTyVs7JY3xMEbTE1zWWFnvbnzhxJzAA25LRJf++o+0+SP35H/AFH3IKvFtY6OnzMnZTHpI80shAY1uYZgXOa4C40uRzVvAqoyU8T3EklupNjm/quAAQdxoFE/iCPmHeQ+q5/iWLsd5f5QMqh5DHFouQ0lo7SBoFm+C8Xkm6QSyiYhsbiW5C2Nzs2aA5Wizm21abkJnJxFGNw/yH1Uf8UQjk/4f8oHKRyiV1c1rJ5AxjOkmjtF0ZBu1kYOTNqQSetyHau5uKoWi5zeQ+qgPG1Pv1/hH1QaBZKDG5TiZhMgyZ3Dorx5gwRAh5jy5wM9+uXWO1kxdxfCIy+zyACdGi+nvSgftUpPuTf/ADH1QbNfN8WxSoYK6ISyXkmkfA4E3ijha3pGNdy1t8RWnwjjeCpzZBIMu+ZoH6pl+92dh8ggxNTis8T5T0krm0j3MeLuIk9KPqiT9rIHDwW7wyEthia4lzhG0OLiSSbakk76qMYsw8j5L2bFmNve+m9ggQNxyX95CAPLx0js8Y6PIyHoiWyHTPmzgDXTVap4NjY2NtDvY9tksPEcP9XwFDuI4gL2d5D6oM/UY7M2GMyVHRG9WOkyxt6SSKYshgs4EdYX0GptutcxznRA+y8sB1F7OI7PFKHcYQXsQ+/ewqQ8WQ2vZ+3YPqgrRV85p6R5kGZ0zWzdQdcF5bp93bvT6qDsjspyuynKSMwB7bc0n/i+Dsf8I+q9m4vha3MQ+34Rf5oEdRxK4No2urGxTSRRuyOMLGvLnWc5+cXsdg1mt1r8QLuhkLHBjgwlri3MAQL3y3F0l/jan+6/4R+pVl/FcQbezz7h+pQJqziCRpo/9QA+RtPmh9WHPD7Z3tYW5pDrs0jLbVPMWq5I56bIbse6UPjDQXOLYnPbZxOmoVT+NoObZB/a39CrDuKogLlr/hH1QUsAxieU1wmY+IsLTG1zWNyB0IdkDmuOYg6371msPrqmRtBA6aXNE4CokzODpump5THmcN7WzeNlq3cbQA2tJ8I+qnfxVCBch/kPqgyFJi1RIYyZJR6Q+OjDRmyskpzmmmB+zmtI2/PKFscXqpI56MMfZj5ZGSNy3JtBI8HNy1aFGOLYex/kPqpXcSRDk/yH1QL+EcUfJJM184qcoBuwsLIyXPHREBjS14AGhJV/FKuVlRCGOBY6OcmPKLlzGtLTm950Xn8TxD7Lx/aPqvXcTxfdf8I+qBfwVi8kwk6WUTENjcSzIWsc6+aA5Wizm2F2m5Fxqr9dUSCsijEmWJ9NO4gNbma5hiAfmN/vnS3muRxXF91/wj6rqbiiJouWv9zRf5oDhjpHRvkkmfM17z0PSCMOaxvVHsMbe5BPvTlJIuLYXbNkHiyydoMpxY86akesbt4JbG7Tn5lM+LOX/sHyS2IaIIxRB5uRe3aupcLZb2R5K7Rt38VK9qC5QRDKBbZqiezUoqp3xxOcxudwGg7UkbjUh3p3hA5aOsPFXMYGrfwhIaXFHmWNphc253Oy0WJ7t/CgSSxqwR1fJeTOXTfZQRlq9DdD4rvKvbboKxj6yglj1v3q44aqGRl0HEzb2Vd8auSBcOago4jAXNaLX15+CoOonW9lvn/hPZGiyrliCo2D1JaRbqnbZKqbC222WiDer7lUEaCLh6lDJJO8D9VomjRIYHljnlrc5yjQb7qyzFZD/wDi/wDL6oHEdrrvEGXv+JI2YvJ0jG9C4XOpO3mtFUjU+KBOIF1JB1VYLdV6/bRBQdTA6EX+a6lpm5bforLgvHN0QLHUTQNrmy6mpbx2tyCt5V6/2UCn93gA6K3NBdgHgrOXdEm3kgW+iDs5q5Uw3b5Lokdikk2QKn4fc38ExfACBpey8spXSAWuQPFBGKcdikljXnpDfvDzUrh2IITGpuj2QApg1BD6P3LyphvbRWgFHOghpKUaac1sgszRrShBmeJx/wAx8lQY3RMeJm/8x8lUhZdqCOnqGtuHG1zopHVzObh5qhW4YJLHXQ8il8mBa7v80GubKCy7TdRN9yjLxDADYkAC4GpVSPHWH7L/AIHIGMXtjZM8Rbo09yRUmKtdK1rWu1B1LSAPNPcRdo3wQJXDVTNboo3u1XbXaIPCvG814568jde6DmV2qjzL2XdROegklcoS9ezOUBKCWWYAC5soDOO0JVxHTPexvRmxDufMEJC2jqbHVvmUG1ZKCDY3VcFUcBpnsidndmJPkpg49yC7Q/zD+H9UzakNHUZHlziMoZ2d6YMxuL735FAxG4TCoGpWeZjsRc1oNyTpoVoqk6+XyQL5N1yUSnVeFB4UHZC5cdEHDguSF6unDRBx0YXrxopIguKlBEh50XTRoF1M0ZQed9u7tQQt3XtXh7H5S4Xy3tqRv4L2EC6syEIF8mDROBBbv2Eg+d1fDAAANhoF5yXRKD0BShiiaVZA0QcgLiRqlsuJEElI1aEJFShPkGe4jZp/cPkqUMfVTXHm9X+4KjCOryQFK3R3iF09gXlM299ea6kpx2oJKqUMZmyl23si58gl4xRvNjx/Y5OoWcu5eTRoFVLXh0oAY8aHUtICcYjy/CFThHX9yt4ly/CECd+6lZsuHqSM6IIyFxGdV7LKo4H7oPZd1XlkA5qaZ2qqTuQSTP0UQkHaid3VUcbtEHdS27AqVtFerRdg5JaGHXVBbid1PNVoyLXuPNdxN6pB10KVw8PsI2d8bkDGjqmCR13DRhJG+l+xXY8Up7e0zySjh3DGsqXWA/lncknfvWnFO0fZHkEFKPFYM7QHNzE2botNV7+4fJJxA246ouNtAm1SNT7vkgWyDVCJDqi6D1Rv2Xpd71y52iDwLp2yjLl2dkAw2Xk+q8K9k2QctGi5mK9Ll5KgjabLitpy8sLZDHa97C9+5dKGtw0yujOcsy32537UHE+FvLTadwJ52CZNFgBe9gNe3vSuowIua4CZ4vzsE1ZHYAdgA17kHbSp2lQAKdqCSyikKmBUMqC1SnT/AL2p6Egp9E/CBHxK8iPT7wSL00hvNO+J5bM9/wCizImuN0DLCgX59baq7PRn7yVYM0vJyvLSDra36ptWUMtv5p+FqAxTF20sPSO1AIBt3pK7j6F3aFoKjDmyRZJBnFtb8+9Lxw3T2/ljyQU8J4pZNOGNvq0rR4mf+IS2gwGGOXOxga61kyxQf8QgUvK6Y7RQzEr2N3VQRySryB+6rvJXtMTZ3uQdzv1VefVeVTyHC3Yqs85QWag9UKt0ymqD6u/cEtfL3oL9TKejFlQEhtuua6oeIAWNznTRKP3rNb+R+aDR0j+pr3ryGq0VPCah7oiXtDDc2Cpsq3a9YboGVJiLY5Hvds1hvYd66dx3Bf2iqeBnPO5riHNMRu22h1CdtwKAbQs+EIKNPxvA57G66ka+K3Vadf7W/JZhmBwFwJhZcEEdUaW5rSYiLHTm0IFsp1QdlDK9e5tEHr3Lk7LwORN7KDmVy7L+r7lTeSpXj1fuCDvOu5HdVUh4qWpNovJAOmC7kfp5JWZFfnks0c9kATqpH1rWkBzg0na5tdUXVRuNOa4xjh5lQYy9zmll7ZSBv4hAxfiMYFy9th3hW82gI1HJZQ8BwneSU63IzCx/JahrA1rQNgAB7kEgKnBVYfqpwglCjl3XRdZRSboLtMU+Cz1OVoUGW4vqcrTt7Q38Fl4q27NLJz+0IvyerAJzi9+yywbZpsh6rd0G84Pqg4yXsLOC2EpBC+dfs/YXtn6QbPba3gtn6KO/zKCzUDq9qo3K64gxVtNBndoMwHms9DxtCbdYINRRtJfsdl1iv6JZg3FUU0wja4ElptZM8X0F+5AjlcgHq+5R1EgXLZOp7igrl4tuinkGtj2Kl07bHZdUNSDmtb3IOq2VocLmyX1NUwbuCMYqmhzbi5PclNbWs5t/JA/nlHRAnawSx9QzvU9VVWpwbXFhoEllxUW0afJBogAYh2EKq5gUlNUEwMda1xsqzpT2ILkQsw+BWajqGXPWO6ftkPROPcfksSzEN9OZ5INXwrMw1Lst/wCW7fxC17Xr5/wbV3qnXFh0Tu4bhb1tS3tCCzE8XG+6c4l7Q/AEhjqm3AuL+5PMT3b+AIE04RyXsrVxINEHgXkz+qVGVxVP6hv/AN1QcOepZHdT3BLpngDU8lZklBiHZYIATBd1Uw6PU9ioCQKTEJAItdtEERlGmqY1Egyj3LOurW6eKa4jVBrAT2j5IOgRmCbtANllm4o3MNDuFofTGgtBIBI0uUF1wAXMhVd1W224811NINEEzCr0LdEtifqEwEmiD2UWVaQ6qWR91Xm7jbs+qC/TjRaELPUuwvrtqtCgyvFwOV1gDqN/BZSKMlh6g3Wq4xksx9u0fJYymrHZXafmg1HBMZyz3AHWb8lqWsWV4DmLmz3Gz2/Ja1iClj+HNlgLHjMCRoszHwNBYer+a3Ew0ULD3IM7gHC0UNQXsZY5dO5O8XHVCtw2vtyVTGnWYCgzlW1eR+z7ivKmULyJ12+aBflFjqoYTa/6+KtZ99PyVbNrqEFDGLFzUqrWA20TfFnAFqS4hVjTRA7naOgA/pCSvh0TSWf1AP8ASEqmqtBr2oHkTPUtt2KEQb3UsMt4GHa4VYzFBYDbRm/YVlo6Vuup3Wqj/lm/YVl4w3W4O6CfCaIPkkYHEExOseY1CuR8Kyf7xXPCzR6Q63+275hbKKLuQZOPheYSMIlv1hfzX1LEW6M/AL+SzzY+sFpMT2Z+FAme1QSqWVyieghyqKcXaQe75qdztFDLo03QU6mmGXbkupNIgO4KGapGoupJZg2IXPIIKgViuHqvJU/TWqasqR0Vz3IKRYNPFXsS9geISh+It7UwxKp6jdeYQVGA3GnMI4lwt0skRa7L1SOa4jrRmFzzHzTyosXNPcgyU/DE2XSW+o0u7zW6jZZjAdSGgE+5UnsuPJXnP0agnjGyuBUWv28Vba9B2VHINQus65cdQgv0429yfhIKUjT3LQIPnn7UqhzYXZSW9du3gvlbK2QA9c6r6xx1w5VVby2NrOjDgWkus4mw3WTH7L6z7rB/egcfsnqXdHU3cT6xm/4V9AbVELD8LcLVtI2QNjjdncD7fYLdieCOuG8EZ8JAg0ddXMjZmke1gNhdxsL9ioR8R03+/H8QVOvpqioh6N9NHcEG0jwW6eHNKhwzMBY0VKf7v8INZSYxFI6zJGOPYHAlUeLKrJCT2C6TQcPyQzNkZRREtAILZLWPgVLxyZXwlrYy4lgJsdjzHegzM2Paez+aZUVZeLNbkVgpTKN4Zfhd9FocMxJ3ozh0Et2gj2Tc6d6CcY66x6vMqvBiznHUcx80kM0mv+nm+ErmCWUEZaaW+Ycu/vQWuM8ULHxhpt1SfzWSq8Xe77Se8U088z2FtNKLN5gfokDsBqf/ABpPJBpsQrCKBhubkN1WWfWuP2itLURyupGR+izXAAOg5JKcGqP/ABpfIINXhtQTQxnnbn71UbXPttz7VJSNqBStYKSQuB55fqqbaCrN/wDSu8wgfU1SfR3E8mn5LGsrzrqtbh9BV9C9ppjq02u4c1lf4Zq7n/TO37Qga8JYkGVBc67vVu0aCTy5LYt4kZyjl/8Am5ZHhbCauGcv9GcfVuGrgByWidi1YSQKMjxcLfkgYxcSR5gHB7LkWLmOA37VscYms2M7jL9FgY6uuJF6ZoFxuSea3WNFxiZZt7aEDwGqBJNUNPNcyTdS6pvpXm/q3Luoo5DDYNIPggPSlDiNUGxEnbT5qBlBNb2T5KDHqGX0ezY3OOmlkC2rxZltuSnxDEQ2maTqCG6LOyYXU20p3eSY43hdSaaINidfTMAOwIIBjYtoFPjle70ZpBtctWfGCVXOF49ydYvgsxpox0byRa4AQZx+IvP20+x6vIhhs7U2v5JH/D83+xL8KcYth8jqeINhkLm2uMp7ECqGsc57Osfabt4hbesx2ONwY4m+UHZYvDcJnE0ZdTyABwJOVfQnUZeQejcTbm1BSg4lh5ut4hXqrFAYmvjcHDMAbIfgmYWdDcfhUFdgzm07mxxFmoIDRzvugtx4kdNBuE3M+3gsZDHUAD1bjt9krSvLsrSWO2F+qUF01G3ioqmvDXgG6qAFxHq3b9hRXwS5wRGSLIHuHVYdIwAe9asLC0nShzD0ZGo1/JbkIPUIQgEIQgEIQgEIQgEIQgEIQgEIQgEIQgEIQgEIQgEIQgEIQgEIQgEIQgEIQgEIQgEIQgEIQgEIQgEIQgEIQgEIQg//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08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168857"/>
            <a:ext cx="32956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ross 2"/>
          <p:cNvSpPr/>
          <p:nvPr/>
        </p:nvSpPr>
        <p:spPr>
          <a:xfrm rot="18842285">
            <a:off x="5923600" y="3761007"/>
            <a:ext cx="2474102" cy="2477561"/>
          </a:xfrm>
          <a:prstGeom prst="plus">
            <a:avLst>
              <a:gd name="adj" fmla="val 45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837" name="Picture 5" descr="An external file that holds a picture, illustration, etc.&#10;Object name is zbc01511543900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32" y="152400"/>
            <a:ext cx="4098928"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22846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50979" name="Rectangle 3"/>
          <p:cNvSpPr>
            <a:spLocks noChangeArrowheads="1"/>
          </p:cNvSpPr>
          <p:nvPr/>
        </p:nvSpPr>
        <p:spPr bwMode="auto">
          <a:xfrm>
            <a:off x="-1447800" y="6599238"/>
            <a:ext cx="9144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b="1"/>
              <a:t>NEJM Zucca et al. 338 (12): 804, Figure 1     March 19, 1998 </a:t>
            </a:r>
            <a:endParaRPr lang="en-US" altLang="en-US" sz="1400"/>
          </a:p>
          <a:p>
            <a:endParaRPr lang="en-US" altLang="en-US" sz="1400"/>
          </a:p>
        </p:txBody>
      </p:sp>
      <p:pic>
        <p:nvPicPr>
          <p:cNvPr id="1150980" name="Picture 4"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900" y="2620963"/>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150981" name="Picture 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088" y="2620963"/>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150982" name="Picture 6" descr="05f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066800"/>
            <a:ext cx="5791200" cy="4116388"/>
          </a:xfrm>
          <a:prstGeom prst="rect">
            <a:avLst/>
          </a:prstGeom>
          <a:noFill/>
          <a:extLst>
            <a:ext uri="{909E8E84-426E-40DD-AFC4-6F175D3DCCD1}">
              <a14:hiddenFill xmlns:a14="http://schemas.microsoft.com/office/drawing/2010/main">
                <a:solidFill>
                  <a:srgbClr val="FFFFFF"/>
                </a:solidFill>
              </a14:hiddenFill>
            </a:ext>
          </a:extLst>
        </p:spPr>
      </p:pic>
      <p:sp>
        <p:nvSpPr>
          <p:cNvPr id="1150983" name="Rectangle 7"/>
          <p:cNvSpPr>
            <a:spLocks noChangeArrowheads="1"/>
          </p:cNvSpPr>
          <p:nvPr/>
        </p:nvSpPr>
        <p:spPr bwMode="auto">
          <a:xfrm>
            <a:off x="0" y="5334000"/>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Figure 1.</a:t>
            </a:r>
            <a:r>
              <a:rPr lang="en-US" altLang="en-US"/>
              <a:t> Histologic Patterns in the Evolution from Chronic Gastritis to Gastric Lymphoma.</a:t>
            </a:r>
          </a:p>
          <a:p>
            <a:pPr eaLnBrk="0" hangingPunct="0"/>
            <a:endParaRPr lang="en-US" altLang="en-US"/>
          </a:p>
        </p:txBody>
      </p:sp>
    </p:spTree>
    <p:extLst>
      <p:ext uri="{BB962C8B-B14F-4D97-AF65-F5344CB8AC3E}">
        <p14:creationId xmlns:p14="http://schemas.microsoft.com/office/powerpoint/2010/main" val="21977750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19</a:t>
            </a:fld>
            <a:endParaRPr lang="en-US" altLang="en-US"/>
          </a:p>
        </p:txBody>
      </p:sp>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8" y="609600"/>
            <a:ext cx="9090432"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957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Rectangle 2"/>
          <p:cNvSpPr>
            <a:spLocks noGrp="1" noChangeArrowheads="1"/>
          </p:cNvSpPr>
          <p:nvPr>
            <p:ph type="title"/>
          </p:nvPr>
        </p:nvSpPr>
        <p:spPr>
          <a:xfrm>
            <a:off x="317500" y="52388"/>
            <a:ext cx="8637588" cy="1431925"/>
          </a:xfrm>
        </p:spPr>
        <p:txBody>
          <a:bodyPr/>
          <a:lstStyle/>
          <a:p>
            <a:r>
              <a:rPr lang="en-US" altLang="en-US" u="sng" dirty="0" smtClean="0"/>
              <a:t>Tables </a:t>
            </a:r>
            <a:r>
              <a:rPr lang="en-US" altLang="en-US" u="sng" dirty="0"/>
              <a:t>and Figures</a:t>
            </a:r>
          </a:p>
        </p:txBody>
      </p:sp>
      <p:sp>
        <p:nvSpPr>
          <p:cNvPr id="1122307"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22308" name="Text Box 4"/>
          <p:cNvSpPr txBox="1">
            <a:spLocks noChangeArrowheads="1"/>
          </p:cNvSpPr>
          <p:nvPr/>
        </p:nvSpPr>
        <p:spPr bwMode="auto">
          <a:xfrm>
            <a:off x="685800" y="1981200"/>
            <a:ext cx="7391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Editors (and readers) look first (and maybe only) at titles, abstracts, and Tables and Figures!  </a:t>
            </a:r>
          </a:p>
          <a:p>
            <a:pPr>
              <a:spcBef>
                <a:spcPct val="50000"/>
              </a:spcBef>
            </a:pPr>
            <a:endParaRPr lang="en-US" altLang="en-US" sz="3200"/>
          </a:p>
          <a:p>
            <a:pPr>
              <a:spcBef>
                <a:spcPct val="50000"/>
              </a:spcBef>
            </a:pPr>
            <a:r>
              <a:rPr lang="en-US" altLang="en-US" sz="3200"/>
              <a:t>Like the abstract, figures and tables should stand alone and tell a complete story.</a:t>
            </a:r>
          </a:p>
        </p:txBody>
      </p:sp>
    </p:spTree>
    <p:extLst>
      <p:ext uri="{BB962C8B-B14F-4D97-AF65-F5344CB8AC3E}">
        <p14:creationId xmlns:p14="http://schemas.microsoft.com/office/powerpoint/2010/main" val="5834309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3" name="Picture 7"/>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889" b="94815" l="10000" r="90000">
                        <a14:foregroundMark x1="32083" y1="8981" x2="80521" y2="16481"/>
                        <a14:foregroundMark x1="80521" y1="16481" x2="80521" y2="16481"/>
                        <a14:foregroundMark x1="77135" y1="91667" x2="77135" y2="91667"/>
                        <a14:foregroundMark x1="33750" y1="94815" x2="33750" y2="94815"/>
                      </a14:backgroundRemoval>
                    </a14:imgEffect>
                  </a14:imgLayer>
                </a14:imgProps>
              </a:ext>
              <a:ext uri="{28A0092B-C50C-407E-A947-70E740481C1C}">
                <a14:useLocalDpi xmlns:a14="http://schemas.microsoft.com/office/drawing/2010/main" val="0"/>
              </a:ext>
            </a:extLst>
          </a:blip>
          <a:srcRect t="13853"/>
          <a:stretch/>
        </p:blipFill>
        <p:spPr bwMode="auto">
          <a:xfrm>
            <a:off x="-1371600" y="609600"/>
            <a:ext cx="13106400" cy="6351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Molecular motion</a:t>
            </a:r>
            <a:endParaRPr lang="en-US" dirty="0"/>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20</a:t>
            </a:fld>
            <a:endParaRPr lang="en-US" altLang="en-US"/>
          </a:p>
        </p:txBody>
      </p:sp>
      <p:pic>
        <p:nvPicPr>
          <p:cNvPr id="121860" name="Picture 4" descr="http://odem.md.biu.ac.il/normal.gif">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819399"/>
            <a:ext cx="1895475"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516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21</a:t>
            </a:fld>
            <a:endParaRPr lang="en-US" altLang="en-US"/>
          </a:p>
        </p:txBody>
      </p:sp>
      <p:pic>
        <p:nvPicPr>
          <p:cNvPr id="5" name="Picture 6" descr="http://odem.md.biu.ac.il/mode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514600"/>
            <a:ext cx="3829860" cy="281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854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noChangeArrowheads="1"/>
          </p:cNvSpPr>
          <p:nvPr>
            <p:ph type="title"/>
          </p:nvPr>
        </p:nvSpPr>
        <p:spPr>
          <a:xfrm>
            <a:off x="317500" y="52388"/>
            <a:ext cx="8637588" cy="1431925"/>
          </a:xfrm>
        </p:spPr>
        <p:txBody>
          <a:bodyPr>
            <a:normAutofit/>
          </a:bodyPr>
          <a:lstStyle/>
          <a:p>
            <a:r>
              <a:rPr lang="en-US" altLang="en-US" dirty="0" smtClean="0"/>
              <a:t>Figures</a:t>
            </a:r>
            <a:endParaRPr lang="en-US" altLang="en-US" dirty="0"/>
          </a:p>
        </p:txBody>
      </p:sp>
      <p:sp>
        <p:nvSpPr>
          <p:cNvPr id="1155075"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55076" name="Text Box 4"/>
          <p:cNvSpPr txBox="1">
            <a:spLocks noChangeArrowheads="1"/>
          </p:cNvSpPr>
          <p:nvPr/>
        </p:nvSpPr>
        <p:spPr bwMode="auto">
          <a:xfrm>
            <a:off x="457200" y="1676400"/>
            <a:ext cx="6477000" cy="605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u="sng"/>
              <a:t>Graphs</a:t>
            </a:r>
          </a:p>
          <a:p>
            <a:pPr>
              <a:spcBef>
                <a:spcPct val="50000"/>
              </a:spcBef>
              <a:buFontTx/>
              <a:buChar char="•"/>
            </a:pPr>
            <a:r>
              <a:rPr lang="en-US" altLang="en-US"/>
              <a:t>	line graphs</a:t>
            </a:r>
          </a:p>
          <a:p>
            <a:pPr>
              <a:spcBef>
                <a:spcPct val="50000"/>
              </a:spcBef>
              <a:buFontTx/>
              <a:buChar char="•"/>
            </a:pPr>
            <a:r>
              <a:rPr lang="en-US" altLang="en-US"/>
              <a:t>	scatter plots</a:t>
            </a:r>
          </a:p>
          <a:p>
            <a:pPr>
              <a:spcBef>
                <a:spcPct val="50000"/>
              </a:spcBef>
              <a:buFontTx/>
              <a:buChar char="•"/>
            </a:pPr>
            <a:r>
              <a:rPr lang="en-US" altLang="en-US"/>
              <a:t>	bar graphs</a:t>
            </a:r>
          </a:p>
          <a:p>
            <a:pPr>
              <a:spcBef>
                <a:spcPct val="50000"/>
              </a:spcBef>
              <a:buFontTx/>
              <a:buChar char="•"/>
            </a:pPr>
            <a:r>
              <a:rPr lang="en-US" altLang="en-US"/>
              <a:t>	individual-value bar graphs</a:t>
            </a:r>
          </a:p>
          <a:p>
            <a:pPr>
              <a:spcBef>
                <a:spcPct val="50000"/>
              </a:spcBef>
              <a:buFontTx/>
              <a:buChar char="•"/>
            </a:pPr>
            <a:r>
              <a:rPr lang="en-US" altLang="en-US"/>
              <a:t>	histograms</a:t>
            </a:r>
          </a:p>
          <a:p>
            <a:pPr>
              <a:spcBef>
                <a:spcPct val="50000"/>
              </a:spcBef>
              <a:buFontTx/>
              <a:buChar char="•"/>
            </a:pPr>
            <a:r>
              <a:rPr lang="en-US" altLang="en-US"/>
              <a:t>	box plots</a:t>
            </a:r>
          </a:p>
          <a:p>
            <a:pPr>
              <a:spcBef>
                <a:spcPct val="50000"/>
              </a:spcBef>
              <a:buFontTx/>
              <a:buChar char="•"/>
            </a:pPr>
            <a:r>
              <a:rPr lang="en-US" altLang="en-US"/>
              <a:t>	relative risks</a:t>
            </a:r>
          </a:p>
          <a:p>
            <a:pPr>
              <a:spcBef>
                <a:spcPct val="50000"/>
              </a:spcBef>
              <a:buFontTx/>
              <a:buChar char="•"/>
            </a:pPr>
            <a:r>
              <a:rPr lang="en-US" altLang="en-US"/>
              <a:t>	survival curves</a:t>
            </a:r>
          </a:p>
          <a:p>
            <a:pPr>
              <a:spcBef>
                <a:spcPct val="50000"/>
              </a:spcBef>
              <a:buFontTx/>
              <a:buChar char="•"/>
            </a:pPr>
            <a:endParaRPr lang="en-US" altLang="en-US"/>
          </a:p>
          <a:p>
            <a:pPr>
              <a:spcBef>
                <a:spcPct val="50000"/>
              </a:spcBef>
              <a:buFontTx/>
              <a:buChar char="•"/>
            </a:pPr>
            <a:endParaRPr lang="en-US" altLang="en-US"/>
          </a:p>
        </p:txBody>
      </p:sp>
    </p:spTree>
    <p:extLst>
      <p:ext uri="{BB962C8B-B14F-4D97-AF65-F5344CB8AC3E}">
        <p14:creationId xmlns:p14="http://schemas.microsoft.com/office/powerpoint/2010/main" val="224632050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2"/>
          <p:cNvSpPr>
            <a:spLocks noGrp="1" noChangeArrowheads="1"/>
          </p:cNvSpPr>
          <p:nvPr>
            <p:ph type="title"/>
          </p:nvPr>
        </p:nvSpPr>
        <p:spPr>
          <a:xfrm>
            <a:off x="317500" y="52388"/>
            <a:ext cx="8637588" cy="1431925"/>
          </a:xfrm>
        </p:spPr>
        <p:txBody>
          <a:bodyPr>
            <a:normAutofit/>
          </a:bodyPr>
          <a:lstStyle/>
          <a:p>
            <a:r>
              <a:rPr lang="en-US" altLang="en-US" dirty="0" smtClean="0"/>
              <a:t>Graphs</a:t>
            </a:r>
            <a:endParaRPr lang="en-US" altLang="en-US" dirty="0"/>
          </a:p>
        </p:txBody>
      </p:sp>
      <p:sp>
        <p:nvSpPr>
          <p:cNvPr id="1157123"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57124" name="Text Box 4"/>
          <p:cNvSpPr txBox="1">
            <a:spLocks noChangeArrowheads="1"/>
          </p:cNvSpPr>
          <p:nvPr/>
        </p:nvSpPr>
        <p:spPr bwMode="auto">
          <a:xfrm>
            <a:off x="457200" y="1676400"/>
            <a:ext cx="8001000"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u="sng"/>
              <a:t>Exercise:</a:t>
            </a:r>
          </a:p>
          <a:p>
            <a:pPr>
              <a:spcBef>
                <a:spcPct val="50000"/>
              </a:spcBef>
            </a:pPr>
            <a:r>
              <a:rPr lang="en-US" altLang="en-US" sz="3200"/>
              <a:t>Which graphs work and why?</a:t>
            </a:r>
          </a:p>
          <a:p>
            <a:pPr>
              <a:spcBef>
                <a:spcPct val="50000"/>
              </a:spcBef>
            </a:pPr>
            <a:r>
              <a:rPr lang="en-US" altLang="en-US" sz="3200"/>
              <a:t>Which graphs confuse and why?</a:t>
            </a:r>
          </a:p>
          <a:p>
            <a:pPr>
              <a:spcBef>
                <a:spcPct val="50000"/>
              </a:spcBef>
            </a:pPr>
            <a:endParaRPr lang="en-US" altLang="en-US" sz="3200"/>
          </a:p>
          <a:p>
            <a:pPr>
              <a:spcBef>
                <a:spcPct val="50000"/>
              </a:spcBef>
            </a:pPr>
            <a:endParaRPr lang="en-US" altLang="en-US" sz="3200"/>
          </a:p>
          <a:p>
            <a:pPr>
              <a:spcBef>
                <a:spcPct val="50000"/>
              </a:spcBef>
            </a:pPr>
            <a:r>
              <a:rPr lang="en-US" altLang="en-US" sz="3200"/>
              <a:t>**Does the graph tell a simple story?</a:t>
            </a:r>
          </a:p>
          <a:p>
            <a:pPr>
              <a:spcBef>
                <a:spcPct val="50000"/>
              </a:spcBef>
              <a:buFontTx/>
              <a:buChar char="•"/>
            </a:pPr>
            <a:endParaRPr lang="en-US" altLang="en-US"/>
          </a:p>
        </p:txBody>
      </p:sp>
    </p:spTree>
    <p:extLst>
      <p:ext uri="{BB962C8B-B14F-4D97-AF65-F5344CB8AC3E}">
        <p14:creationId xmlns:p14="http://schemas.microsoft.com/office/powerpoint/2010/main" val="22454557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Grp="1" noChangeArrowheads="1"/>
          </p:cNvSpPr>
          <p:nvPr>
            <p:ph type="title"/>
          </p:nvPr>
        </p:nvSpPr>
        <p:spPr>
          <a:xfrm>
            <a:off x="317500" y="52388"/>
            <a:ext cx="8637588" cy="1431925"/>
          </a:xfrm>
        </p:spPr>
        <p:txBody>
          <a:bodyPr>
            <a:normAutofit/>
          </a:bodyPr>
          <a:lstStyle/>
          <a:p>
            <a:r>
              <a:rPr lang="en-US" altLang="en-US" dirty="0" smtClean="0"/>
              <a:t>Figures</a:t>
            </a:r>
            <a:endParaRPr lang="en-US" altLang="en-US" dirty="0"/>
          </a:p>
        </p:txBody>
      </p:sp>
      <p:sp>
        <p:nvSpPr>
          <p:cNvPr id="1159171"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59172" name="Text Box 4"/>
          <p:cNvSpPr txBox="1">
            <a:spLocks noChangeArrowheads="1"/>
          </p:cNvSpPr>
          <p:nvPr/>
        </p:nvSpPr>
        <p:spPr bwMode="auto">
          <a:xfrm>
            <a:off x="457200" y="2286000"/>
            <a:ext cx="8305800" cy="496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u="sng"/>
              <a:t>Graphs</a:t>
            </a:r>
          </a:p>
          <a:p>
            <a:pPr>
              <a:spcBef>
                <a:spcPct val="50000"/>
              </a:spcBef>
              <a:buFontTx/>
              <a:buChar char="•"/>
            </a:pPr>
            <a:r>
              <a:rPr lang="en-US" altLang="en-US"/>
              <a:t>	line graphs</a:t>
            </a:r>
          </a:p>
          <a:p>
            <a:pPr>
              <a:spcBef>
                <a:spcPct val="50000"/>
              </a:spcBef>
              <a:buFontTx/>
              <a:buChar char="•"/>
            </a:pPr>
            <a:endParaRPr lang="en-US" altLang="en-US"/>
          </a:p>
          <a:p>
            <a:pPr>
              <a:spcBef>
                <a:spcPct val="50000"/>
              </a:spcBef>
            </a:pPr>
            <a:r>
              <a:rPr lang="en-US" altLang="en-US"/>
              <a:t>*Used to show trends over time or age</a:t>
            </a:r>
          </a:p>
          <a:p>
            <a:pPr>
              <a:spcBef>
                <a:spcPct val="50000"/>
              </a:spcBef>
            </a:pPr>
            <a:r>
              <a:rPr lang="en-US" altLang="en-US"/>
              <a:t>(can display group means or individuals)</a:t>
            </a:r>
          </a:p>
          <a:p>
            <a:pPr>
              <a:spcBef>
                <a:spcPct val="50000"/>
              </a:spcBef>
            </a:pPr>
            <a:endParaRPr lang="en-US" altLang="en-US"/>
          </a:p>
          <a:p>
            <a:pPr>
              <a:spcBef>
                <a:spcPct val="50000"/>
              </a:spcBef>
            </a:pPr>
            <a:endParaRPr lang="en-US" altLang="en-US"/>
          </a:p>
          <a:p>
            <a:pPr lvl="1">
              <a:spcBef>
                <a:spcPct val="50000"/>
              </a:spcBef>
              <a:buFontTx/>
              <a:buChar char="•"/>
            </a:pPr>
            <a:endParaRPr lang="en-US" altLang="en-US"/>
          </a:p>
          <a:p>
            <a:pPr>
              <a:spcBef>
                <a:spcPct val="50000"/>
              </a:spcBef>
            </a:pPr>
            <a:endParaRPr lang="en-US" altLang="en-US"/>
          </a:p>
        </p:txBody>
      </p:sp>
    </p:spTree>
    <p:extLst>
      <p:ext uri="{BB962C8B-B14F-4D97-AF65-F5344CB8AC3E}">
        <p14:creationId xmlns:p14="http://schemas.microsoft.com/office/powerpoint/2010/main" val="42017691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9172">
                                            <p:txEl>
                                              <p:pRg st="0" end="0"/>
                                            </p:txEl>
                                          </p:spTgt>
                                        </p:tgtEl>
                                        <p:attrNameLst>
                                          <p:attrName>style.visibility</p:attrName>
                                        </p:attrNameLst>
                                      </p:cBhvr>
                                      <p:to>
                                        <p:strVal val="visible"/>
                                      </p:to>
                                    </p:set>
                                    <p:anim calcmode="lin" valueType="num">
                                      <p:cBhvr additive="base">
                                        <p:cTn id="7" dur="500" fill="hold"/>
                                        <p:tgtEl>
                                          <p:spTgt spid="11591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91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9172">
                                            <p:txEl>
                                              <p:pRg st="1" end="1"/>
                                            </p:txEl>
                                          </p:spTgt>
                                        </p:tgtEl>
                                        <p:attrNameLst>
                                          <p:attrName>style.visibility</p:attrName>
                                        </p:attrNameLst>
                                      </p:cBhvr>
                                      <p:to>
                                        <p:strVal val="visible"/>
                                      </p:to>
                                    </p:set>
                                    <p:anim calcmode="lin" valueType="num">
                                      <p:cBhvr additive="base">
                                        <p:cTn id="13" dur="500" fill="hold"/>
                                        <p:tgtEl>
                                          <p:spTgt spid="115917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591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59172">
                                            <p:txEl>
                                              <p:pRg st="3" end="3"/>
                                            </p:txEl>
                                          </p:spTgt>
                                        </p:tgtEl>
                                        <p:attrNameLst>
                                          <p:attrName>style.visibility</p:attrName>
                                        </p:attrNameLst>
                                      </p:cBhvr>
                                      <p:to>
                                        <p:strVal val="visible"/>
                                      </p:to>
                                    </p:set>
                                    <p:anim calcmode="lin" valueType="num">
                                      <p:cBhvr additive="base">
                                        <p:cTn id="19" dur="500" fill="hold"/>
                                        <p:tgtEl>
                                          <p:spTgt spid="115917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5917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59172">
                                            <p:txEl>
                                              <p:pRg st="4" end="4"/>
                                            </p:txEl>
                                          </p:spTgt>
                                        </p:tgtEl>
                                        <p:attrNameLst>
                                          <p:attrName>style.visibility</p:attrName>
                                        </p:attrNameLst>
                                      </p:cBhvr>
                                      <p:to>
                                        <p:strVal val="visible"/>
                                      </p:to>
                                    </p:set>
                                    <p:anim calcmode="lin" valueType="num">
                                      <p:cBhvr additive="base">
                                        <p:cTn id="25" dur="500" fill="hold"/>
                                        <p:tgtEl>
                                          <p:spTgt spid="115917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5917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917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61219" name="Rectangle 3"/>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61220" name="Rectangle 4"/>
          <p:cNvSpPr>
            <a:spLocks noChangeArrowheads="1"/>
          </p:cNvSpPr>
          <p:nvPr/>
        </p:nvSpPr>
        <p:spPr bwMode="auto">
          <a:xfrm>
            <a:off x="0" y="624840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000" b="1">
                <a:latin typeface="Verdana" pitchFamily="34" charset="0"/>
              </a:rPr>
              <a:t>Figure 3.</a:t>
            </a:r>
            <a:r>
              <a:rPr lang="en-US" altLang="en-US" sz="1000">
                <a:latin typeface="Verdana" pitchFamily="34" charset="0"/>
              </a:rPr>
              <a:t> Hypertension Prevalences in 6 European and 2 North American Countries, Men and Women Combined, by Age Group</a:t>
            </a:r>
          </a:p>
          <a:p>
            <a:endParaRPr lang="en-US" altLang="en-US" sz="1000" b="1">
              <a:solidFill>
                <a:srgbClr val="FFFFFF"/>
              </a:solidFill>
              <a:latin typeface="Verdana" pitchFamily="34" charset="0"/>
            </a:endParaRPr>
          </a:p>
          <a:p>
            <a:r>
              <a:rPr lang="en-US" altLang="en-US" sz="1000" b="1">
                <a:solidFill>
                  <a:srgbClr val="FFFFFF"/>
                </a:solidFill>
                <a:latin typeface="Verdana" pitchFamily="34" charset="0"/>
              </a:rPr>
              <a:t>JAMA Vol. 289 No. 18, May 14, 2003</a:t>
            </a:r>
            <a:endParaRPr lang="en-US" altLang="en-US"/>
          </a:p>
        </p:txBody>
      </p:sp>
      <p:pic>
        <p:nvPicPr>
          <p:cNvPr id="1161221" name="Picture 5" descr="joc21647f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
            <a:ext cx="4913313" cy="572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72665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ChangeArrowheads="1"/>
          </p:cNvSpPr>
          <p:nvPr/>
        </p:nvSpPr>
        <p:spPr bwMode="auto">
          <a:xfrm>
            <a:off x="0" y="5410200"/>
            <a:ext cx="91440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Figure 3.</a:t>
            </a:r>
            <a:r>
              <a:rPr lang="en-US" altLang="en-US"/>
              <a:t> Effect of Weight Loss on Serum Leptin Concentrations and Expression of the </a:t>
            </a:r>
            <a:r>
              <a:rPr lang="en-US" altLang="en-US" i="1"/>
              <a:t>ob</a:t>
            </a:r>
            <a:r>
              <a:rPr lang="en-US" altLang="en-US"/>
              <a:t> Gene in Seven Obese Subjects, Expressed as a Percentage of the Initial Value. </a:t>
            </a:r>
          </a:p>
          <a:p>
            <a:r>
              <a:rPr lang="en-US" altLang="en-US" sz="2000" b="1"/>
              <a:t>Considine et al. </a:t>
            </a:r>
            <a:r>
              <a:rPr lang="en-US" altLang="en-US" sz="2000" b="1" i="1"/>
              <a:t>NEJM</a:t>
            </a:r>
            <a:r>
              <a:rPr lang="en-US" altLang="en-US" sz="2000" b="1"/>
              <a:t> 334: 292; February 1, 1996 </a:t>
            </a:r>
            <a:endParaRPr lang="en-US" altLang="en-US" sz="2000"/>
          </a:p>
          <a:p>
            <a:endParaRPr lang="en-US" altLang="en-US" sz="2000"/>
          </a:p>
          <a:p>
            <a:pPr eaLnBrk="0" hangingPunct="0"/>
            <a:endParaRPr lang="en-US" altLang="en-US"/>
          </a:p>
        </p:txBody>
      </p:sp>
      <p:pic>
        <p:nvPicPr>
          <p:cNvPr id="1163267" name="Picture 3" descr="03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0"/>
            <a:ext cx="3335338"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366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pic>
        <p:nvPicPr>
          <p:cNvPr id="1164291" name="Picture 3" descr="das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4279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64292" name="Text Box 4"/>
          <p:cNvSpPr txBox="1">
            <a:spLocks noChangeArrowheads="1"/>
          </p:cNvSpPr>
          <p:nvPr/>
        </p:nvSpPr>
        <p:spPr bwMode="auto">
          <a:xfrm>
            <a:off x="0" y="2286000"/>
            <a:ext cx="24384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cs typeface="Arial" charset="0"/>
              </a:rPr>
              <a:t>From: </a:t>
            </a:r>
          </a:p>
          <a:p>
            <a:pPr>
              <a:spcBef>
                <a:spcPct val="50000"/>
              </a:spcBef>
            </a:pPr>
            <a:r>
              <a:rPr lang="en-US" altLang="en-US" sz="2000" b="1">
                <a:cs typeface="Arial" charset="0"/>
              </a:rPr>
              <a:t>Oral topiramate for treatment of alcohol dependence: a randomised controlled trial </a:t>
            </a:r>
          </a:p>
          <a:p>
            <a:pPr>
              <a:spcBef>
                <a:spcPct val="50000"/>
              </a:spcBef>
            </a:pPr>
            <a:r>
              <a:rPr lang="en-US" altLang="en-US" sz="2000" b="1">
                <a:cs typeface="Arial" charset="0"/>
              </a:rPr>
              <a:t>Johnson et al.</a:t>
            </a:r>
            <a:r>
              <a:rPr lang="en-US" altLang="en-US" sz="2000" b="1" i="1">
                <a:cs typeface="Arial" charset="0"/>
              </a:rPr>
              <a:t> The Lancet.</a:t>
            </a:r>
            <a:r>
              <a:rPr lang="en-US" altLang="en-US" sz="2000" b="1">
                <a:cs typeface="Arial" charset="0"/>
              </a:rPr>
              <a:t> </a:t>
            </a:r>
            <a:r>
              <a:rPr lang="en-US" altLang="en-US" sz="2000">
                <a:cs typeface="Arial" charset="0"/>
              </a:rPr>
              <a:t>Volume 361;17 May 2003</a:t>
            </a:r>
          </a:p>
        </p:txBody>
      </p:sp>
    </p:spTree>
    <p:extLst>
      <p:ext uri="{BB962C8B-B14F-4D97-AF65-F5344CB8AC3E}">
        <p14:creationId xmlns:p14="http://schemas.microsoft.com/office/powerpoint/2010/main" val="45352223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ChangeArrowheads="1"/>
          </p:cNvSpPr>
          <p:nvPr>
            <p:ph type="title"/>
          </p:nvPr>
        </p:nvSpPr>
        <p:spPr>
          <a:xfrm>
            <a:off x="317500" y="52389"/>
            <a:ext cx="8637588" cy="1014412"/>
          </a:xfrm>
        </p:spPr>
        <p:txBody>
          <a:bodyPr>
            <a:normAutofit/>
          </a:bodyPr>
          <a:lstStyle/>
          <a:p>
            <a:r>
              <a:rPr lang="en-US" altLang="en-US" dirty="0" smtClean="0"/>
              <a:t>Tables </a:t>
            </a:r>
            <a:r>
              <a:rPr lang="en-US" altLang="en-US" dirty="0"/>
              <a:t>and Figures</a:t>
            </a:r>
          </a:p>
        </p:txBody>
      </p:sp>
      <p:sp>
        <p:nvSpPr>
          <p:cNvPr id="1166339"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pic>
        <p:nvPicPr>
          <p:cNvPr id="1166340" name="Picture 4" descr="graph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88988"/>
            <a:ext cx="6858000" cy="6069012"/>
          </a:xfrm>
          <a:prstGeom prst="rect">
            <a:avLst/>
          </a:prstGeom>
          <a:noFill/>
          <a:extLst>
            <a:ext uri="{909E8E84-426E-40DD-AFC4-6F175D3DCCD1}">
              <a14:hiddenFill xmlns:a14="http://schemas.microsoft.com/office/drawing/2010/main">
                <a:solidFill>
                  <a:srgbClr val="FFFFFF"/>
                </a:solidFill>
              </a14:hiddenFill>
            </a:ext>
          </a:extLst>
        </p:spPr>
      </p:pic>
      <p:sp>
        <p:nvSpPr>
          <p:cNvPr id="1166341" name="Rectangle 5"/>
          <p:cNvSpPr>
            <a:spLocks noChangeArrowheads="1"/>
          </p:cNvSpPr>
          <p:nvPr/>
        </p:nvSpPr>
        <p:spPr bwMode="auto">
          <a:xfrm>
            <a:off x="2003425"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66342" name="Rectangle 6"/>
          <p:cNvSpPr>
            <a:spLocks noChangeArrowheads="1"/>
          </p:cNvSpPr>
          <p:nvPr/>
        </p:nvSpPr>
        <p:spPr bwMode="auto">
          <a:xfrm>
            <a:off x="2003425" y="3314700"/>
            <a:ext cx="0" cy="0"/>
          </a:xfrm>
          <a:prstGeom prst="rect">
            <a:avLst/>
          </a:prstGeom>
          <a:solidFill>
            <a:srgbClr val="99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66343" name="Rectangle 7"/>
          <p:cNvSpPr>
            <a:spLocks noChangeArrowheads="1"/>
          </p:cNvSpPr>
          <p:nvPr/>
        </p:nvSpPr>
        <p:spPr bwMode="auto">
          <a:xfrm>
            <a:off x="2003425" y="3314700"/>
            <a:ext cx="7772400" cy="0"/>
          </a:xfrm>
          <a:prstGeom prst="rect">
            <a:avLst/>
          </a:prstGeom>
          <a:solidFill>
            <a:srgbClr val="99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66344" name="Rectangle 8"/>
          <p:cNvSpPr>
            <a:spLocks noChangeArrowheads="1"/>
          </p:cNvSpPr>
          <p:nvPr/>
        </p:nvSpPr>
        <p:spPr bwMode="auto">
          <a:xfrm>
            <a:off x="1447800" y="3352800"/>
            <a:ext cx="5137150" cy="228600"/>
          </a:xfrm>
          <a:prstGeom prst="rect">
            <a:avLst/>
          </a:prstGeom>
          <a:solidFill>
            <a:srgbClr val="99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900" b="1">
                <a:solidFill>
                  <a:srgbClr val="000000"/>
                </a:solidFill>
                <a:latin typeface="Arial" charset="0"/>
                <a:cs typeface="Arial" charset="0"/>
              </a:rPr>
              <a:t>Figure 2: Change in self-reported drinking outcomes from baseline (week 0) by study week </a:t>
            </a:r>
            <a:endParaRPr lang="en-US" altLang="en-US"/>
          </a:p>
        </p:txBody>
      </p:sp>
    </p:spTree>
    <p:extLst>
      <p:ext uri="{BB962C8B-B14F-4D97-AF65-F5344CB8AC3E}">
        <p14:creationId xmlns:p14="http://schemas.microsoft.com/office/powerpoint/2010/main" val="240605943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29</a:t>
            </a:fld>
            <a:endParaRPr lang="en-US" altLang="en-US"/>
          </a:p>
        </p:txBody>
      </p:sp>
      <p:pic>
        <p:nvPicPr>
          <p:cNvPr id="125954" name="Picture 2" descr="http://www.nature.com/nrm/journal/v9/n6/images/nrm2390-f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863" y="685171"/>
            <a:ext cx="7022737" cy="571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759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5"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2" name="AutoShape 2" descr="data:image/jpeg;base64,/9j/4AAQSkZJRgABAQAAAQABAAD/2wCEAAkGBxQTEhUSEhMWFRQVGBoWFxgYGRweGxcaIh4XGRYaFxkdHSggGBomHBgcITEhJSkrLi4uHx8zODMsNygtLisBCgoKBQUFDgUFDisZExkrKysrKysrKysrKysrKysrKysrKysrKysrKysrKysrKysrKysrKysrKysrKysrKysrK//AABEIALkBEAMBIgACEQEDEQH/xAAbAAACAwEBAQAAAAAAAAAAAAAABAMFBgIBB//EAEgQAAICAQMDAgIHAgkKBgMBAAECAxEABBIhBRMxIkFRYQYUIzJCcYEzkRVSU2KSk6GzwVRjcnOCorHR0tMWJHSy4vCUwvEH/8QAFAEBAAAAAAAAAAAAAAAAAAAAAP/EABQRAQAAAAAAAAAAAAAAAAAAAAD/2gAMAwEAAhEDEQA/APuOGZ7qf0pWKVoxE7iMgSMt0lgFfAI5uvUVs8CyDl/FIGAZTYIBB+IPIOB1hhhgGGGJdV1hiVSqB2Z0QAttFsasmjQH5YDuGV6zamxcMQF8/bNde9Ds850ZdRf7KKv9c1/u7OA9hiIl1H8lD/XN/wBnPTLqP5KKv9a3/awHcMS70/8AJR/1p/7eed+f+RT9Jf8A4YD2GI/WJ/5Bf6z/AOOA1E38gv8AWf8AxwHsMTGol/kR/WD/AJYDUS/yP++P+WA5hiQ1MvvD/vrno1Mv8gf6a4DmGJHUy/yB/prnP1ub/Jz/AFi4D+GIfXJf8nb+mn/PD65L/kz/ANOP/qwH8Mr/AK9L/ksn9OL/AK8Pr0v+Syf0ov8AuYFhhiuh1hk3gxtGyNtIYqfwqwIKkiqbGsAwwwwDDDDAMMMMAykn+lelSQxM7hwdpHZmryFvds27bIG66+eXTGuTwBmBfV/WNbJEJNQzLwyq2jKdm1cAIJTKoah6yLo+2Ba9bi0QnYS6jtvJt7iArRqtpdipMd7RyGXxY55zUooAAAoDgAewzFdU1RTUT6VGoapwpaTTTlVdo0SllC9qQFVFAsKNjmqzZQRbVVRZCgAXyeBXJ9zgSYYYYBlX9IPuxf8AqIf/AHjLTKr6RH0Rf+og/vFH+OBa4Ylr+qxQsiyttMl7TRrjzbAUPPviqfSbSsrMsysFQyHbZpAa3UB4vx8ecC3wyoP0m0gYqdRGCACQWAqwxF370p4ybX9cghAaWQKrEAE3RJG6r/0fV+VnAb1krLG7Ku9lUlVH4iASB+p4ylTrGpLUdMQpZVDU1NYW2rbuUeo/eAHpIvGJPpRpBd6iPhS5o3QHm68H5eTnbfSPSjj6xF7DhgfJI9vmD+WAs3WZ6XbpXPE2+7FGPaF2g+e5Z2/l+uHUetTRMqjSySbkDExgkBr9SlttcLZ+J8VyMuNPqke9jBqrx4ogMpB9wQcmwM1P9JJgLXRzMAgY+iQG95UqBs5IUbvnecR/SachidDMCC1Da3IC2nO3yWIFe3q+GajDAyTfSvUAG+m6gkAGgPPCWFNUSCWHz28XeN6f6QzNIEOklAJcFtr0tJuWyUA5PpsGr8E5osMDKaX6T6p6H8HTKaHBNc21+ort4Cg+fcZKn0i1BNDQyVs3bjuC7rPo5j3XQ548/oTpsrR17T7Q3dFMHYeeVQ7ZD48A++BYj557ldqOuadCyvMgKna3P3TSmj8DTqa+BGdSdZgVirSKGBKkG7BG2+K8etefHIwH8MQk6zArbWlUNu2Ubvd6ePz9QP5G870/VYXkMSSo0g3AqDyNpAfj5EgYHOg/a6j/AFi/3cePYjoP2uo/1i/3cePYBhhhgGGGGAYYYYEOs0yyRvG33XVkavgQQa/Q5idLpm0+p08e2aQLNL2rfSi2ZZS5baqvW1navy+WbzPn3T5I26gO3LIjtLL3NkWmCmjNtjc7O6LETEkkngXW8UBB1F551d1kS5I0aHuzhlYhfWq0ECqTzx5Vjd8Z9AUUKzD9VgB6gKMrs0iKyL9eUKpVQzbllGn4HP3f3t53CrQr4YHuGGGAZVfSMjtx3/lGn/vUy1yo+kw+zj/9Rpv76PAi+kJlLIscEMym7EjAEcgem7+Xt8MrBp50Np07TAOEDkMimiy7w3FGhbefNfr19NNJA0sDzRTOyK5VomYFQSlih942FavbbftlVp49IgDCHXGgo53E2oYbiLtj72PNWLrgLTTaSUsu/p+mjBZO4wKEha9djjn1EDz5+fHGki1RRVl0EL2QSQ0e0cCL0pZFiMsOPKgD3xDSPpYvSsWuIdXjLEM18oNxB5J44JHhT8cXiWAGN9uvCjfKVC3a2ylSByDa7qXk7q8cYFxJppxIy/wbpihI9QdLYFwGJUjghST+YrCfRSkKw6dp2LRozAmOt9sGTdfP4SDRHnnEoJtNC7ejXN2iZPVublLY7SOW+GwHnnjycsNJ0DTSR8SahVskB3IN2hsbh6aNAVVYE8KasFK08Cg93uLu/CuxNOFo8WpJPFcEe4vibV68EsuhjbhiE7qBiwJKeomhubnxxR9zQ6/8MafuGUzzF2FE9yr4evAB4IYj4EcUBWc/+GYCiLJPK0iKVEgfa5BJc+Pb7UfpXzsOPruv2n/yMan1hQZU9XgR+G4tSwrnx7Xk2p1+t9Dx6JWBQs0ZkVX325UbjQA4Unji6r4M/wABQFCjO7gvvUu+4oacDtlr216q98X/APDEBdXM0zMlAXJ8gpHAvmxf6ewGBP0nUapmI1GjWNa4ZZFaz6Rt238Pe/bLcH/Nn/d/nfzv/u4fOq7o+gECsv1h5NzFrcgkChQsj4KT87JyxJ/zh+H4fiR8Piw/cPnYD8V9mTx7bf5vHJ/+7T8rSHSIKC/V1oMzD0rwzNudvPkliT+uPM4oNvoV5458Enx8Af3nOA/+d+X4fPqU/rZH7vzwEH6JpjuJ0qkvZb0gljwSW59THYvJ9wMpOsabUCU9vQRTpuIDmg+2473FpLf8XuLoH5HV9wDkyChyfHj0k/2f8co9V9J0QOSspETtG5CDyCikgeStyKbF4FbqNM7MSOngruO0v6mK/Y07/aWCaNgixtHmqL3QNIw1Lu2iSEbp6lu3YE6fYx88uAxPNjYBlR1KHRSTPIRMCkhLugUKW+yo1VsD6VHHJB+F5YfR+bTPqyIjJvUzu1lNrNujSRyFNtZIokVVjjaAA0eib7Sfxw6+3+bj8/HHMR0H7XUf6xf7uPHsAwwwwDDDDAMMMMAzMzfSWODUtBNDsYsm10Iff3CyxkqAJNx2c0rAcWazTZlelKV1slRxIGd9zRbXaQ1f20hfehqvTsoekbvbAruopJHr2kuft71ZtkOpclQsRCDaO2RauPykb3GbpTfOZXqv0jmi1bQxKmpGzcYkDd2NvTSMy7kG4NuHc2CvxZqlPHw+WB7hhhgGVX0k/ZJ/6jTf38WWuV3Xh9mv+u0/99FgVf0u1ojaIfXV0pIegVsyXtQV7ekuPY+b9sr9Rq3VS/8ADEKooH4IjyL3XzbE7W4HPB/TTdX0mnZd+qSIpHZ3ShaT2JtuF4OVR02lYfZ6Duq3NiFFU+ebkK7hTHkXYOAhB1Bh+06rBalCLEamgd8oeMkbbR4wL5A5/FnsaTCRiOrRFWlO1SsZIVm9EYJY2w3FQa59HHHL/wDAgYk/UdIt8ksbb4cqIqvgfiyDW9JSKpHGghFj1PF72GFMZFF2B+7AQ0utnbcr9VijkVmQqY4xTITv++BvHIvaABxz7mwk1MjSSFepQCM/dVRHca7dp9RJshxuBIrkgg8V5Dp0l3TKuk1IUneqRFXJ4ZuWdgXPBAYC+OQDeWa9C0kiLWniKH1D0CuQPavhX7hgIRaXVO3cg16PGdvGxXFhEVgCD4LDd8fUecYOg1v2Z+tJuUEPUdB7a7A52kKAo8+5yz0vTIowwjjCBjbVxZoLZ+dCsn7C/wCPk/G/j8cDPjRdRIIOpiBG6js8/wAU1VAVfBuvnnQ6fr6YfW4wedv2YPN+9+1f20fHGXn1ZfHPw+83w2/H4f8APznXaHz/AHn438cCk1fTtYZA8eoVeVNEWCNm0rtqgN1tY55r2GQDS9SDIO/EVob22DyCLAFXZHv4HPHIrQ/V1+f9I/IfH5ZR6XVTGR4w0bSJTNHbDaCzUe4pO0MLq1v0sK44C10CzLGolKO4HqYcAnnwK+Ff24wC3wX95+X838/3D48Vun1T71injVdwIRo5WdSRTFWtVIahY4NgNz7GyEQ+f7z8/n8z/Z8BgVms+kEETMkssMbL5DvX4S3Frz6QDx8T8OeOo9RDRTKk8cTpaGQHd239J5BWvDD9+N63osE37WJX5vm/O3Zfnzt4vOX6HARRiB8nm75q+bujQ4wM9L1CRnZRroUZGK9sMvs0X3/RYNXYH8byPZzpE2obWN3NVp3jqYCGOty7WhHPFkpu2sb8uOBYAsP/AA3pb3dld13dm78Ek3d1Y/U/E3PpeiwRyGZIwJSGBfktTFWcWTdEqD+mB1of2k/+mv8Adx47iWh/aT/6a/3ceO4BhkU2pRSAzqpPAsgX+V4tpOrxSEBSRu+4WVlEg83GSAHFc8Xxz45wHsMMMAwwwwDPnekfTxdQLF23LI+1S+kA3kzcfte6f2zgAi+Vvxn0TMBoOoldcVl1en2d1wVOoQsxuVVRYttoRcPF8FG92Nh31zXKmsuMz9xZY9yjWRqjCk3f+XaYenaefT5BPPvu1Ni8wXVteI9ce7qYERZo/SdpYhliHbde2SvG6vVyZAbAUDN6MD3DDPDgBYZFqtMsilHFqaNc+QQQQRyCCAb+WVjtwpKq1rvYt5PNMFP4dt5LIzKakLbS6xx0eTfufy8fpgL6vpkTSxwMC0ZSWRlclwxGyMbt5NipG4+NfDHOgSXp4viq7Df8ZPQ39qnFPrAGpju2ISdOBd08JFge9A8/I5H0pJGaZFlMarK5C9unp6kJt7BG528KMC/zM9U1xOpXtL3DXaDbCyKS32w8qpegt+oUA/kgqXepK6bVWaQvM3bBO2kFFnfhRRCKa+dZW67VL2gF07NpltKVqkK+Ayg0AdwDA7t3v5wIOtdHSGNT3m7hqMMuxZmWm9MZXYztZDUSeVBo1l5punCWGIzB94QD77q3+3tYev4/A3mN6n0zuarT6ntRzSsyduRgdzqEZgQ/c7SlaNqu3cQPwk5f/RrqztL2n4R0tQzAtHICe7CeSfTyLsg7Go/ALb+Aof8AOf10v/Xnv8Bw/wCd/rpv+vHZdSi8Myg/MgYR6lGNK6k/IjATXosQ8Gb+vm/7mJyLpxv9WoIQ0xWXUEA1ZBIf2BF/D9+Mdb65Hp4mksMVv0gi+ASfJ+AOHQpFMce2fublDc1ZsA343DmzzzzgdroEMT9l2PcQhWaV3XkGiNzGufcZWfRzXxu7szRxzBe28W4b/SWcs90SfXfji283nul1ZCsFkCKsswal3Et3PQF9JCiy13fPyyh2P3RNqdv/AJdA2onWTdt3UbVSmxdu02B4SybLchptdpY0mhmWMbW3oShAJaTbtfgjdxv58gMx+Jx5ekxj8U39fMf/AN8zzxCNfrEe1Dd9sISUQt5QWVjcobPpNnjjzl5otUwkMbusilS6uBRFGiri6J5HIr3445CdemoDdy/10v8Aw35GmokM8kR2gbQ8ZAs7SNp3Hdwwez4oj4m6X13XE2SdprZDsLFTtV+KAug7EsAADyT8jlD0CeclZ52WZ4kCkilO1xG8lhaFqQKsUfbbeBZ6rWBJEibU9xiyK8e7Y43EIGjKbSVDMLU3x78c2X8DR/x5/wD8ib/rzM6oq2oGteFXMJYKAWZyqgbyrmkXaxoR8bjzu8ZotJ1+F9tkoXG5d4oMPNq4JRuPYEnAd0ejWMELuNmyWdnJPA8sSfAyWW9p20Wo1ZoX7WQDQxOfq8KlV3glroLz4Fn9fl74gNU8khuVodlVGI+W3AgWzWJPBPpAr4nAU1OiaWCaV1RpaYPGq7ldk9IRlJO9Dt+AJBHjxnWqgRUVIFPZkhLIkamo3BTsPEtVFy3jgcA8UbT0XcScyIkZOoZo9RQ2FnQOiPuJ3ICqDim9+R7udL6skcm2UoplA7OzcUWNRSx3tFch2ViAHB48AYGkivaN33qF18ffO8hh1SP91gff9Pj+WdLMpO0MLHtfOBJhkZnUHaWF/C+f3ZJgGYPRlvr+yN437csjpE2oICFt4kYAaW2ajIdhkYA3/FFbzMh9Y6dBqlJ1AWUuyqhc7VkPdY8VSn7SQCzXqI8kYF7qXmVmKwxyRk7vS22SwB+FhtY2PO4e2WIOY7rH1szyxxmYWd6lHiAKLFUccYZrVjMxZiRyEIuqGa7Thtq76LUNxHi65r5XgdSOFBJNAZB9ZbyI3I+PpH9hN5NKBxfxH774/tytjr8QkMtm63D39vw7cDjUAMsoAYADeLBFE3uHPx/xybURu4jteUZXPI9VfD87989jBJAkLEE8cqRY5o0B8MbnlYVtTcPf1AV+/wA4FJ1TUbZYaBRWmqSvvG45OWI+6NwX5/4zadj3D5ILKYyfJXxIOeSOPf5Yv1Vn7LDe2mZX37yFZSL5JPIFD8vGUXb1GnlibUNNK5BjV1aw1+o7QkTNfoB8KOMDTasb9ain7sMDOw9mLsoS/wAhE/78nZptqutMWq0NBQp+dE3WZjU9diST1SuZCtOrrGG2Akgl0KBdpv0tR5OT9O68oQJJOjoD6QF2ylR4DKx9XwJHnAl1vRpQLR/TLKC8G1ChDUHK7idrCt9gjwaok5z1CUEOqq8b6dg0XhrqizXu5AIcEMRYB+OS6fr8e5mCEEAmOMmNSSfAClxzQ8/zjnSPNJIhOmWFPV3JG2e48AI53A83dYEH0c1/fjnba5lSRQ4clhuIQkKgagoB4AA8ZL03qbVqUnTZHE57T7Cpa2koKLJsUOePNV8V/o3036rp5NNChvukhmeu4CwO4MLYjb8jXIvLaDRGJpi8gIlUELyFVhY9JZibPHvXFgDmwW1nUk2rGJN4IO5QCCoo8s3NC+PHPt44iXRy6qFfrEibWlpUjRSFAJADO+7c1A2QB5xbQaldVqhOCTElHcfuUFYR7eKZixZib4BQVbNj+p1oj3CNEBDdySVrVFtmKbyqm/SLs0ACOeRgDaeSHb2mrTQenYiLuQAUX8U6i/ugKas2xoZJq+oJGqPYB1DbDt53MeNy/IBTz4qrPGQ/wuGJMWr06XyylS5uq9NSC/HzxdCp7MMYPajdQjmN0O/lloMtOhCsp2ngN4rnAd18swgnK1GIxSBabd4JLbl9rrjz5vnOtSfU0nvxC1e5BZr/APb+/wCWefVywXuyCMALviYWCwAAYtY3DjwOPjeVfUXR4xDo27jqwJqQ+C1SO3JpQu8X7mgPHAMde1oEkgjcGSIo7xgi5UI4S+dlFDzR9/F5BN1MNFpiyvFHIN0pZWoKO2Su4AqAQALuqvHe2sEzz749pApiQtEWWQHxsI5onhhfN5NqOrwHtmKRXVQQVjO40dvFLZB/5YHUqz94sjBoNg2qm0bRxYJ8tuo8qRVe95VLM8W46aLnuSymIVwFAVqLEAEySFz7/e8nGNAI4t4idFjLAxk7kZQauMhhT0bqzwCB7YdT08nlJCrT1FwouqeSZlJ8cWAa+HywJet9UYRM/eiTtospVlPkFvQTYaztNcA2PGcaRpSivCrh5wDueiVQDhUVyNoF+4PJJIxnomiRpVmDb0EQWP4AEm2NfiIP7ifick7iacLE0ipsJ7RPPoPhSPNC6/IDASiQvE2m1IZ5kQSAsAu9r5YGM7dparA8A0RXluSX0RMlK88qC6HpUc0PidqAf/zOdXqGdWMQeSUilcJtRPPPrIsc8i+fliQ11lI5F7PafuRMzAqwAK0WA28b+Ru44wLXTxtulX7wWQbG9IIO1C3igRZ9h8cmjjdkj2miHeyfYW4uvc5WdOkX9nZkklZmD7fSLLOxWyTwDQPyUZYpHuVIrI9TbgDRAtit+/mjgT6eOyVFhUPI92Pnc3y/449lc0tEEkCQelh43r8R/wAf3jLHAMxcGoEmsj9UnbaWePa8gcOVWUMDCTcSgqSDz4ogbgc2mYmGYr1NNrftHlV7OmJICMVH2ad4UVH3j4HJugQW1kMJ6mHYOGEwG8xJyxGnpVk37wgOxTaeJSBxZG/zF9Qhi+vrKgj7gmRWdtKvBKqCo1IQkSFaA59wtjjNpgcyRhhR8Ynq4CEPrY+1E8c8ckCyMezl0BBBFg+cCmkiCkrtIiht2J47jEcAH3HP/AZ1qdPbUGdB9mCEYgAsTfj9Bjeq0W5GG5m44B8X7XxZ/XIZra9qkiQJRH4SDzu+FYCsuiDB1PcVPVGdpDBhVEOhX3ByHT6cy6dY4iS+nPDPYuVDwDxYUkWePBFZd6X70hHjcP30AcV1MEkcpmhXer13Y7AJIFLJGTQ3VSkEgEAcgjkKZuuRd0tPG0UcqdtxLSspUtyUvd2yGIMnjhfY3nbaB1kjjWRnSQSMrmWaxW0qpO8hrDGiK+7lpN1KFlKzoUX8Qmj9I/NiCn9uLabTaaN4PqwjVWdgFjI2fs5PuoDtB+JA54vAXm6fNv2AKfTuszN8a8NE+c/wC4NmND+XYJ/3tKP+OS9a6j2tRayAMEg3Rnm0aVldgPIoA8+L8+2aPAyWr0hjBdoyiqOWKwAD/aWWP/DI+naj6xqG057yKqlnNum+9n2YUysVoOCxpT6lr3JuIomkEs9BpFaVYVb7qFCyKa/jFlst5o1lBrn7UkA2ywS7ghYgP3L3kuu03Idx9Qrw/gUGUNqiqigABVUUAOAAPAHwFZn4SWhWx6tbLvI/zdbqYf6hFU/M17571jQSNH9tJvd2WNFQbY03HaZAtks6ruYFiQCBQGPwDdqWoDZDGEH+k/qYfoqx/wBLAsgMo+r6k99AoBMK9z8P33tEoM6A+gS+/wAMvczaaoDdMydwTah0VAtsdimNNgJrzEzX4pibAs4EWv1c0sMyPar22J2qFYgclQwlcAsLW698vem9OSFSEFbiWNknk80CfC8mgOB8Mq9T0fuK7zhI02n0RABgKJO6WrJ+S0Pm2RjXapEAkaLiLutLtawALcFAaLcfe3Ac/d9sA1au57kbbZJJzCm5Qy7FsSWp+UcjAgjkj2JGWUXS2536iZ79gVQD8tig/vJxbQxt3NPGfMUBd/k7bVX/AISZd4Gb6z0yONVruOzyIp3SO/pDCR6DtV7Ubn2ybW9RUSxTEEIm5JCwFIr7ackHgBkUE+wYnwDnfU9PJNqY1WTYkSF3pQSxc7FAv0j0q4sg/e/XIdf0SAPCCm9nlXlzuoKGlNKeFB7YBoDzgOS9VX9npwsjA7LBqJD8GccX/NWz44F3ibwmVGlDskjzbFZDRADLC9LyGHodwGurvLfXSiKF3Cio1LBQPgLAA/PEtNpSh00PntIzMf5wURi/z7jH9DgSnosJvuBpQfIkdnX+gx2/2ZS9ZA7iR6dYx2wSg3GONS3BdynPiwAPJOathYr45mItMDrd9n1iWIEH8KCCgeKNOJOPn8sBLp6dppXK2wCraBiGBK+osT3HWzfLH5Vlrp9be0ndsIlJB3D7hAtbNgG/F+2daDROyuyyKCZZeWUseHZByHXikHHjLCDp/H2jBm8WFK8e4os3H5YCndIvcfUCNpv8G5VDfPdZ/dlziq6BLvngAfoDYH5A41gGZw9aCs8y6U9hXZHnBjB4bY7BLsoGBs3fBIB4vR5ien6ln1TaZ9P9k07yGhMFUqZKZifszbRKxAoEyqasEkJur6WY6moFYbpkckwAoCECmTeXAZlHy8gDyAc165j+tdb1KyzCFz24jRrRPKFOxXNyDUKH+9fAHmvbNdC+5QfNgH/6PbA7wwwwDIG0iE3XnzRIv8wPOT4YC+qftxMygehSQOa4BIuua/LM4uombk6jUHyGMWmpQ3gqA4L8H8/fnNUygiiLB4Iyk+kGrjgipwUiVC3o9KsF8RFgKQG/iPHwvAptVLLKhQaqUxvuiJEIWRm+6ViVh6z5s0FXyTwRj2l0xSWMPRYNHztTcLSYEF1Ub/A5ybpkErElQE4CmUqRQ4qPTxEDbGP4zeSLo+RN1HSCPtSbnZxJEhZm+8C1cqKW/WeQBV/DAo/pTrpFnmjEZKPDFTBGb7RTK6odv3Af4xsfl5G1jcMAwNggEH4g+Mo2hlafUmN1UVGpDJu3egkgEMNp9Q+OMdG6lGY4YywWXYqmM2GDBRuFEA8EfDA56VqtmleZvAbUSf7Pclcf2Yn1ObWB4pOwm1CWYK5cm1K7WpQV8g2qvdVQ84302cLoldhYEZJFXfmwB7gnj4HK1IJIpAmnmcRhkgCue4rPsZ5G9Xq4ULwrAWG98Cx0srzyo7xlI4lLrf4na0HkBgVXfwQPvj4Yz0MEx9w+ZWaX/ZY/Zg/MRhQfyyu6tr9QqmBo1Z5kdY3ib8XC7jG9bQNwNB28HI+l9WmnISJEhjVpo9zEu57TCM0o2qATyDZ4o1zgXnU9X2oZJavYpYD4kDgfqeMqemgrHpA7AtH3A7fEqrqzV8zz+uLmJhqB3ZnkCzUQxATYYXkW0UBbEiWCQTwOcreipKZhLKwbTyoQqgUqWJ3nN3ZJbaPbxY4wL/X9RE2mkESSnuRN2z22F7lO08gEefesi1XUYpokijkRmd442UG2AsNIrL5HoVxz8886bqtSoVComAjVz+CRL+6hJO2RqBs2nj541H1rTvRc9tkdl+1G3a43IwVj6WP3hakjzzgTdOO6bUP8GWMfkqBv/dI2WOZvonW4BHQfe7ySuVjBkay7NVIDVBgOfHGTdR61Mu4R6aq7dPKwCnewThU3MSpPIO35HAY6PMG78+4EGR0BH4ViJjI/pq5/XKubVap5knMKrEisY1JdmcMBy5RT2mH8XafPn4P/AEa0yRQyQj7sUsoa/fce6xP59y/1yt0sk0UdpM2xI0Yo4VghdrWMNQY7EPhiSQU5F4Dn8JvOUiMRUNIttZ4C3IbDKrUQhHjyRljozeona+FEcVfMAyH+9H7sj1Go1Ea2Vil5UcExnkhfB3A+f4wxDpGplleVV2weos1faMzb5Yb3GlWux42nisDQTyhFZ28KCx/ICzlLpYCp0m77x7kjf6TKWf8Atc5zqNNUux5HkVzGGDngqe5Y2qAotlX2+XgkY31qKS43iTeV3grYBplIBBJA4YL+hOBN0Na08XzUMfmW9RP7ycexfp8BjijjPJRFU/oAP8MYwDDDDAMwseoJ6ighVNyyydxTrXLFNrgkwEFfJVgqmxYuua3WYXpM6nXKvJiE2o7Sd5CYpQJe67xCIOqtbgbpGA3rwLFBd9Q6F3HlIadFmZVlRHULINqqX5BZPSAp2lSdv65fKtCh4GZDqGrYawFZtUqLPHG4PZ7FlVOzb+2ohh6uRZ+F1sMAwwwwDDDDAMh1OlSSg6K20hhYuiPBHzybDAMW6jpO6m3dtIZXU+aZWDLY9xY5HwxnDAV0OlKbyzBmkbexAofdVQALPFKPf45x1SOVlXtNXqtwOGZKNqjHhWuufhYsXYdwwMzq9YkcCQiOVFQrYdTeyMGUgNyr2I9nBP3hnOk9T6aNdzPEZZJLR1XulWBJLL90tI9D3sH2y56j0sSvG5ZgI7tRVOCUajxY5RfHtY98fwM9ro5Wn08kqRosbMBtcvbMBzyi0AqsL/neMh+jWmkV0tfsjD3Q/FF5O2XXzdgoT4/EMsPpJNtjU/zj/Ykh/wAMf6fHtijX4Io/cAMCl63FU+6gQ4hP9CYK/wC9J/7MQ1pZkVXCwrE+xYlVhtUhkLCUna6CHe1KPYA+KzR9S6cJih3su0+1epbBKmwaBKjkc8Yr1zp0kzwhSnaUsZbJ3fhrYKo2u9TZHDXzgS9GnQoW3rukJkYbha3W0HnjaoVf0yt0DkwJuUVJqC6sCCHDSvJa15WvB9xRy6n6XC/34Ym5v1Ip5+PIxD6SSbBpz4Ams+3AimP7uMCu+jUm6arBKHUPQ9hK8csd/wCyxH6Y59JJSrqaJXtSNXxZHgdP1FNWO9E6ekcaMFAkaONXb3batCz71kf0g6a8yp2yoKsb3EgbWVlaqBsiwa968jAR1B7UWo3NJ3Jtu5mWlUsBEClen0qLIsn03nDMWgEapIJnlSQ3E+1T3Eb1NQVlVVq9wsLx5GX+t0aSrtcWLBr8vj8vYj3FjGMCv1KuY17m3d3Y+VuiN61wfB/U5U/Q7SMrSyFSElWNkYkEMWMsj1RseqT3A85a9em2RbwCdroaHJPqAAr9cjKyRxpGiltiKpqhyFPhj58Dx/jwEHXuJYD4sgX8+7Aa/o78vMzk/dfbHJCCYysisWtyeSaTjx4stt5F+DncGr1l0YQTtJCs6X59G8qKDV8OODgaDDKnTzaksu+JVUeacc+QSRZ/MCz5y2wDDDDAMxkWo268N39q954pBJPDTsUYxxIijfvBZGCk2BmzzASaJTOYtuoZHkljRlgoRB5O9qDI5eyGaMIsm0UKq73YHfUulmTqPr0sEiu3q3wQtujCwr3HkP2l0XUe1qq1XJ3YFcDMT1/p8cuqkdtfPFIiArEqwqy7RuuB5IizA3yVJ5JBNekbCCYbUtuWUVuoFuB7D359sCfDIhqEsjctjgixYvgWPbJcAwwwwDDDPCcD3DAHPCcD3DDC8AwwzxmA88YEep0ySLtkRXXzTAEfLg5LhhgGGGGAZX9a6UupQIzMu1t1pV/dZCOQeCrkfHLDDABhhhgGGGGAYYYYBniqBdAC+T8z45/QDPcMAwwwwDDDDAMwfSNKg6gJAAAZZtk4g2vO9S74pJ+4TIieqgUUfZrR9PO8zI6Xp2obVGRSq6cSSFSFhLq1nuMfSfS9beDvvz5NAr9LNVO8j6Zot8b7jEO1HIsnoj2K29wKLmTcTtoAURe7NV/BsbmGSWJDLEPQavtkgBth9hxWUnVPocs00kjNGVe2poVZw5i7I+0LcxgeoJX3vf2zTQx7VC2TQAs+TXFk+5wMLN//AJ6SDIswGpaWWQuQCE3u0yhAACSsywsC90EoVkMP0P6gCn/nOESQV3ZSTvWQbSxHNMysHqxVUeM+h4YGQ6D9HNXFPFJLqS6JFtKb3I3eqwQwO/kht9g8AAAcYjJ9ENbuTbrnrtBXJkk5kO8TMF54IZStEbTGKHJze4YGAn+h+tqo9a4tlLKZZPjMbDkEjbvQbfDBBfz61H0K1bhw2sb7RWV7eQr60kV6S9vlxQoD0DxZze4YGEk+i2uLJs1XajEZQIssh7dmQMLYEynY6EOxBDRigAaDP0i+iMk8yMr1EkaKtyy7gUZpPibJdYvXe6lPnitlhgYLT/RTWmVGn1HcjWSAlRLKNwjs7yPAawlr4b1HixXU/wBDdQ2qfUibtv3i6MJHalZ4iwKHiu3CE2ePUx+FbvDA+faP6M9TXs7tZZXuFyZXYbioUHZsXfbDdTGl3MKPFMav6KaqXRQwySgypI8p3yO63skEI3UC4WUo/qHsR8M3OGB816d0jqYkkEbMixNsTuykJKm6XYQqhggRRAOB6wHuixqwf6M68GErrHYq7GS5WAZQU7P4SD6FYMtcmQm+Bm6wwMdpuj69dF2ml3z90M1zuC0fuvfCbkY+SVUDyABeRydH6kryMkwb1rtDSuA6htwsbCItq0pCg7+Saza4YHz6H6H6zcglmDo0sc0x7jAkxmL7y7am3rEopiNttV4az6M9R7mrkhmWLvSlwFkYdxfQqX6PsWWONRa3usg+Bn0HDAyXWuka53j7M9KsIVj3GU9wBwxKqtPvJTk1t2kgc5XaX6GT6XRyw6JlSWSVTvMjg9tVCIA4tgaUGvmc32GBkdH0nqAXWB9QN0kYTTtvLdt9rKZK2hV52tQF3dk8Yi3QuqRktFqRJbEhZJXqr1e0XtPAD6exXOxvjm8wwMFqPo3r3Qo8xJVy6Sd5vVtSTsEKI/syHZN1Md20k85Y9W6f1AzqYZR2BDsb17XdysgLC0ZVYMUYNR+6R75rMMDHdU6FrWg06pPc0KysX3uoaXaRAXHJZLNEEmvniem6H1YNGZNYr05DbWKgKJIyjldp3kxiUFCQLZBfpvN7hgYXrnQuoS6ppUlAjRt0Q7hHpKwoyBdlI+36x9pZNsvw4S1P0Y6mT3RNGZQgXdva/uxAGwo9S3ON3G4MDwfH0fDAwn8CdTAiP1os/dQyfaAJ21VFK0EsljvYm/NCiDxq9R0xJ+zJOn2kREigO1I/B9qD0R7j9MsMMAzI9L1sn1sR/WFJ7k/chuLYqCzH29qhzJZUtZNeu/w5rsw2g1CDqCQhlcCWdkRdQr9lishd2iEQZb3MvqchS9fDA3OGGGAYYYYBhhhgGGGGAYYYYBhhhgGGGGAYYYYBhhhgGGGGAYYYYBhhhgGGGGAYYYYBhhhgGGGGAZWL0Ze8JmllcqWZFZhsUsCpoAAn0sRyTlnhgf/Z">
            <a:hlinkClick r:id="rId3"/>
          </p:cNvPr>
          <p:cNvSpPr>
            <a:spLocks noChangeAspect="1" noChangeArrowheads="1"/>
          </p:cNvSpPr>
          <p:nvPr/>
        </p:nvSpPr>
        <p:spPr bwMode="auto">
          <a:xfrm>
            <a:off x="155575" y="-1241425"/>
            <a:ext cx="3810000" cy="2600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9813" name="Picture 5" descr="http://www.cartoonstock.com/newscartoons/cartoonists/for/lowres/forn2477l.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900" y="1371600"/>
            <a:ext cx="3771900" cy="4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57399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a:xfrm>
            <a:off x="317500" y="52388"/>
            <a:ext cx="8637588" cy="1431925"/>
          </a:xfrm>
        </p:spPr>
        <p:txBody>
          <a:bodyPr>
            <a:normAutofit/>
          </a:bodyPr>
          <a:lstStyle/>
          <a:p>
            <a:r>
              <a:rPr lang="en-US" altLang="en-US" dirty="0" smtClean="0"/>
              <a:t>Figures</a:t>
            </a:r>
            <a:endParaRPr lang="en-US" altLang="en-US" dirty="0"/>
          </a:p>
        </p:txBody>
      </p:sp>
      <p:sp>
        <p:nvSpPr>
          <p:cNvPr id="1169411"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69412" name="Text Box 4"/>
          <p:cNvSpPr txBox="1">
            <a:spLocks noChangeArrowheads="1"/>
          </p:cNvSpPr>
          <p:nvPr/>
        </p:nvSpPr>
        <p:spPr bwMode="auto">
          <a:xfrm>
            <a:off x="457200" y="2286000"/>
            <a:ext cx="6477000" cy="277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u="sng"/>
              <a:t>Graphs</a:t>
            </a:r>
          </a:p>
          <a:p>
            <a:pPr>
              <a:spcBef>
                <a:spcPct val="50000"/>
              </a:spcBef>
              <a:buFontTx/>
              <a:buChar char="•"/>
            </a:pPr>
            <a:r>
              <a:rPr lang="en-US" altLang="en-US"/>
              <a:t>    bar graphs</a:t>
            </a:r>
          </a:p>
          <a:p>
            <a:pPr>
              <a:spcBef>
                <a:spcPct val="50000"/>
              </a:spcBef>
            </a:pPr>
            <a:endParaRPr lang="en-US" altLang="en-US"/>
          </a:p>
          <a:p>
            <a:pPr>
              <a:spcBef>
                <a:spcPct val="50000"/>
              </a:spcBef>
            </a:pPr>
            <a:r>
              <a:rPr lang="en-US" altLang="en-US"/>
              <a:t>*Used to compare groups at one time point</a:t>
            </a:r>
          </a:p>
          <a:p>
            <a:pPr>
              <a:spcBef>
                <a:spcPct val="50000"/>
              </a:spcBef>
            </a:pPr>
            <a:r>
              <a:rPr lang="en-US" altLang="en-US"/>
              <a:t>*Tells a quick visual story</a:t>
            </a:r>
          </a:p>
        </p:txBody>
      </p:sp>
    </p:spTree>
    <p:extLst>
      <p:ext uri="{BB962C8B-B14F-4D97-AF65-F5344CB8AC3E}">
        <p14:creationId xmlns:p14="http://schemas.microsoft.com/office/powerpoint/2010/main" val="191488901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a:xfrm>
            <a:off x="317500" y="52388"/>
            <a:ext cx="8637588" cy="1431925"/>
          </a:xfrm>
        </p:spPr>
        <p:txBody>
          <a:bodyPr>
            <a:normAutofit/>
          </a:bodyPr>
          <a:lstStyle/>
          <a:p>
            <a:endParaRPr lang="en-US" altLang="en-US" dirty="0"/>
          </a:p>
        </p:txBody>
      </p:sp>
      <p:sp>
        <p:nvSpPr>
          <p:cNvPr id="1171459" name="Rectangle 3"/>
          <p:cNvSpPr>
            <a:spLocks noGrp="1" noChangeArrowheads="1"/>
          </p:cNvSpPr>
          <p:nvPr>
            <p:ph type="body" idx="1"/>
          </p:nvPr>
        </p:nvSpPr>
        <p:spPr>
          <a:xfrm>
            <a:off x="457200" y="2743200"/>
            <a:ext cx="8208963" cy="4114800"/>
          </a:xfrm>
        </p:spPr>
        <p:txBody>
          <a:bodyPr/>
          <a:lstStyle/>
          <a:p>
            <a:pPr>
              <a:buFont typeface="Wingdings" pitchFamily="2" charset="2"/>
              <a:buNone/>
            </a:pPr>
            <a:endParaRPr lang="en-US" altLang="en-US" sz="2000" b="1" i="1">
              <a:cs typeface="Arial" charset="0"/>
            </a:endParaRPr>
          </a:p>
          <a:p>
            <a:pPr>
              <a:buFont typeface="Wingdings" pitchFamily="2" charset="2"/>
              <a:buNone/>
            </a:pPr>
            <a:endParaRPr lang="en-US" altLang="en-US" sz="2000" b="1" i="1">
              <a:cs typeface="Arial" charset="0"/>
            </a:endParaRPr>
          </a:p>
          <a:p>
            <a:pPr>
              <a:buFont typeface="Wingdings" pitchFamily="2" charset="2"/>
              <a:buNone/>
            </a:pPr>
            <a:endParaRPr lang="en-US" altLang="en-US" sz="2000" b="1" i="1">
              <a:cs typeface="Arial" charset="0"/>
            </a:endParaRPr>
          </a:p>
          <a:p>
            <a:pPr>
              <a:buFont typeface="Wingdings" pitchFamily="2" charset="2"/>
              <a:buNone/>
            </a:pPr>
            <a:endParaRPr lang="en-US" altLang="en-US" sz="2000" b="1" i="1">
              <a:cs typeface="Arial" charset="0"/>
            </a:endParaRPr>
          </a:p>
          <a:p>
            <a:pPr>
              <a:buFont typeface="Wingdings" pitchFamily="2" charset="2"/>
              <a:buNone/>
            </a:pPr>
            <a:endParaRPr lang="en-US" altLang="en-US" sz="2000" b="1" i="1">
              <a:cs typeface="Arial" charset="0"/>
            </a:endParaRPr>
          </a:p>
          <a:p>
            <a:pPr>
              <a:buFont typeface="Wingdings" pitchFamily="2" charset="2"/>
              <a:buNone/>
            </a:pPr>
            <a:endParaRPr lang="en-US" altLang="en-US" sz="2000" b="1" i="1">
              <a:cs typeface="Arial" charset="0"/>
            </a:endParaRPr>
          </a:p>
          <a:p>
            <a:pPr>
              <a:buFont typeface="Wingdings" pitchFamily="2" charset="2"/>
              <a:buNone/>
            </a:pPr>
            <a:r>
              <a:rPr lang="en-US" altLang="en-US" sz="2000" b="1" i="1">
                <a:cs typeface="Arial" charset="0"/>
              </a:rPr>
              <a:t>FIGURE 2- </a:t>
            </a:r>
            <a:r>
              <a:rPr lang="en-US" altLang="en-US" sz="2000" i="1">
                <a:cs typeface="Arial" charset="0"/>
              </a:rPr>
              <a:t>Relationship between BMC of the forearm/heel and time since menarche. *Significantly different than forearm BMC of group 1 (&lt; 1 yr since menarche); BMCA: forearm BMC; BMCH: heel BMC.</a:t>
            </a:r>
          </a:p>
          <a:p>
            <a:pPr>
              <a:buFont typeface="Wingdings" pitchFamily="2" charset="2"/>
              <a:buNone/>
            </a:pPr>
            <a:endParaRPr lang="en-US" altLang="en-US" sz="2000" i="1">
              <a:cs typeface="Arial" charset="0"/>
            </a:endParaRPr>
          </a:p>
          <a:p>
            <a:pPr>
              <a:buFont typeface="Wingdings" pitchFamily="2" charset="2"/>
              <a:buNone/>
            </a:pPr>
            <a:r>
              <a:rPr lang="en-US" altLang="en-US" sz="2000" i="1">
                <a:cs typeface="Arial" charset="0"/>
              </a:rPr>
              <a:t>Medicine &amp; Science in Sports &amp; Exercise 2003; 35(5):720-729</a:t>
            </a:r>
          </a:p>
        </p:txBody>
      </p:sp>
      <p:pic>
        <p:nvPicPr>
          <p:cNvPr id="1171460" name="Picture 4" descr="2FF2_i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08113"/>
            <a:ext cx="5314950" cy="326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40019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Rectangle 2"/>
          <p:cNvSpPr>
            <a:spLocks noGrp="1" noChangeArrowheads="1"/>
          </p:cNvSpPr>
          <p:nvPr>
            <p:ph type="title"/>
          </p:nvPr>
        </p:nvSpPr>
        <p:spPr>
          <a:xfrm>
            <a:off x="0" y="0"/>
            <a:ext cx="9144000" cy="762000"/>
          </a:xfrm>
        </p:spPr>
        <p:txBody>
          <a:bodyPr/>
          <a:lstStyle/>
          <a:p>
            <a:r>
              <a:rPr lang="en-US" altLang="en-US"/>
              <a:t>Figures: bar graphs</a:t>
            </a:r>
          </a:p>
        </p:txBody>
      </p:sp>
      <p:sp>
        <p:nvSpPr>
          <p:cNvPr id="1173507"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73508" name="Rectangle 4"/>
          <p:cNvSpPr>
            <a:spLocks noChangeArrowheads="1"/>
          </p:cNvSpPr>
          <p:nvPr/>
        </p:nvSpPr>
        <p:spPr bwMode="auto">
          <a:xfrm>
            <a:off x="0" y="2574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73509" name="Picture 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900" y="2620963"/>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173510" name="Picture 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088" y="2620963"/>
            <a:ext cx="342900" cy="342900"/>
          </a:xfrm>
          <a:prstGeom prst="rect">
            <a:avLst/>
          </a:prstGeom>
          <a:noFill/>
          <a:extLst>
            <a:ext uri="{909E8E84-426E-40DD-AFC4-6F175D3DCCD1}">
              <a14:hiddenFill xmlns:a14="http://schemas.microsoft.com/office/drawing/2010/main">
                <a:solidFill>
                  <a:srgbClr val="FFFFFF"/>
                </a:solidFill>
              </a14:hiddenFill>
            </a:ext>
          </a:extLst>
        </p:spPr>
      </p:pic>
      <p:sp>
        <p:nvSpPr>
          <p:cNvPr id="1173511" name="Text Box 7"/>
          <p:cNvSpPr txBox="1">
            <a:spLocks noChangeArrowheads="1"/>
          </p:cNvSpPr>
          <p:nvPr/>
        </p:nvSpPr>
        <p:spPr bwMode="auto">
          <a:xfrm>
            <a:off x="152400" y="5638800"/>
            <a:ext cx="899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Figure 1</a:t>
            </a:r>
            <a:r>
              <a:rPr lang="en-US" altLang="en-US" sz="2000"/>
              <a:t>. Bone mineral density of amenorrheic (gray bars) and eumenorrheic athletes (black bars). Asterisk indicates P&lt;.01; error bars indicate SE. </a:t>
            </a:r>
            <a:br>
              <a:rPr lang="en-US" altLang="en-US" sz="2000"/>
            </a:br>
            <a:r>
              <a:rPr lang="en-US" altLang="en-US" sz="1600" i="1"/>
              <a:t>From:</a:t>
            </a:r>
            <a:r>
              <a:rPr lang="en-US" altLang="en-US" sz="1600"/>
              <a:t>   Rencken: JAMA, Volume 276(3).July 17, 1996.238-240</a:t>
            </a:r>
          </a:p>
        </p:txBody>
      </p:sp>
      <p:pic>
        <p:nvPicPr>
          <p:cNvPr id="1173512" name="Picture 8" descr="ovid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200" y="1701800"/>
            <a:ext cx="645160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86362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Rectangle 2"/>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75555" name="Rectangle 3"/>
          <p:cNvSpPr>
            <a:spLocks noChangeArrowheads="1"/>
          </p:cNvSpPr>
          <p:nvPr/>
        </p:nvSpPr>
        <p:spPr bwMode="auto">
          <a:xfrm>
            <a:off x="0" y="5638800"/>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t>Comparison of the total loads accumulated in Tour and Vuelta. Phases I, II, and III are intensity phases below the ventilatory threshold (VT), between VT and the respiratory compensation point (RCP), and above RCP, respectively…. </a:t>
            </a:r>
          </a:p>
        </p:txBody>
      </p:sp>
      <p:sp>
        <p:nvSpPr>
          <p:cNvPr id="1175556" name="Rectangle 4"/>
          <p:cNvSpPr>
            <a:spLocks noChangeArrowheads="1"/>
          </p:cNvSpPr>
          <p:nvPr/>
        </p:nvSpPr>
        <p:spPr bwMode="auto">
          <a:xfrm>
            <a:off x="0" y="649128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i="1"/>
              <a:t>Medicine &amp; Science in Sports &amp; Exercise 2003; 35(5):872-878 </a:t>
            </a:r>
            <a:endParaRPr lang="en-US" altLang="en-US" sz="1800"/>
          </a:p>
        </p:txBody>
      </p:sp>
      <p:pic>
        <p:nvPicPr>
          <p:cNvPr id="1175557" name="Picture 5" descr="23FF1_i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0"/>
            <a:ext cx="2536825" cy="561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54855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Grp="1" noChangeArrowheads="1"/>
          </p:cNvSpPr>
          <p:nvPr>
            <p:ph type="title"/>
          </p:nvPr>
        </p:nvSpPr>
        <p:spPr>
          <a:xfrm>
            <a:off x="317500" y="52388"/>
            <a:ext cx="8637588" cy="1431925"/>
          </a:xfrm>
        </p:spPr>
        <p:txBody>
          <a:bodyPr>
            <a:normAutofit/>
          </a:bodyPr>
          <a:lstStyle/>
          <a:p>
            <a:r>
              <a:rPr lang="en-US" altLang="en-US" dirty="0" smtClean="0"/>
              <a:t>Figures</a:t>
            </a:r>
            <a:endParaRPr lang="en-US" altLang="en-US" dirty="0"/>
          </a:p>
        </p:txBody>
      </p:sp>
      <p:sp>
        <p:nvSpPr>
          <p:cNvPr id="1177603"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77604" name="Text Box 4"/>
          <p:cNvSpPr txBox="1">
            <a:spLocks noChangeArrowheads="1"/>
          </p:cNvSpPr>
          <p:nvPr/>
        </p:nvSpPr>
        <p:spPr bwMode="auto">
          <a:xfrm>
            <a:off x="457200" y="2286000"/>
            <a:ext cx="8229600"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u="sng"/>
              <a:t>Graphs</a:t>
            </a:r>
          </a:p>
          <a:p>
            <a:pPr>
              <a:spcBef>
                <a:spcPct val="50000"/>
              </a:spcBef>
              <a:buFontTx/>
              <a:buChar char="•"/>
            </a:pPr>
            <a:r>
              <a:rPr lang="en-US" altLang="en-US"/>
              <a:t>	scatter plots</a:t>
            </a:r>
          </a:p>
          <a:p>
            <a:pPr>
              <a:spcBef>
                <a:spcPct val="50000"/>
              </a:spcBef>
            </a:pPr>
            <a:endParaRPr lang="en-US" altLang="en-US"/>
          </a:p>
          <a:p>
            <a:pPr>
              <a:spcBef>
                <a:spcPct val="50000"/>
              </a:spcBef>
            </a:pPr>
            <a:endParaRPr lang="en-US" altLang="en-US"/>
          </a:p>
          <a:p>
            <a:pPr>
              <a:spcBef>
                <a:spcPct val="50000"/>
              </a:spcBef>
            </a:pPr>
            <a:r>
              <a:rPr lang="en-US" altLang="en-US"/>
              <a:t>*Used to show relationships between two variables (particularly linear correlation)</a:t>
            </a:r>
          </a:p>
          <a:p>
            <a:pPr>
              <a:spcBef>
                <a:spcPct val="50000"/>
              </a:spcBef>
            </a:pPr>
            <a:r>
              <a:rPr lang="en-US" altLang="en-US"/>
              <a:t>*Allows reader to see individual data points=more information!</a:t>
            </a:r>
          </a:p>
        </p:txBody>
      </p:sp>
    </p:spTree>
    <p:extLst>
      <p:ext uri="{BB962C8B-B14F-4D97-AF65-F5344CB8AC3E}">
        <p14:creationId xmlns:p14="http://schemas.microsoft.com/office/powerpoint/2010/main" val="104940922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ChangeArrowheads="1"/>
          </p:cNvSpPr>
          <p:nvPr/>
        </p:nvSpPr>
        <p:spPr bwMode="auto">
          <a:xfrm>
            <a:off x="0" y="4937125"/>
            <a:ext cx="9144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b="1"/>
          </a:p>
          <a:p>
            <a:r>
              <a:rPr lang="en-US" altLang="en-US" sz="2000" b="1"/>
              <a:t>Figure 1.</a:t>
            </a:r>
            <a:r>
              <a:rPr lang="en-US" altLang="en-US" sz="2000"/>
              <a:t> The Relation between the Percentage of Body Fat and the Serum Leptin Concentration in 136 Normal-Weight and 139 Obese Subjects.</a:t>
            </a:r>
          </a:p>
          <a:p>
            <a:endParaRPr lang="en-US" altLang="en-US" sz="2000"/>
          </a:p>
          <a:p>
            <a:r>
              <a:rPr lang="en-US" altLang="en-US" sz="1800" b="1"/>
              <a:t>Considine et al. Serum Immunoreactive-Leptin Concentrations in Normal-Weight and Obese Humans </a:t>
            </a:r>
            <a:r>
              <a:rPr lang="en-US" altLang="en-US" sz="1800" b="1" i="1"/>
              <a:t>NEJM</a:t>
            </a:r>
            <a:r>
              <a:rPr lang="en-US" altLang="en-US" sz="1800" b="1"/>
              <a:t> 334: 292; February 1, 1996 </a:t>
            </a:r>
            <a:endParaRPr lang="en-US" altLang="en-US"/>
          </a:p>
        </p:txBody>
      </p:sp>
      <p:pic>
        <p:nvPicPr>
          <p:cNvPr id="1179651" name="Picture 3" descr="03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394325" cy="507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7368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ChangeArrowheads="1"/>
          </p:cNvSpPr>
          <p:nvPr/>
        </p:nvSpPr>
        <p:spPr bwMode="auto">
          <a:xfrm>
            <a:off x="0" y="3810000"/>
            <a:ext cx="9144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Figure 2.</a:t>
            </a:r>
            <a:r>
              <a:rPr lang="en-US" altLang="en-US"/>
              <a:t> Correlation between Expression of the </a:t>
            </a:r>
            <a:r>
              <a:rPr lang="en-US" altLang="en-US" i="1"/>
              <a:t>ob</a:t>
            </a:r>
            <a:r>
              <a:rPr lang="en-US" altLang="en-US"/>
              <a:t> Gene in Adipocytes and the Percentage of Body Fat in 27 Normal-Weight and 27 Obese Subjects. </a:t>
            </a:r>
          </a:p>
          <a:p>
            <a:r>
              <a:rPr lang="en-US" altLang="en-US"/>
              <a:t>The data are expressed as the ratio of </a:t>
            </a:r>
            <a:r>
              <a:rPr lang="en-US" altLang="en-US" i="1"/>
              <a:t>ob</a:t>
            </a:r>
            <a:r>
              <a:rPr lang="en-US" altLang="en-US"/>
              <a:t> cDNA to actin cDNA. There was no difference in the amount of actin cDNA among the subjects studied.</a:t>
            </a:r>
          </a:p>
          <a:p>
            <a:endParaRPr lang="en-US" altLang="en-US"/>
          </a:p>
          <a:p>
            <a:r>
              <a:rPr lang="en-US" altLang="en-US" b="1"/>
              <a:t>Considine et al. </a:t>
            </a:r>
            <a:r>
              <a:rPr lang="en-US" altLang="en-US" b="1" i="1"/>
              <a:t>NEJM</a:t>
            </a:r>
            <a:r>
              <a:rPr lang="en-US" altLang="en-US" b="1"/>
              <a:t> 334: 292; February 1, 1996 </a:t>
            </a:r>
            <a:endParaRPr lang="en-US" altLang="en-US"/>
          </a:p>
          <a:p>
            <a:endParaRPr lang="en-US" altLang="en-US"/>
          </a:p>
          <a:p>
            <a:pPr eaLnBrk="0" hangingPunct="0"/>
            <a:endParaRPr lang="en-US" altLang="en-US"/>
          </a:p>
        </p:txBody>
      </p:sp>
      <p:pic>
        <p:nvPicPr>
          <p:cNvPr id="1180675" name="Picture 3" descr="03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
            <a:ext cx="4103688" cy="309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9214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Rectangle 2"/>
          <p:cNvSpPr>
            <a:spLocks noGrp="1" noChangeArrowheads="1"/>
          </p:cNvSpPr>
          <p:nvPr>
            <p:ph type="body" idx="1"/>
          </p:nvPr>
        </p:nvSpPr>
        <p:spPr>
          <a:xfrm>
            <a:off x="457200" y="4800600"/>
            <a:ext cx="8208963" cy="4114800"/>
          </a:xfrm>
        </p:spPr>
        <p:txBody>
          <a:bodyPr/>
          <a:lstStyle/>
          <a:p>
            <a:r>
              <a:rPr lang="en-US" altLang="en-US" sz="2000" b="1"/>
              <a:t>Fig. 4</a:t>
            </a:r>
            <a:r>
              <a:rPr lang="en-US" altLang="en-US" sz="2000"/>
              <a:t>. Individual subject ApEn scores of GH secretion (</a:t>
            </a:r>
            <a:r>
              <a:rPr lang="en-US" altLang="en-US" sz="2000" i="1"/>
              <a:t>m</a:t>
            </a:r>
            <a:r>
              <a:rPr lang="en-US" altLang="en-US" sz="2000"/>
              <a:t> = 1; r = 20% sd) and cortisol secretion (</a:t>
            </a:r>
            <a:r>
              <a:rPr lang="en-US" altLang="en-US" sz="2000" i="1"/>
              <a:t>m</a:t>
            </a:r>
            <a:r>
              <a:rPr lang="en-US" altLang="en-US" sz="2000"/>
              <a:t> = 1; r = 80% sd) in normal weight women ([white four pointed star]) and in women with AN ([white diamond suit]). </a:t>
            </a:r>
            <a:r>
              <a:rPr lang="en-US" altLang="en-US" sz="2000" i="1"/>
              <a:t>Horizontal lines</a:t>
            </a:r>
            <a:r>
              <a:rPr lang="en-US" altLang="en-US" sz="2000"/>
              <a:t> represent the median values. *, </a:t>
            </a:r>
            <a:r>
              <a:rPr lang="en-US" altLang="en-US" sz="2000" i="1"/>
              <a:t>P</a:t>
            </a:r>
            <a:r>
              <a:rPr lang="en-US" altLang="en-US" sz="2000"/>
              <a:t> 0.05 (AN </a:t>
            </a:r>
            <a:r>
              <a:rPr lang="en-US" altLang="en-US" sz="2000" i="1"/>
              <a:t>vs.</a:t>
            </a:r>
            <a:r>
              <a:rPr lang="en-US" altLang="en-US" sz="2000"/>
              <a:t> controls). </a:t>
            </a:r>
            <a:br>
              <a:rPr lang="en-US" altLang="en-US" sz="2000"/>
            </a:br>
            <a:r>
              <a:rPr lang="en-US" altLang="en-US" sz="1400" i="1"/>
              <a:t>From:</a:t>
            </a:r>
            <a:r>
              <a:rPr lang="en-US" altLang="en-US" sz="1400"/>
              <a:t>   Stoving: J Clin Endocrinol Metab, Volume 84(6).June 1999.2056-2063</a:t>
            </a:r>
            <a:br>
              <a:rPr lang="en-US" altLang="en-US" sz="1400"/>
            </a:br>
            <a:endParaRPr lang="en-US" altLang="en-US" sz="1400"/>
          </a:p>
          <a:p>
            <a:endParaRPr lang="en-US" altLang="en-US"/>
          </a:p>
        </p:txBody>
      </p:sp>
      <p:pic>
        <p:nvPicPr>
          <p:cNvPr id="1181699" name="Picture 3" descr="ovid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19200"/>
            <a:ext cx="4716463" cy="322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9232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Grp="1" noChangeArrowheads="1"/>
          </p:cNvSpPr>
          <p:nvPr>
            <p:ph type="title"/>
          </p:nvPr>
        </p:nvSpPr>
        <p:spPr>
          <a:xfrm>
            <a:off x="317500" y="52388"/>
            <a:ext cx="8637588" cy="1431925"/>
          </a:xfrm>
        </p:spPr>
        <p:txBody>
          <a:bodyPr>
            <a:normAutofit/>
          </a:bodyPr>
          <a:lstStyle/>
          <a:p>
            <a:r>
              <a:rPr lang="en-US" altLang="en-US" dirty="0" smtClean="0"/>
              <a:t>Figures</a:t>
            </a:r>
            <a:endParaRPr lang="en-US" altLang="en-US" dirty="0"/>
          </a:p>
        </p:txBody>
      </p:sp>
      <p:sp>
        <p:nvSpPr>
          <p:cNvPr id="1185795"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85796" name="Text Box 4"/>
          <p:cNvSpPr txBox="1">
            <a:spLocks noChangeArrowheads="1"/>
          </p:cNvSpPr>
          <p:nvPr/>
        </p:nvSpPr>
        <p:spPr bwMode="auto">
          <a:xfrm>
            <a:off x="457200" y="2286000"/>
            <a:ext cx="6477000" cy="331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u="sng"/>
              <a:t>Graphs</a:t>
            </a:r>
          </a:p>
          <a:p>
            <a:pPr>
              <a:spcBef>
                <a:spcPct val="50000"/>
              </a:spcBef>
              <a:buFontTx/>
              <a:buChar char="•"/>
            </a:pPr>
            <a:r>
              <a:rPr lang="en-US" altLang="en-US"/>
              <a:t>Boxplots and histograms</a:t>
            </a:r>
          </a:p>
          <a:p>
            <a:pPr>
              <a:spcBef>
                <a:spcPct val="50000"/>
              </a:spcBef>
              <a:buFontTx/>
              <a:buChar char="•"/>
            </a:pPr>
            <a:endParaRPr lang="en-US" altLang="en-US"/>
          </a:p>
          <a:p>
            <a:pPr>
              <a:spcBef>
                <a:spcPct val="50000"/>
              </a:spcBef>
              <a:buFontTx/>
              <a:buChar char="•"/>
            </a:pPr>
            <a:endParaRPr lang="en-US" altLang="en-US"/>
          </a:p>
          <a:p>
            <a:pPr>
              <a:spcBef>
                <a:spcPct val="50000"/>
              </a:spcBef>
              <a:buFontTx/>
              <a:buChar char="•"/>
            </a:pPr>
            <a:r>
              <a:rPr lang="en-US" altLang="en-US"/>
              <a:t>To show or compare data distributions</a:t>
            </a:r>
          </a:p>
          <a:p>
            <a:pPr>
              <a:spcBef>
                <a:spcPct val="50000"/>
              </a:spcBef>
            </a:pPr>
            <a:endParaRPr lang="en-US" altLang="en-US"/>
          </a:p>
        </p:txBody>
      </p:sp>
    </p:spTree>
    <p:extLst>
      <p:ext uri="{BB962C8B-B14F-4D97-AF65-F5344CB8AC3E}">
        <p14:creationId xmlns:p14="http://schemas.microsoft.com/office/powerpoint/2010/main" val="226575843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p:txBody>
          <a:bodyPr/>
          <a:lstStyle/>
          <a:p>
            <a:r>
              <a:rPr lang="en-US" altLang="en-US" u="sng"/>
              <a:t>Box Plot</a:t>
            </a:r>
            <a:endParaRPr lang="en-US" altLang="en-US"/>
          </a:p>
        </p:txBody>
      </p:sp>
      <p:graphicFrame>
        <p:nvGraphicFramePr>
          <p:cNvPr id="1187843" name="Object 3"/>
          <p:cNvGraphicFramePr>
            <a:graphicFrameLocks noChangeAspect="1"/>
          </p:cNvGraphicFramePr>
          <p:nvPr/>
        </p:nvGraphicFramePr>
        <p:xfrm>
          <a:off x="533400" y="1524000"/>
          <a:ext cx="11201400" cy="5943600"/>
        </p:xfrm>
        <a:graphic>
          <a:graphicData uri="http://schemas.openxmlformats.org/presentationml/2006/ole">
            <mc:AlternateContent xmlns:mc="http://schemas.openxmlformats.org/markup-compatibility/2006">
              <mc:Choice xmlns:v="urn:schemas-microsoft-com:vml" Requires="v">
                <p:oleObj spid="_x0000_s117784" name="Document" r:id="rId4" imgW="8553600" imgH="3772080" progId="Word.Document.8">
                  <p:embed/>
                </p:oleObj>
              </mc:Choice>
              <mc:Fallback>
                <p:oleObj name="Document" r:id="rId4" imgW="8553600" imgH="37720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11201400" cy="59436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87844" name="Group 4"/>
          <p:cNvGrpSpPr>
            <a:grpSpLocks/>
          </p:cNvGrpSpPr>
          <p:nvPr/>
        </p:nvGrpSpPr>
        <p:grpSpPr bwMode="auto">
          <a:xfrm>
            <a:off x="4953000" y="2362200"/>
            <a:ext cx="3200400" cy="350838"/>
            <a:chOff x="3120" y="1488"/>
            <a:chExt cx="2016" cy="221"/>
          </a:xfrm>
        </p:grpSpPr>
        <p:sp>
          <p:nvSpPr>
            <p:cNvPr id="1187845" name="Text Box 5"/>
            <p:cNvSpPr txBox="1">
              <a:spLocks noChangeArrowheads="1"/>
            </p:cNvSpPr>
            <p:nvPr/>
          </p:nvSpPr>
          <p:spPr bwMode="auto">
            <a:xfrm>
              <a:off x="3792" y="1488"/>
              <a:ext cx="1344" cy="22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spcBef>
                  <a:spcPct val="50000"/>
                </a:spcBef>
              </a:pPr>
              <a:r>
                <a:rPr lang="en-US" altLang="en-US" sz="2000" b="1">
                  <a:solidFill>
                    <a:srgbClr val="000000"/>
                  </a:solidFill>
                </a:rPr>
                <a:t>maximum (163.9)</a:t>
              </a:r>
              <a:endParaRPr lang="en-US" altLang="en-US" b="1">
                <a:solidFill>
                  <a:srgbClr val="000000"/>
                </a:solidFill>
              </a:endParaRPr>
            </a:p>
          </p:txBody>
        </p:sp>
        <p:sp>
          <p:nvSpPr>
            <p:cNvPr id="1187846" name="Line 6"/>
            <p:cNvSpPr>
              <a:spLocks noChangeShapeType="1"/>
            </p:cNvSpPr>
            <p:nvPr/>
          </p:nvSpPr>
          <p:spPr bwMode="auto">
            <a:xfrm flipH="1">
              <a:off x="3120" y="1632"/>
              <a:ext cx="576" cy="0"/>
            </a:xfrm>
            <a:prstGeom prst="line">
              <a:avLst/>
            </a:prstGeom>
            <a:noFill/>
            <a:ln w="9525">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US"/>
            </a:p>
          </p:txBody>
        </p:sp>
      </p:grpSp>
      <p:grpSp>
        <p:nvGrpSpPr>
          <p:cNvPr id="1187847" name="Group 7"/>
          <p:cNvGrpSpPr>
            <a:grpSpLocks/>
          </p:cNvGrpSpPr>
          <p:nvPr/>
        </p:nvGrpSpPr>
        <p:grpSpPr bwMode="auto">
          <a:xfrm>
            <a:off x="1600200" y="3657600"/>
            <a:ext cx="2667000" cy="838200"/>
            <a:chOff x="1008" y="2304"/>
            <a:chExt cx="1680" cy="528"/>
          </a:xfrm>
        </p:grpSpPr>
        <p:sp>
          <p:nvSpPr>
            <p:cNvPr id="1187848" name="Text Box 8"/>
            <p:cNvSpPr txBox="1">
              <a:spLocks noChangeArrowheads="1"/>
            </p:cNvSpPr>
            <p:nvPr/>
          </p:nvSpPr>
          <p:spPr bwMode="auto">
            <a:xfrm>
              <a:off x="1008" y="2448"/>
              <a:ext cx="1584"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en-US" sz="2000" b="1">
                  <a:solidFill>
                    <a:srgbClr val="000000"/>
                  </a:solidFill>
                </a:rPr>
                <a:t>interquartile range</a:t>
              </a:r>
            </a:p>
          </p:txBody>
        </p:sp>
        <p:sp>
          <p:nvSpPr>
            <p:cNvPr id="1187849" name="AutoShape 9"/>
            <p:cNvSpPr>
              <a:spLocks/>
            </p:cNvSpPr>
            <p:nvPr/>
          </p:nvSpPr>
          <p:spPr bwMode="auto">
            <a:xfrm>
              <a:off x="2400" y="2304"/>
              <a:ext cx="288" cy="528"/>
            </a:xfrm>
            <a:prstGeom prst="leftBrace">
              <a:avLst>
                <a:gd name="adj1" fmla="val 15278"/>
                <a:gd name="adj2" fmla="val 50000"/>
              </a:avLst>
            </a:prstGeom>
            <a:noFill/>
            <a:ln w="9525">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US"/>
            </a:p>
          </p:txBody>
        </p:sp>
      </p:grpSp>
      <p:grpSp>
        <p:nvGrpSpPr>
          <p:cNvPr id="1187850" name="Group 10"/>
          <p:cNvGrpSpPr>
            <a:grpSpLocks/>
          </p:cNvGrpSpPr>
          <p:nvPr/>
        </p:nvGrpSpPr>
        <p:grpSpPr bwMode="auto">
          <a:xfrm>
            <a:off x="2743200" y="2971800"/>
            <a:ext cx="1752600" cy="381000"/>
            <a:chOff x="1728" y="1872"/>
            <a:chExt cx="1104" cy="240"/>
          </a:xfrm>
        </p:grpSpPr>
        <p:sp>
          <p:nvSpPr>
            <p:cNvPr id="1187851" name="Text Box 11"/>
            <p:cNvSpPr txBox="1">
              <a:spLocks noChangeArrowheads="1"/>
            </p:cNvSpPr>
            <p:nvPr/>
          </p:nvSpPr>
          <p:spPr bwMode="auto">
            <a:xfrm>
              <a:off x="1728" y="1872"/>
              <a:ext cx="708" cy="2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en-US" sz="2000" b="1">
                  <a:solidFill>
                    <a:srgbClr val="000000"/>
                  </a:solidFill>
                </a:rPr>
                <a:t>whisker</a:t>
              </a:r>
            </a:p>
          </p:txBody>
        </p:sp>
        <p:sp>
          <p:nvSpPr>
            <p:cNvPr id="1187852" name="Line 12"/>
            <p:cNvSpPr>
              <a:spLocks noChangeShapeType="1"/>
            </p:cNvSpPr>
            <p:nvPr/>
          </p:nvSpPr>
          <p:spPr bwMode="auto">
            <a:xfrm>
              <a:off x="2352" y="1968"/>
              <a:ext cx="480" cy="0"/>
            </a:xfrm>
            <a:prstGeom prst="line">
              <a:avLst/>
            </a:prstGeom>
            <a:noFill/>
            <a:ln w="9525">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US"/>
            </a:p>
          </p:txBody>
        </p:sp>
      </p:grpSp>
      <p:grpSp>
        <p:nvGrpSpPr>
          <p:cNvPr id="1187853" name="Group 13"/>
          <p:cNvGrpSpPr>
            <a:grpSpLocks/>
          </p:cNvGrpSpPr>
          <p:nvPr/>
        </p:nvGrpSpPr>
        <p:grpSpPr bwMode="auto">
          <a:xfrm>
            <a:off x="4953000" y="3352800"/>
            <a:ext cx="3581400" cy="350838"/>
            <a:chOff x="3072" y="2112"/>
            <a:chExt cx="2256" cy="221"/>
          </a:xfrm>
        </p:grpSpPr>
        <p:sp>
          <p:nvSpPr>
            <p:cNvPr id="1187854" name="Text Box 14"/>
            <p:cNvSpPr txBox="1">
              <a:spLocks noChangeArrowheads="1"/>
            </p:cNvSpPr>
            <p:nvPr/>
          </p:nvSpPr>
          <p:spPr bwMode="auto">
            <a:xfrm>
              <a:off x="3648" y="2112"/>
              <a:ext cx="1680" cy="22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spcBef>
                  <a:spcPct val="50000"/>
                </a:spcBef>
              </a:pPr>
              <a:r>
                <a:rPr lang="en-US" altLang="en-US" sz="2000" b="1">
                  <a:solidFill>
                    <a:srgbClr val="000000"/>
                  </a:solidFill>
                </a:rPr>
                <a:t>75th percentile (138.6)</a:t>
              </a:r>
              <a:endParaRPr lang="en-US" altLang="en-US" b="1">
                <a:solidFill>
                  <a:srgbClr val="000000"/>
                </a:solidFill>
              </a:endParaRPr>
            </a:p>
          </p:txBody>
        </p:sp>
        <p:sp>
          <p:nvSpPr>
            <p:cNvPr id="1187855" name="Line 15"/>
            <p:cNvSpPr>
              <a:spLocks noChangeShapeType="1"/>
            </p:cNvSpPr>
            <p:nvPr/>
          </p:nvSpPr>
          <p:spPr bwMode="auto">
            <a:xfrm flipH="1">
              <a:off x="3072" y="2256"/>
              <a:ext cx="576" cy="0"/>
            </a:xfrm>
            <a:prstGeom prst="line">
              <a:avLst/>
            </a:prstGeom>
            <a:noFill/>
            <a:ln w="9525">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US"/>
            </a:p>
          </p:txBody>
        </p:sp>
      </p:grpSp>
      <p:grpSp>
        <p:nvGrpSpPr>
          <p:cNvPr id="1187856" name="Group 16"/>
          <p:cNvGrpSpPr>
            <a:grpSpLocks/>
          </p:cNvGrpSpPr>
          <p:nvPr/>
        </p:nvGrpSpPr>
        <p:grpSpPr bwMode="auto">
          <a:xfrm>
            <a:off x="4953000" y="5181600"/>
            <a:ext cx="3200400" cy="350838"/>
            <a:chOff x="3120" y="1488"/>
            <a:chExt cx="2016" cy="221"/>
          </a:xfrm>
        </p:grpSpPr>
        <p:sp>
          <p:nvSpPr>
            <p:cNvPr id="1187857" name="Text Box 17"/>
            <p:cNvSpPr txBox="1">
              <a:spLocks noChangeArrowheads="1"/>
            </p:cNvSpPr>
            <p:nvPr/>
          </p:nvSpPr>
          <p:spPr bwMode="auto">
            <a:xfrm>
              <a:off x="3792" y="1488"/>
              <a:ext cx="1344" cy="22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spcBef>
                  <a:spcPct val="50000"/>
                </a:spcBef>
              </a:pPr>
              <a:r>
                <a:rPr lang="en-US" altLang="en-US" sz="2000" b="1">
                  <a:solidFill>
                    <a:srgbClr val="000000"/>
                  </a:solidFill>
                </a:rPr>
                <a:t>minimum (93.9)</a:t>
              </a:r>
              <a:endParaRPr lang="en-US" altLang="en-US" b="1">
                <a:solidFill>
                  <a:srgbClr val="000000"/>
                </a:solidFill>
              </a:endParaRPr>
            </a:p>
          </p:txBody>
        </p:sp>
        <p:sp>
          <p:nvSpPr>
            <p:cNvPr id="1187858" name="Line 18"/>
            <p:cNvSpPr>
              <a:spLocks noChangeShapeType="1"/>
            </p:cNvSpPr>
            <p:nvPr/>
          </p:nvSpPr>
          <p:spPr bwMode="auto">
            <a:xfrm flipH="1">
              <a:off x="3120" y="1632"/>
              <a:ext cx="576" cy="0"/>
            </a:xfrm>
            <a:prstGeom prst="line">
              <a:avLst/>
            </a:prstGeom>
            <a:noFill/>
            <a:ln w="9525">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US"/>
            </a:p>
          </p:txBody>
        </p:sp>
      </p:grpSp>
      <p:grpSp>
        <p:nvGrpSpPr>
          <p:cNvPr id="1187859" name="Group 19"/>
          <p:cNvGrpSpPr>
            <a:grpSpLocks/>
          </p:cNvGrpSpPr>
          <p:nvPr/>
        </p:nvGrpSpPr>
        <p:grpSpPr bwMode="auto">
          <a:xfrm>
            <a:off x="4953000" y="4343400"/>
            <a:ext cx="3835400" cy="350838"/>
            <a:chOff x="3120" y="2736"/>
            <a:chExt cx="2416" cy="221"/>
          </a:xfrm>
        </p:grpSpPr>
        <p:sp>
          <p:nvSpPr>
            <p:cNvPr id="1187860" name="Text Box 20"/>
            <p:cNvSpPr txBox="1">
              <a:spLocks noChangeArrowheads="1"/>
            </p:cNvSpPr>
            <p:nvPr/>
          </p:nvSpPr>
          <p:spPr bwMode="auto">
            <a:xfrm>
              <a:off x="3696" y="2736"/>
              <a:ext cx="1840" cy="22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spcBef>
                  <a:spcPct val="50000"/>
                </a:spcBef>
              </a:pPr>
              <a:r>
                <a:rPr lang="en-US" altLang="en-US" sz="2000" b="1">
                  <a:solidFill>
                    <a:srgbClr val="000000"/>
                  </a:solidFill>
                </a:rPr>
                <a:t>25th percentile (115.5)</a:t>
              </a:r>
              <a:endParaRPr lang="en-US" altLang="en-US" b="1">
                <a:solidFill>
                  <a:srgbClr val="000000"/>
                </a:solidFill>
              </a:endParaRPr>
            </a:p>
          </p:txBody>
        </p:sp>
        <p:sp>
          <p:nvSpPr>
            <p:cNvPr id="1187861" name="Line 21"/>
            <p:cNvSpPr>
              <a:spLocks noChangeShapeType="1"/>
            </p:cNvSpPr>
            <p:nvPr/>
          </p:nvSpPr>
          <p:spPr bwMode="auto">
            <a:xfrm flipH="1">
              <a:off x="3120" y="2880"/>
              <a:ext cx="528" cy="0"/>
            </a:xfrm>
            <a:prstGeom prst="line">
              <a:avLst/>
            </a:prstGeom>
            <a:noFill/>
            <a:ln w="9525">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US"/>
            </a:p>
          </p:txBody>
        </p:sp>
      </p:grpSp>
      <p:grpSp>
        <p:nvGrpSpPr>
          <p:cNvPr id="1187862" name="Group 22"/>
          <p:cNvGrpSpPr>
            <a:grpSpLocks/>
          </p:cNvGrpSpPr>
          <p:nvPr/>
        </p:nvGrpSpPr>
        <p:grpSpPr bwMode="auto">
          <a:xfrm>
            <a:off x="4953000" y="3886200"/>
            <a:ext cx="3200400" cy="350838"/>
            <a:chOff x="3120" y="1488"/>
            <a:chExt cx="2016" cy="221"/>
          </a:xfrm>
        </p:grpSpPr>
        <p:sp>
          <p:nvSpPr>
            <p:cNvPr id="1187863" name="Text Box 23"/>
            <p:cNvSpPr txBox="1">
              <a:spLocks noChangeArrowheads="1"/>
            </p:cNvSpPr>
            <p:nvPr/>
          </p:nvSpPr>
          <p:spPr bwMode="auto">
            <a:xfrm>
              <a:off x="3792" y="1488"/>
              <a:ext cx="1344" cy="22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spcBef>
                  <a:spcPct val="50000"/>
                </a:spcBef>
              </a:pPr>
              <a:r>
                <a:rPr lang="en-US" altLang="en-US" sz="2000" b="1">
                  <a:solidFill>
                    <a:srgbClr val="000000"/>
                  </a:solidFill>
                </a:rPr>
                <a:t>median (127.0)</a:t>
              </a:r>
              <a:endParaRPr lang="en-US" altLang="en-US" b="1">
                <a:solidFill>
                  <a:srgbClr val="000000"/>
                </a:solidFill>
              </a:endParaRPr>
            </a:p>
          </p:txBody>
        </p:sp>
        <p:sp>
          <p:nvSpPr>
            <p:cNvPr id="1187864" name="Line 24"/>
            <p:cNvSpPr>
              <a:spLocks noChangeShapeType="1"/>
            </p:cNvSpPr>
            <p:nvPr/>
          </p:nvSpPr>
          <p:spPr bwMode="auto">
            <a:xfrm flipH="1">
              <a:off x="3120" y="1632"/>
              <a:ext cx="576" cy="0"/>
            </a:xfrm>
            <a:prstGeom prst="line">
              <a:avLst/>
            </a:prstGeom>
            <a:noFill/>
            <a:ln w="9525">
              <a:solidFill>
                <a:srgbClr val="000000"/>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US"/>
            </a:p>
          </p:txBody>
        </p:sp>
      </p:grpSp>
      <p:sp>
        <p:nvSpPr>
          <p:cNvPr id="1187865" name="Text Box 25"/>
          <p:cNvSpPr txBox="1">
            <a:spLocks noChangeArrowheads="1"/>
          </p:cNvSpPr>
          <p:nvPr/>
        </p:nvSpPr>
        <p:spPr bwMode="auto">
          <a:xfrm>
            <a:off x="1447800" y="4343400"/>
            <a:ext cx="2667000" cy="776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spcBef>
                <a:spcPct val="50000"/>
              </a:spcBef>
            </a:pPr>
            <a:r>
              <a:rPr lang="en-US" altLang="en-US" b="1" dirty="0">
                <a:solidFill>
                  <a:schemeClr val="bg2"/>
                </a:solidFill>
              </a:rPr>
              <a:t>A</a:t>
            </a:r>
            <a:r>
              <a:rPr lang="en-US" altLang="en-US" b="1" dirty="0"/>
              <a:t> </a:t>
            </a:r>
            <a:r>
              <a:rPr lang="en-US" altLang="en-US" b="1" dirty="0">
                <a:solidFill>
                  <a:schemeClr val="bg2"/>
                </a:solidFill>
              </a:rPr>
              <a:t>quartile = a quarter of the data</a:t>
            </a:r>
            <a:endParaRPr lang="en-US" altLang="en-US" b="1" dirty="0">
              <a:solidFill>
                <a:srgbClr val="000000"/>
              </a:solidFill>
            </a:endParaRPr>
          </a:p>
        </p:txBody>
      </p:sp>
      <p:sp>
        <p:nvSpPr>
          <p:cNvPr id="1187866" name="Text Box 26"/>
          <p:cNvSpPr txBox="1">
            <a:spLocks noChangeArrowheads="1"/>
          </p:cNvSpPr>
          <p:nvPr/>
        </p:nvSpPr>
        <p:spPr bwMode="auto">
          <a:xfrm>
            <a:off x="4572000" y="1828800"/>
            <a:ext cx="304800" cy="4111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spcBef>
                <a:spcPct val="50000"/>
              </a:spcBef>
            </a:pPr>
            <a:r>
              <a:rPr lang="en-US" altLang="en-US" b="1">
                <a:solidFill>
                  <a:schemeClr val="hlink"/>
                </a:solidFill>
              </a:rPr>
              <a:t>x</a:t>
            </a:r>
            <a:endParaRPr lang="en-US" altLang="en-US" b="1">
              <a:solidFill>
                <a:srgbClr val="000000"/>
              </a:solidFill>
            </a:endParaRPr>
          </a:p>
        </p:txBody>
      </p:sp>
    </p:spTree>
    <p:extLst>
      <p:ext uri="{BB962C8B-B14F-4D97-AF65-F5344CB8AC3E}">
        <p14:creationId xmlns:p14="http://schemas.microsoft.com/office/powerpoint/2010/main" val="597735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a:xfrm>
            <a:off x="317500" y="52388"/>
            <a:ext cx="8637588" cy="1431925"/>
          </a:xfrm>
        </p:spPr>
        <p:txBody>
          <a:bodyPr>
            <a:normAutofit/>
          </a:bodyPr>
          <a:lstStyle/>
          <a:p>
            <a:r>
              <a:rPr lang="en-US" altLang="en-US" u="sng" dirty="0" smtClean="0"/>
              <a:t>Table </a:t>
            </a:r>
            <a:r>
              <a:rPr lang="en-US" altLang="en-US" u="sng" dirty="0"/>
              <a:t>Titles and Footnotes</a:t>
            </a:r>
          </a:p>
        </p:txBody>
      </p:sp>
      <p:sp>
        <p:nvSpPr>
          <p:cNvPr id="1126403"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26404" name="Text Box 4"/>
          <p:cNvSpPr txBox="1">
            <a:spLocks noChangeArrowheads="1"/>
          </p:cNvSpPr>
          <p:nvPr/>
        </p:nvSpPr>
        <p:spPr bwMode="auto">
          <a:xfrm>
            <a:off x="457200" y="2057400"/>
            <a:ext cx="8229600" cy="36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u="sng"/>
              <a:t>Titles:</a:t>
            </a:r>
          </a:p>
          <a:p>
            <a:pPr>
              <a:spcBef>
                <a:spcPct val="50000"/>
              </a:spcBef>
              <a:buFontTx/>
              <a:buChar char="•"/>
            </a:pPr>
            <a:r>
              <a:rPr lang="en-US" altLang="en-US"/>
              <a:t>Identify the specific topic or point of the table</a:t>
            </a:r>
          </a:p>
          <a:p>
            <a:pPr>
              <a:spcBef>
                <a:spcPct val="50000"/>
              </a:spcBef>
              <a:buFontTx/>
              <a:buChar char="•"/>
            </a:pPr>
            <a:r>
              <a:rPr lang="en-US" altLang="en-US"/>
              <a:t>Use the same key terms in the title, the column headings, and the text of the paper</a:t>
            </a:r>
          </a:p>
          <a:p>
            <a:pPr>
              <a:spcBef>
                <a:spcPct val="50000"/>
              </a:spcBef>
              <a:buFontTx/>
              <a:buChar char="•"/>
            </a:pPr>
            <a:r>
              <a:rPr lang="en-US" altLang="en-US"/>
              <a:t>Keep it brief</a:t>
            </a:r>
          </a:p>
          <a:p>
            <a:pPr>
              <a:spcBef>
                <a:spcPct val="50000"/>
              </a:spcBef>
            </a:pPr>
            <a:endParaRPr lang="en-US" altLang="en-US"/>
          </a:p>
          <a:p>
            <a:pPr>
              <a:spcBef>
                <a:spcPct val="50000"/>
              </a:spcBef>
            </a:pPr>
            <a:endParaRPr lang="en-US" altLang="en-US"/>
          </a:p>
        </p:txBody>
      </p:sp>
    </p:spTree>
    <p:extLst>
      <p:ext uri="{BB962C8B-B14F-4D97-AF65-F5344CB8AC3E}">
        <p14:creationId xmlns:p14="http://schemas.microsoft.com/office/powerpoint/2010/main" val="252604287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ChangeArrowheads="1"/>
          </p:cNvSpPr>
          <p:nvPr/>
        </p:nvSpPr>
        <p:spPr bwMode="auto">
          <a:xfrm>
            <a:off x="685800" y="1676400"/>
            <a:ext cx="8077200" cy="4953000"/>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US"/>
          </a:p>
        </p:txBody>
      </p:sp>
      <p:sp>
        <p:nvSpPr>
          <p:cNvPr id="1189891" name="Rectangle 3"/>
          <p:cNvSpPr>
            <a:spLocks noGrp="1" noChangeArrowheads="1"/>
          </p:cNvSpPr>
          <p:nvPr>
            <p:ph type="title"/>
          </p:nvPr>
        </p:nvSpPr>
        <p:spPr/>
        <p:txBody>
          <a:bodyPr/>
          <a:lstStyle/>
          <a:p>
            <a:r>
              <a:rPr lang="en-US" altLang="en-US" u="sng"/>
              <a:t>Histogram</a:t>
            </a:r>
            <a:endParaRPr lang="en-US" altLang="en-US"/>
          </a:p>
        </p:txBody>
      </p:sp>
      <p:graphicFrame>
        <p:nvGraphicFramePr>
          <p:cNvPr id="1189892" name="Object 4"/>
          <p:cNvGraphicFramePr>
            <a:graphicFrameLocks noGrp="1" noChangeAspect="1"/>
          </p:cNvGraphicFramePr>
          <p:nvPr>
            <p:ph type="body" idx="1"/>
          </p:nvPr>
        </p:nvGraphicFramePr>
        <p:xfrm>
          <a:off x="1219200" y="1981200"/>
          <a:ext cx="6667500" cy="4559300"/>
        </p:xfrm>
        <a:graphic>
          <a:graphicData uri="http://schemas.openxmlformats.org/presentationml/2006/ole">
            <mc:AlternateContent xmlns:mc="http://schemas.openxmlformats.org/markup-compatibility/2006">
              <mc:Choice xmlns:v="urn:schemas-microsoft-com:vml" Requires="v">
                <p:oleObj spid="_x0000_s118808" name="Picture" r:id="rId4" imgW="5782320" imgH="3953520" progId="Word.Picture.8">
                  <p:embed/>
                </p:oleObj>
              </mc:Choice>
              <mc:Fallback>
                <p:oleObj name="Picture" r:id="rId4" imgW="5782320" imgH="395352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981200"/>
                        <a:ext cx="6667500" cy="4559300"/>
                      </a:xfrm>
                      <a:prstGeom prst="rect">
                        <a:avLst/>
                      </a:prstGeom>
                    </p:spPr>
                  </p:pic>
                </p:oleObj>
              </mc:Fallback>
            </mc:AlternateContent>
          </a:graphicData>
        </a:graphic>
      </p:graphicFrame>
      <p:grpSp>
        <p:nvGrpSpPr>
          <p:cNvPr id="1189893" name="Group 5"/>
          <p:cNvGrpSpPr>
            <a:grpSpLocks/>
          </p:cNvGrpSpPr>
          <p:nvPr/>
        </p:nvGrpSpPr>
        <p:grpSpPr bwMode="auto">
          <a:xfrm>
            <a:off x="6248400" y="1524000"/>
            <a:ext cx="2590800" cy="1905000"/>
            <a:chOff x="3936" y="960"/>
            <a:chExt cx="1632" cy="1200"/>
          </a:xfrm>
        </p:grpSpPr>
        <p:sp>
          <p:nvSpPr>
            <p:cNvPr id="1189894" name="Text Box 6"/>
            <p:cNvSpPr txBox="1">
              <a:spLocks noChangeArrowheads="1"/>
            </p:cNvSpPr>
            <p:nvPr/>
          </p:nvSpPr>
          <p:spPr bwMode="auto">
            <a:xfrm>
              <a:off x="4080" y="960"/>
              <a:ext cx="1488" cy="468"/>
            </a:xfrm>
            <a:prstGeom prst="rect">
              <a:avLst/>
            </a:prstGeom>
            <a:solidFill>
              <a:srgbClr val="EAEAEA"/>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a:spcBef>
                  <a:spcPct val="50000"/>
                </a:spcBef>
              </a:pPr>
              <a:r>
                <a:rPr lang="en-US" altLang="en-US" sz="1600">
                  <a:solidFill>
                    <a:schemeClr val="hlink"/>
                  </a:solidFill>
                </a:rPr>
                <a:t>Data are divided into 10-pound groups (called “bins”).</a:t>
              </a:r>
              <a:endParaRPr lang="en-US" altLang="en-US" sz="1600" b="1">
                <a:solidFill>
                  <a:schemeClr val="hlink"/>
                </a:solidFill>
              </a:endParaRPr>
            </a:p>
          </p:txBody>
        </p:sp>
        <p:sp>
          <p:nvSpPr>
            <p:cNvPr id="1189895" name="Line 7"/>
            <p:cNvSpPr>
              <a:spLocks noChangeShapeType="1"/>
            </p:cNvSpPr>
            <p:nvPr/>
          </p:nvSpPr>
          <p:spPr bwMode="auto">
            <a:xfrm flipH="1">
              <a:off x="3936" y="1440"/>
              <a:ext cx="288" cy="720"/>
            </a:xfrm>
            <a:prstGeom prst="line">
              <a:avLst/>
            </a:prstGeom>
            <a:noFill/>
            <a:ln w="9525">
              <a:solidFill>
                <a:schemeClr val="hlink"/>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US"/>
            </a:p>
          </p:txBody>
        </p:sp>
      </p:grpSp>
      <p:grpSp>
        <p:nvGrpSpPr>
          <p:cNvPr id="1189896" name="Group 8"/>
          <p:cNvGrpSpPr>
            <a:grpSpLocks/>
          </p:cNvGrpSpPr>
          <p:nvPr/>
        </p:nvGrpSpPr>
        <p:grpSpPr bwMode="auto">
          <a:xfrm>
            <a:off x="1143000" y="2209800"/>
            <a:ext cx="2667000" cy="3429000"/>
            <a:chOff x="720" y="1392"/>
            <a:chExt cx="1680" cy="2160"/>
          </a:xfrm>
        </p:grpSpPr>
        <p:sp>
          <p:nvSpPr>
            <p:cNvPr id="1189897" name="Text Box 9"/>
            <p:cNvSpPr txBox="1">
              <a:spLocks noChangeArrowheads="1"/>
            </p:cNvSpPr>
            <p:nvPr/>
          </p:nvSpPr>
          <p:spPr bwMode="auto">
            <a:xfrm>
              <a:off x="720" y="1392"/>
              <a:ext cx="1680" cy="437"/>
            </a:xfrm>
            <a:prstGeom prst="rect">
              <a:avLst/>
            </a:prstGeom>
            <a:solidFill>
              <a:srgbClr val="EAEAEA"/>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spcBef>
                  <a:spcPct val="50000"/>
                </a:spcBef>
              </a:pPr>
              <a:r>
                <a:rPr lang="en-US" altLang="en-US" sz="1400">
                  <a:solidFill>
                    <a:schemeClr val="hlink"/>
                  </a:solidFill>
                </a:rPr>
                <a:t>With only one woman &lt;100 lbs, this bin represents &lt;1% of the total 120-women sampled.</a:t>
              </a:r>
              <a:endParaRPr lang="en-US" altLang="en-US" b="1">
                <a:solidFill>
                  <a:srgbClr val="000000"/>
                </a:solidFill>
              </a:endParaRPr>
            </a:p>
          </p:txBody>
        </p:sp>
        <p:sp>
          <p:nvSpPr>
            <p:cNvPr id="1189898" name="Line 10"/>
            <p:cNvSpPr>
              <a:spLocks noChangeShapeType="1"/>
            </p:cNvSpPr>
            <p:nvPr/>
          </p:nvSpPr>
          <p:spPr bwMode="auto">
            <a:xfrm>
              <a:off x="1536" y="1776"/>
              <a:ext cx="288" cy="1776"/>
            </a:xfrm>
            <a:prstGeom prst="line">
              <a:avLst/>
            </a:prstGeom>
            <a:noFill/>
            <a:ln w="9525">
              <a:solidFill>
                <a:schemeClr val="hlink"/>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US"/>
            </a:p>
          </p:txBody>
        </p:sp>
      </p:grpSp>
      <p:grpSp>
        <p:nvGrpSpPr>
          <p:cNvPr id="1189899" name="Group 11"/>
          <p:cNvGrpSpPr>
            <a:grpSpLocks/>
          </p:cNvGrpSpPr>
          <p:nvPr/>
        </p:nvGrpSpPr>
        <p:grpSpPr bwMode="auto">
          <a:xfrm>
            <a:off x="457200" y="1447800"/>
            <a:ext cx="2667000" cy="2895600"/>
            <a:chOff x="288" y="912"/>
            <a:chExt cx="1680" cy="1824"/>
          </a:xfrm>
        </p:grpSpPr>
        <p:sp>
          <p:nvSpPr>
            <p:cNvPr id="1189900" name="Text Box 12"/>
            <p:cNvSpPr txBox="1">
              <a:spLocks noChangeArrowheads="1"/>
            </p:cNvSpPr>
            <p:nvPr/>
          </p:nvSpPr>
          <p:spPr bwMode="auto">
            <a:xfrm>
              <a:off x="288" y="912"/>
              <a:ext cx="1680" cy="303"/>
            </a:xfrm>
            <a:prstGeom prst="rect">
              <a:avLst/>
            </a:prstGeom>
            <a:solidFill>
              <a:srgbClr val="EAEAEA"/>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spcBef>
                  <a:spcPct val="50000"/>
                </a:spcBef>
              </a:pPr>
              <a:r>
                <a:rPr lang="en-US" altLang="en-US" sz="1400">
                  <a:solidFill>
                    <a:schemeClr val="hlink"/>
                  </a:solidFill>
                </a:rPr>
                <a:t>Percent of total that fall in the 10-pound interval.</a:t>
              </a:r>
              <a:endParaRPr lang="en-US" altLang="en-US" b="1">
                <a:solidFill>
                  <a:srgbClr val="000000"/>
                </a:solidFill>
              </a:endParaRPr>
            </a:p>
          </p:txBody>
        </p:sp>
        <p:sp>
          <p:nvSpPr>
            <p:cNvPr id="1189901" name="Line 13"/>
            <p:cNvSpPr>
              <a:spLocks noChangeShapeType="1"/>
            </p:cNvSpPr>
            <p:nvPr/>
          </p:nvSpPr>
          <p:spPr bwMode="auto">
            <a:xfrm>
              <a:off x="480" y="1248"/>
              <a:ext cx="336" cy="1488"/>
            </a:xfrm>
            <a:prstGeom prst="line">
              <a:avLst/>
            </a:prstGeom>
            <a:noFill/>
            <a:ln w="9525">
              <a:solidFill>
                <a:schemeClr val="hlink"/>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lstStyle/>
            <a:p>
              <a:endParaRPr lang="en-US"/>
            </a:p>
          </p:txBody>
        </p:sp>
      </p:grpSp>
      <p:sp>
        <p:nvSpPr>
          <p:cNvPr id="1189902" name="Text Box 14"/>
          <p:cNvSpPr txBox="1">
            <a:spLocks noChangeArrowheads="1"/>
          </p:cNvSpPr>
          <p:nvPr/>
        </p:nvSpPr>
        <p:spPr bwMode="auto">
          <a:xfrm>
            <a:off x="2667000" y="5410200"/>
            <a:ext cx="838200" cy="212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sz="1400" b="1">
                <a:solidFill>
                  <a:srgbClr val="000000"/>
                </a:solidFill>
              </a:rPr>
              <a:t>85-95</a:t>
            </a:r>
            <a:endParaRPr lang="en-US" altLang="en-US" b="1">
              <a:solidFill>
                <a:srgbClr val="000000"/>
              </a:solidFill>
            </a:endParaRPr>
          </a:p>
        </p:txBody>
      </p:sp>
      <p:sp>
        <p:nvSpPr>
          <p:cNvPr id="1189903" name="Text Box 15"/>
          <p:cNvSpPr txBox="1">
            <a:spLocks noChangeArrowheads="1"/>
          </p:cNvSpPr>
          <p:nvPr/>
        </p:nvSpPr>
        <p:spPr bwMode="auto">
          <a:xfrm>
            <a:off x="3200400" y="4724400"/>
            <a:ext cx="838200" cy="212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sz="1400" b="1">
                <a:solidFill>
                  <a:srgbClr val="000000"/>
                </a:solidFill>
              </a:rPr>
              <a:t>95-105</a:t>
            </a:r>
            <a:endParaRPr lang="en-US" altLang="en-US" b="1">
              <a:solidFill>
                <a:srgbClr val="000000"/>
              </a:solidFill>
            </a:endParaRPr>
          </a:p>
        </p:txBody>
      </p:sp>
      <p:sp>
        <p:nvSpPr>
          <p:cNvPr id="1189904" name="Text Box 16"/>
          <p:cNvSpPr txBox="1">
            <a:spLocks noChangeArrowheads="1"/>
          </p:cNvSpPr>
          <p:nvPr/>
        </p:nvSpPr>
        <p:spPr bwMode="auto">
          <a:xfrm>
            <a:off x="3886200" y="3657600"/>
            <a:ext cx="838200" cy="212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sz="1400" b="1">
                <a:solidFill>
                  <a:srgbClr val="000000"/>
                </a:solidFill>
              </a:rPr>
              <a:t>105-115</a:t>
            </a:r>
            <a:endParaRPr lang="en-US" altLang="en-US" b="1">
              <a:solidFill>
                <a:srgbClr val="000000"/>
              </a:solidFill>
            </a:endParaRPr>
          </a:p>
        </p:txBody>
      </p:sp>
      <p:sp>
        <p:nvSpPr>
          <p:cNvPr id="1189905" name="Text Box 17"/>
          <p:cNvSpPr txBox="1">
            <a:spLocks noChangeArrowheads="1"/>
          </p:cNvSpPr>
          <p:nvPr/>
        </p:nvSpPr>
        <p:spPr bwMode="auto">
          <a:xfrm>
            <a:off x="4495800" y="2667000"/>
            <a:ext cx="838200" cy="212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sz="1400" b="1">
                <a:solidFill>
                  <a:srgbClr val="000000"/>
                </a:solidFill>
              </a:rPr>
              <a:t>115-125</a:t>
            </a:r>
            <a:endParaRPr lang="en-US" altLang="en-US" b="1">
              <a:solidFill>
                <a:srgbClr val="000000"/>
              </a:solidFill>
            </a:endParaRPr>
          </a:p>
        </p:txBody>
      </p:sp>
      <p:sp>
        <p:nvSpPr>
          <p:cNvPr id="1189906" name="Text Box 18"/>
          <p:cNvSpPr txBox="1">
            <a:spLocks noChangeArrowheads="1"/>
          </p:cNvSpPr>
          <p:nvPr/>
        </p:nvSpPr>
        <p:spPr bwMode="auto">
          <a:xfrm>
            <a:off x="5181600" y="2514600"/>
            <a:ext cx="838200" cy="212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sz="1400" b="1">
                <a:solidFill>
                  <a:srgbClr val="000000"/>
                </a:solidFill>
              </a:rPr>
              <a:t>125-135</a:t>
            </a:r>
            <a:endParaRPr lang="en-US" altLang="en-US" b="1">
              <a:solidFill>
                <a:srgbClr val="000000"/>
              </a:solidFill>
            </a:endParaRPr>
          </a:p>
        </p:txBody>
      </p:sp>
      <p:sp>
        <p:nvSpPr>
          <p:cNvPr id="1189907" name="Text Box 19"/>
          <p:cNvSpPr txBox="1">
            <a:spLocks noChangeArrowheads="1"/>
          </p:cNvSpPr>
          <p:nvPr/>
        </p:nvSpPr>
        <p:spPr bwMode="auto">
          <a:xfrm>
            <a:off x="5867400" y="3352800"/>
            <a:ext cx="838200" cy="212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sz="1400" b="1">
                <a:solidFill>
                  <a:srgbClr val="000000"/>
                </a:solidFill>
              </a:rPr>
              <a:t>135-145</a:t>
            </a:r>
            <a:endParaRPr lang="en-US" altLang="en-US" b="1">
              <a:solidFill>
                <a:srgbClr val="000000"/>
              </a:solidFill>
            </a:endParaRPr>
          </a:p>
        </p:txBody>
      </p:sp>
      <p:sp>
        <p:nvSpPr>
          <p:cNvPr id="1189908" name="Text Box 20"/>
          <p:cNvSpPr txBox="1">
            <a:spLocks noChangeArrowheads="1"/>
          </p:cNvSpPr>
          <p:nvPr/>
        </p:nvSpPr>
        <p:spPr bwMode="auto">
          <a:xfrm>
            <a:off x="6477000" y="4724400"/>
            <a:ext cx="838200" cy="212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sz="1400" b="1">
                <a:solidFill>
                  <a:srgbClr val="000000"/>
                </a:solidFill>
              </a:rPr>
              <a:t>145-155</a:t>
            </a:r>
            <a:endParaRPr lang="en-US" altLang="en-US" b="1">
              <a:solidFill>
                <a:srgbClr val="000000"/>
              </a:solidFill>
            </a:endParaRPr>
          </a:p>
        </p:txBody>
      </p:sp>
      <p:sp>
        <p:nvSpPr>
          <p:cNvPr id="1189909" name="Text Box 21"/>
          <p:cNvSpPr txBox="1">
            <a:spLocks noChangeArrowheads="1"/>
          </p:cNvSpPr>
          <p:nvPr/>
        </p:nvSpPr>
        <p:spPr bwMode="auto">
          <a:xfrm>
            <a:off x="7239000" y="4572000"/>
            <a:ext cx="838200" cy="212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sz="1400" b="1">
                <a:solidFill>
                  <a:srgbClr val="000000"/>
                </a:solidFill>
              </a:rPr>
              <a:t>155-165</a:t>
            </a:r>
            <a:endParaRPr lang="en-US" altLang="en-US" b="1">
              <a:solidFill>
                <a:srgbClr val="000000"/>
              </a:solidFill>
            </a:endParaRPr>
          </a:p>
        </p:txBody>
      </p:sp>
    </p:spTree>
    <p:extLst>
      <p:ext uri="{BB962C8B-B14F-4D97-AF65-F5344CB8AC3E}">
        <p14:creationId xmlns:p14="http://schemas.microsoft.com/office/powerpoint/2010/main" val="17487502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2"/>
          <p:cNvSpPr>
            <a:spLocks noGrp="1" noChangeArrowheads="1"/>
          </p:cNvSpPr>
          <p:nvPr>
            <p:ph type="title"/>
          </p:nvPr>
        </p:nvSpPr>
        <p:spPr>
          <a:xfrm>
            <a:off x="317500" y="52388"/>
            <a:ext cx="8637588" cy="1431925"/>
          </a:xfrm>
        </p:spPr>
        <p:txBody>
          <a:bodyPr>
            <a:normAutofit/>
          </a:bodyPr>
          <a:lstStyle/>
          <a:p>
            <a:r>
              <a:rPr lang="en-US" altLang="en-US" dirty="0" smtClean="0"/>
              <a:t>Figures</a:t>
            </a:r>
            <a:endParaRPr lang="en-US" altLang="en-US" dirty="0"/>
          </a:p>
        </p:txBody>
      </p:sp>
      <p:sp>
        <p:nvSpPr>
          <p:cNvPr id="1191939"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91940" name="Text Box 4"/>
          <p:cNvSpPr txBox="1">
            <a:spLocks noChangeArrowheads="1"/>
          </p:cNvSpPr>
          <p:nvPr/>
        </p:nvSpPr>
        <p:spPr bwMode="auto">
          <a:xfrm>
            <a:off x="457200" y="2286000"/>
            <a:ext cx="8686800" cy="277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u="sng"/>
              <a:t>Graphs</a:t>
            </a:r>
          </a:p>
          <a:p>
            <a:pPr>
              <a:spcBef>
                <a:spcPct val="50000"/>
              </a:spcBef>
              <a:buFontTx/>
              <a:buChar char="•"/>
            </a:pPr>
            <a:r>
              <a:rPr lang="en-US" altLang="en-US"/>
              <a:t>Confidence intervals/relative risks</a:t>
            </a:r>
          </a:p>
          <a:p>
            <a:pPr>
              <a:spcBef>
                <a:spcPct val="50000"/>
              </a:spcBef>
              <a:buFontTx/>
              <a:buChar char="•"/>
            </a:pPr>
            <a:endParaRPr lang="en-US" altLang="en-US"/>
          </a:p>
          <a:p>
            <a:pPr>
              <a:spcBef>
                <a:spcPct val="50000"/>
              </a:spcBef>
              <a:buFontTx/>
              <a:buChar char="•"/>
            </a:pPr>
            <a:r>
              <a:rPr lang="en-US" altLang="en-US"/>
              <a:t>To show dose-response of a protective or harmful factor</a:t>
            </a:r>
          </a:p>
          <a:p>
            <a:pPr>
              <a:spcBef>
                <a:spcPct val="50000"/>
              </a:spcBef>
            </a:pPr>
            <a:endParaRPr lang="en-US" altLang="en-US"/>
          </a:p>
        </p:txBody>
      </p:sp>
    </p:spTree>
    <p:extLst>
      <p:ext uri="{BB962C8B-B14F-4D97-AF65-F5344CB8AC3E}">
        <p14:creationId xmlns:p14="http://schemas.microsoft.com/office/powerpoint/2010/main" val="424320445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Grp="1" noChangeArrowheads="1"/>
          </p:cNvSpPr>
          <p:nvPr>
            <p:ph type="title"/>
          </p:nvPr>
        </p:nvSpPr>
        <p:spPr>
          <a:xfrm>
            <a:off x="685800" y="457200"/>
            <a:ext cx="7772400" cy="1143000"/>
          </a:xfrm>
        </p:spPr>
        <p:txBody>
          <a:bodyPr/>
          <a:lstStyle/>
          <a:p>
            <a:r>
              <a:rPr lang="en-US" altLang="en-US"/>
              <a:t>Nurse’s Health Study</a:t>
            </a:r>
          </a:p>
        </p:txBody>
      </p:sp>
      <p:pic>
        <p:nvPicPr>
          <p:cNvPr id="1193987" name="Picture 3" descr="nurses health vis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543800" cy="505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3603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body" idx="1"/>
          </p:nvPr>
        </p:nvSpPr>
        <p:spPr/>
        <p:txBody>
          <a:bodyPr/>
          <a:lstStyle/>
          <a:p>
            <a:r>
              <a:rPr lang="en-US" altLang="en-US"/>
              <a:t>Drawings and Diagrams</a:t>
            </a:r>
          </a:p>
          <a:p>
            <a:endParaRPr lang="en-US" altLang="en-US"/>
          </a:p>
          <a:p>
            <a:endParaRPr lang="en-US" altLang="en-US"/>
          </a:p>
          <a:p>
            <a:pPr lvl="1"/>
            <a:endParaRPr lang="en-US" altLang="en-US"/>
          </a:p>
        </p:txBody>
      </p:sp>
    </p:spTree>
    <p:extLst>
      <p:ext uri="{BB962C8B-B14F-4D97-AF65-F5344CB8AC3E}">
        <p14:creationId xmlns:p14="http://schemas.microsoft.com/office/powerpoint/2010/main" val="39308621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a:xfrm>
            <a:off x="317500" y="52388"/>
            <a:ext cx="8637588" cy="1431925"/>
          </a:xfrm>
        </p:spPr>
        <p:txBody>
          <a:bodyPr>
            <a:normAutofit/>
          </a:bodyPr>
          <a:lstStyle/>
          <a:p>
            <a:r>
              <a:rPr lang="en-US" altLang="en-US" dirty="0" smtClean="0"/>
              <a:t>Diagrams </a:t>
            </a:r>
            <a:r>
              <a:rPr lang="en-US" altLang="en-US" dirty="0"/>
              <a:t>and Drawings</a:t>
            </a:r>
          </a:p>
        </p:txBody>
      </p:sp>
      <p:sp>
        <p:nvSpPr>
          <p:cNvPr id="1196035"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96036" name="Rectangle 4"/>
          <p:cNvSpPr>
            <a:spLocks noChangeArrowheads="1"/>
          </p:cNvSpPr>
          <p:nvPr/>
        </p:nvSpPr>
        <p:spPr bwMode="auto">
          <a:xfrm>
            <a:off x="457200" y="5791200"/>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cs typeface="Times New Roman" pitchFamily="18" charset="0"/>
              </a:rPr>
              <a:t>Figure 2</a:t>
            </a:r>
            <a:r>
              <a:rPr lang="en-US" altLang="en-US">
                <a:cs typeface="Times New Roman" pitchFamily="18" charset="0"/>
              </a:rPr>
              <a:t>. Relation between altitude and inspired oxygen pressure </a:t>
            </a:r>
            <a:br>
              <a:rPr lang="en-US" altLang="en-US">
                <a:cs typeface="Times New Roman" pitchFamily="18" charset="0"/>
              </a:rPr>
            </a:br>
            <a:r>
              <a:rPr lang="en-US" altLang="en-US" sz="1200" i="1">
                <a:cs typeface="Times New Roman" pitchFamily="18" charset="0"/>
              </a:rPr>
              <a:t>From:</a:t>
            </a:r>
            <a:r>
              <a:rPr lang="en-US" altLang="en-US" sz="1200">
                <a:cs typeface="Times New Roman" pitchFamily="18" charset="0"/>
              </a:rPr>
              <a:t>   Peacock: BMJ, Volume 317(7165).October 17, 1998.1063-1066</a:t>
            </a:r>
            <a:r>
              <a:rPr lang="en-US" altLang="en-US" sz="1100"/>
              <a:t> </a:t>
            </a:r>
            <a:endParaRPr lang="en-US" altLang="en-US"/>
          </a:p>
        </p:txBody>
      </p:sp>
      <p:pic>
        <p:nvPicPr>
          <p:cNvPr id="1196037" name="Picture 5" descr="ovid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396240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41459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ChangeArrowheads="1"/>
          </p:cNvSpPr>
          <p:nvPr>
            <p:ph type="title"/>
          </p:nvPr>
        </p:nvSpPr>
        <p:spPr>
          <a:xfrm>
            <a:off x="317500" y="52388"/>
            <a:ext cx="8637588" cy="1431925"/>
          </a:xfrm>
        </p:spPr>
        <p:txBody>
          <a:bodyPr>
            <a:normAutofit/>
          </a:bodyPr>
          <a:lstStyle/>
          <a:p>
            <a:r>
              <a:rPr lang="en-US" altLang="en-US" dirty="0" smtClean="0"/>
              <a:t>Diagrams </a:t>
            </a:r>
            <a:r>
              <a:rPr lang="en-US" altLang="en-US" dirty="0"/>
              <a:t>and Drawings</a:t>
            </a:r>
          </a:p>
        </p:txBody>
      </p:sp>
      <p:sp>
        <p:nvSpPr>
          <p:cNvPr id="1198083"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98084" name="Rectangle 4"/>
          <p:cNvSpPr>
            <a:spLocks noChangeArrowheads="1"/>
          </p:cNvSpPr>
          <p:nvPr/>
        </p:nvSpPr>
        <p:spPr bwMode="auto">
          <a:xfrm>
            <a:off x="457200" y="5487988"/>
            <a:ext cx="914400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cs typeface="Times New Roman" pitchFamily="18" charset="0"/>
              </a:rPr>
              <a:t> </a:t>
            </a:r>
          </a:p>
          <a:p>
            <a:pPr eaLnBrk="0" hangingPunct="0"/>
            <a:r>
              <a:rPr lang="en-US" altLang="en-US" b="1">
                <a:cs typeface="Times New Roman" pitchFamily="18" charset="0"/>
              </a:rPr>
              <a:t>Figure 5</a:t>
            </a:r>
            <a:r>
              <a:rPr lang="en-US" altLang="en-US">
                <a:cs typeface="Times New Roman" pitchFamily="18" charset="0"/>
              </a:rPr>
              <a:t>. Effect of hypoxia on central nervous system </a:t>
            </a:r>
            <a:br>
              <a:rPr lang="en-US" altLang="en-US">
                <a:cs typeface="Times New Roman" pitchFamily="18" charset="0"/>
              </a:rPr>
            </a:br>
            <a:r>
              <a:rPr lang="en-US" altLang="en-US" sz="1200" i="1">
                <a:cs typeface="Times New Roman" pitchFamily="18" charset="0"/>
              </a:rPr>
              <a:t>From:</a:t>
            </a:r>
            <a:r>
              <a:rPr lang="en-US" altLang="en-US" sz="1200">
                <a:cs typeface="Times New Roman" pitchFamily="18" charset="0"/>
              </a:rPr>
              <a:t>   Peacock: BMJ, Volume 317(7165).October 17, 1998.1063-1066</a:t>
            </a:r>
          </a:p>
          <a:p>
            <a:pPr eaLnBrk="0" hangingPunct="0"/>
            <a:endParaRPr lang="en-US" altLang="en-US"/>
          </a:p>
        </p:txBody>
      </p:sp>
      <p:pic>
        <p:nvPicPr>
          <p:cNvPr id="1198085" name="Picture 5" descr="ovidwe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60198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47619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F27CF52B-5D6F-4094-928C-91E65A06703B}" type="slidenum">
              <a:rPr lang="en-US" altLang="en-US" smtClean="0"/>
              <a:pPr/>
              <a:t>46</a:t>
            </a:fld>
            <a:endParaRPr lang="en-US" altLang="en-US"/>
          </a:p>
        </p:txBody>
      </p:sp>
      <p:sp>
        <p:nvSpPr>
          <p:cNvPr id="5" name="Content Placeholder 4"/>
          <p:cNvSpPr>
            <a:spLocks noGrp="1"/>
          </p:cNvSpPr>
          <p:nvPr>
            <p:ph idx="1"/>
          </p:nvPr>
        </p:nvSpPr>
        <p:spPr/>
        <p:txBody>
          <a:bodyPr/>
          <a:lstStyle/>
          <a:p>
            <a:endParaRPr lang="en-US"/>
          </a:p>
        </p:txBody>
      </p:sp>
      <p:pic>
        <p:nvPicPr>
          <p:cNvPr id="12493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4572" t="16667" r="33285" b="8167"/>
          <a:stretch/>
        </p:blipFill>
        <p:spPr bwMode="auto">
          <a:xfrm rot="5400000">
            <a:off x="1995796" y="-622218"/>
            <a:ext cx="5878286" cy="773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474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Rectangle 2"/>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203203" name="Rectangle 3"/>
          <p:cNvSpPr>
            <a:spLocks noChangeArrowheads="1"/>
          </p:cNvSpPr>
          <p:nvPr/>
        </p:nvSpPr>
        <p:spPr bwMode="auto">
          <a:xfrm>
            <a:off x="0" y="5410200"/>
            <a:ext cx="9144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Figure 3.</a:t>
            </a:r>
            <a:r>
              <a:rPr lang="en-US" altLang="en-US"/>
              <a:t> Model of the Difference in the Rate of Progression to AIDS between Patients with HLA-B*35-Px and Those with HLA-B*35-PY. </a:t>
            </a:r>
          </a:p>
          <a:p>
            <a:pPr eaLnBrk="0" hangingPunct="0"/>
            <a:endParaRPr lang="en-US" altLang="en-US" sz="1200"/>
          </a:p>
        </p:txBody>
      </p:sp>
      <p:pic>
        <p:nvPicPr>
          <p:cNvPr id="1203204" name="Picture 4" descr="03f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33400"/>
            <a:ext cx="50292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203205" name="Rectangle 5"/>
          <p:cNvSpPr>
            <a:spLocks noChangeArrowheads="1"/>
          </p:cNvSpPr>
          <p:nvPr/>
        </p:nvSpPr>
        <p:spPr bwMode="auto">
          <a:xfrm>
            <a:off x="0" y="2574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03206" name="Rectangle 6"/>
          <p:cNvSpPr>
            <a:spLocks noChangeArrowheads="1"/>
          </p:cNvSpPr>
          <p:nvPr/>
        </p:nvSpPr>
        <p:spPr bwMode="auto">
          <a:xfrm>
            <a:off x="0" y="3978275"/>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i="1"/>
              <a:t>Xiaojiang Gao</a:t>
            </a:r>
            <a:endParaRPr lang="en-US" altLang="en-US"/>
          </a:p>
        </p:txBody>
      </p:sp>
      <p:pic>
        <p:nvPicPr>
          <p:cNvPr id="1203207" name="Picture 7" descr="spa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0" y="2620963"/>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203208" name="Picture 8" descr="spa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613" y="2620963"/>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203209" name="Picture 9" descr="Next">
            <a:hlinkClick r:id=""/>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3925" y="2881313"/>
            <a:ext cx="103188" cy="92075"/>
          </a:xfrm>
          <a:prstGeom prst="rect">
            <a:avLst/>
          </a:prstGeom>
          <a:noFill/>
          <a:extLst>
            <a:ext uri="{909E8E84-426E-40DD-AFC4-6F175D3DCCD1}">
              <a14:hiddenFill xmlns:a14="http://schemas.microsoft.com/office/drawing/2010/main">
                <a:solidFill>
                  <a:srgbClr val="FFFFFF"/>
                </a:solidFill>
              </a14:hiddenFill>
            </a:ext>
          </a:extLst>
        </p:spPr>
      </p:pic>
      <p:sp>
        <p:nvSpPr>
          <p:cNvPr id="1203210" name="Rectangle 10"/>
          <p:cNvSpPr>
            <a:spLocks noChangeArrowheads="1"/>
          </p:cNvSpPr>
          <p:nvPr/>
        </p:nvSpPr>
        <p:spPr bwMode="auto">
          <a:xfrm>
            <a:off x="0" y="6154738"/>
            <a:ext cx="8832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i="1">
                <a:latin typeface="Arial" charset="0"/>
              </a:rPr>
              <a:t>Gao et al.  </a:t>
            </a:r>
            <a:r>
              <a:rPr lang="en-US" altLang="en-US" sz="1600" b="1">
                <a:latin typeface="Arial" charset="0"/>
              </a:rPr>
              <a:t>Effect of a Single Amino Acid Change in MHC Class I Molecules on the Rate of </a:t>
            </a:r>
          </a:p>
          <a:p>
            <a:r>
              <a:rPr lang="en-US" altLang="en-US" sz="1600" b="1">
                <a:latin typeface="Arial" charset="0"/>
              </a:rPr>
              <a:t>Progression to AIDS</a:t>
            </a:r>
            <a:r>
              <a:rPr lang="en-US" altLang="en-US" sz="1100"/>
              <a:t> </a:t>
            </a:r>
            <a:r>
              <a:rPr lang="en-US" altLang="en-US" b="1" i="1"/>
              <a:t>NEJM</a:t>
            </a:r>
            <a:r>
              <a:rPr lang="en-US" altLang="en-US" b="1"/>
              <a:t> 344:1668-1675; May 31, 2001</a:t>
            </a:r>
          </a:p>
        </p:txBody>
      </p:sp>
    </p:spTree>
    <p:extLst>
      <p:ext uri="{BB962C8B-B14F-4D97-AF65-F5344CB8AC3E}">
        <p14:creationId xmlns:p14="http://schemas.microsoft.com/office/powerpoint/2010/main" val="233236378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Rectangle 2"/>
          <p:cNvSpPr>
            <a:spLocks noChangeArrowheads="1"/>
          </p:cNvSpPr>
          <p:nvPr/>
        </p:nvSpPr>
        <p:spPr bwMode="auto">
          <a:xfrm>
            <a:off x="0" y="4392613"/>
            <a:ext cx="9144000"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cs typeface="Times New Roman" pitchFamily="18" charset="0"/>
              </a:rPr>
              <a:t> </a:t>
            </a:r>
          </a:p>
          <a:p>
            <a:pPr eaLnBrk="0" hangingPunct="0"/>
            <a:r>
              <a:rPr lang="en-US" altLang="en-US" sz="1200">
                <a:cs typeface="Times New Roman" pitchFamily="18" charset="0"/>
              </a:rPr>
              <a:t> </a:t>
            </a:r>
          </a:p>
          <a:p>
            <a:pPr eaLnBrk="0" hangingPunct="0"/>
            <a:r>
              <a:rPr lang="en-US" altLang="en-US" sz="1200">
                <a:cs typeface="Times New Roman" pitchFamily="18" charset="0"/>
              </a:rPr>
              <a:t> </a:t>
            </a:r>
          </a:p>
          <a:p>
            <a:pPr eaLnBrk="0" hangingPunct="0"/>
            <a:r>
              <a:rPr lang="en-US" altLang="en-US" sz="1200" b="1">
                <a:cs typeface="Times New Roman" pitchFamily="18" charset="0"/>
              </a:rPr>
              <a:t>Figure 6</a:t>
            </a:r>
            <a:r>
              <a:rPr lang="en-US" altLang="en-US" sz="1200">
                <a:cs typeface="Times New Roman" pitchFamily="18" charset="0"/>
              </a:rPr>
              <a:t>. Possible origin of partially committed keratinocyte stem cells, and their specific association. We have demonstrated that the three concentric regions of the hair follicle (ORS, IRS, and shaft) originate from distinct progenitor cells. As discussed in the text, three possibilities can be envisaged for the origin of these cells: (</a:t>
            </a:r>
            <a:r>
              <a:rPr lang="en-US" altLang="en-US" sz="1200" i="1">
                <a:cs typeface="Times New Roman" pitchFamily="18" charset="0"/>
              </a:rPr>
              <a:t>A</a:t>
            </a:r>
            <a:r>
              <a:rPr lang="en-US" altLang="en-US" sz="1200">
                <a:cs typeface="Times New Roman" pitchFamily="18" charset="0"/>
              </a:rPr>
              <a:t>) they may derive from a totipotent keratinocyte stem cell that is still present and operative in the mature hair follicle; (</a:t>
            </a:r>
            <a:r>
              <a:rPr lang="en-US" altLang="en-US" sz="1200" i="1">
                <a:cs typeface="Times New Roman" pitchFamily="18" charset="0"/>
              </a:rPr>
              <a:t>B</a:t>
            </a:r>
            <a:r>
              <a:rPr lang="en-US" altLang="en-US" sz="1200">
                <a:cs typeface="Times New Roman" pitchFamily="18" charset="0"/>
              </a:rPr>
              <a:t>) they may derive from a totipotent progenitor cell during development, but exist as independent entities in the mature hair follicle; (</a:t>
            </a:r>
            <a:r>
              <a:rPr lang="en-US" altLang="en-US" sz="1200" i="1">
                <a:cs typeface="Times New Roman" pitchFamily="18" charset="0"/>
              </a:rPr>
              <a:t>C</a:t>
            </a:r>
            <a:r>
              <a:rPr lang="en-US" altLang="en-US" sz="1200">
                <a:cs typeface="Times New Roman" pitchFamily="18" charset="0"/>
              </a:rPr>
              <a:t>) they may be intrinsically the same, but become committed to differentiate along different pathways in response to stimuli from the local environment. For three progenitor cells to come together and originate a hair follicle, they must either interact specifically with each other (</a:t>
            </a:r>
            <a:r>
              <a:rPr lang="en-US" altLang="en-US" sz="1200" i="1">
                <a:cs typeface="Times New Roman" pitchFamily="18" charset="0"/>
              </a:rPr>
              <a:t>D</a:t>
            </a:r>
            <a:r>
              <a:rPr lang="en-US" altLang="en-US" sz="1200">
                <a:cs typeface="Times New Roman" pitchFamily="18" charset="0"/>
              </a:rPr>
              <a:t>), or use a specific anchoring mechanism, which could be provided by dermal papilla cells and/or their extracellular matrix (</a:t>
            </a:r>
            <a:r>
              <a:rPr lang="en-US" altLang="en-US" sz="1200" i="1">
                <a:cs typeface="Times New Roman" pitchFamily="18" charset="0"/>
              </a:rPr>
              <a:t>E</a:t>
            </a:r>
            <a:r>
              <a:rPr lang="en-US" altLang="en-US" sz="1200">
                <a:cs typeface="Times New Roman" pitchFamily="18" charset="0"/>
              </a:rPr>
              <a:t>). This latter mechanism could contribute to the hair-inducing capability of dermal papilla cells (DP), together with the likely, but as yet elusive release of hair-inducing growth factors (GF). </a:t>
            </a:r>
            <a:br>
              <a:rPr lang="en-US" altLang="en-US" sz="1200">
                <a:cs typeface="Times New Roman" pitchFamily="18" charset="0"/>
              </a:rPr>
            </a:br>
            <a:r>
              <a:rPr lang="en-US" altLang="en-US" sz="1200" i="1">
                <a:cs typeface="Times New Roman" pitchFamily="18" charset="0"/>
              </a:rPr>
              <a:t>From:</a:t>
            </a:r>
            <a:r>
              <a:rPr lang="en-US" altLang="en-US" sz="1200">
                <a:cs typeface="Times New Roman" pitchFamily="18" charset="0"/>
              </a:rPr>
              <a:t>   Kamimura: J Invest Dermatol, Volume 109(4).October 1997.534-540</a:t>
            </a:r>
            <a:r>
              <a:rPr lang="en-US" altLang="en-US" sz="1100"/>
              <a:t> </a:t>
            </a:r>
            <a:endParaRPr lang="en-US" altLang="en-US"/>
          </a:p>
        </p:txBody>
      </p:sp>
      <p:pic>
        <p:nvPicPr>
          <p:cNvPr id="1205251" name="Picture 3" descr="ovid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452755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5297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a:xfrm>
            <a:off x="317500" y="52388"/>
            <a:ext cx="8637588" cy="1431925"/>
          </a:xfrm>
        </p:spPr>
        <p:txBody>
          <a:bodyPr>
            <a:normAutofit/>
          </a:bodyPr>
          <a:lstStyle/>
          <a:p>
            <a:r>
              <a:rPr lang="en-US" altLang="en-US" b="1" dirty="0">
                <a:latin typeface="Times New Roman" pitchFamily="18" charset="0"/>
              </a:rPr>
              <a:t> ALLUDE v. </a:t>
            </a:r>
            <a:r>
              <a:rPr lang="en-US" altLang="en-US" b="1" dirty="0" smtClean="0">
                <a:latin typeface="Times New Roman" pitchFamily="18" charset="0"/>
              </a:rPr>
              <a:t>ELUDE</a:t>
            </a:r>
            <a:r>
              <a:rPr lang="en-US" altLang="en-US" dirty="0" smtClean="0"/>
              <a:t>   </a:t>
            </a:r>
            <a:endParaRPr lang="en-US" altLang="en-US" dirty="0"/>
          </a:p>
        </p:txBody>
      </p:sp>
      <p:sp>
        <p:nvSpPr>
          <p:cNvPr id="919555" name="Rectangle 3"/>
          <p:cNvSpPr>
            <a:spLocks noGrp="1" noChangeArrowheads="1"/>
          </p:cNvSpPr>
          <p:nvPr>
            <p:ph type="body" idx="1"/>
          </p:nvPr>
        </p:nvSpPr>
        <p:spPr>
          <a:xfrm>
            <a:off x="304800" y="1143000"/>
            <a:ext cx="8208963" cy="5029200"/>
          </a:xfrm>
        </p:spPr>
        <p:txBody>
          <a:bodyPr>
            <a:normAutofit/>
          </a:bodyPr>
          <a:lstStyle/>
          <a:p>
            <a:pPr marL="609600" indent="-609600">
              <a:lnSpc>
                <a:spcPct val="90000"/>
              </a:lnSpc>
              <a:spcBef>
                <a:spcPct val="0"/>
              </a:spcBef>
              <a:buClrTx/>
              <a:buSzTx/>
              <a:buFontTx/>
              <a:buNone/>
            </a:pPr>
            <a:endParaRPr lang="en-US" altLang="en-US" sz="2800" b="1" dirty="0">
              <a:latin typeface="Times New Roman" pitchFamily="18" charset="0"/>
            </a:endParaRPr>
          </a:p>
          <a:p>
            <a:pPr marL="609600" indent="-609600">
              <a:lnSpc>
                <a:spcPct val="90000"/>
              </a:lnSpc>
              <a:spcBef>
                <a:spcPct val="0"/>
              </a:spcBef>
              <a:buClrTx/>
              <a:buSzTx/>
              <a:buFontTx/>
              <a:buNone/>
            </a:pPr>
            <a:r>
              <a:rPr lang="en-US" altLang="en-US" sz="2800" dirty="0">
                <a:latin typeface="Times New Roman" pitchFamily="18" charset="0"/>
              </a:rPr>
              <a:t>allude: to reference indirectly</a:t>
            </a:r>
          </a:p>
          <a:p>
            <a:pPr marL="609600" indent="-609600">
              <a:lnSpc>
                <a:spcPct val="90000"/>
              </a:lnSpc>
              <a:spcBef>
                <a:spcPct val="0"/>
              </a:spcBef>
              <a:buClrTx/>
              <a:buSzTx/>
              <a:buFont typeface="Wingdings" pitchFamily="2" charset="2"/>
              <a:buChar char="à"/>
            </a:pPr>
            <a:r>
              <a:rPr lang="en-US" altLang="en-US" sz="2400" dirty="0">
                <a:latin typeface="Times New Roman" pitchFamily="18" charset="0"/>
                <a:sym typeface="Wingdings" pitchFamily="2" charset="2"/>
              </a:rPr>
              <a:t>She frequently </a:t>
            </a:r>
            <a:r>
              <a:rPr lang="en-US" altLang="en-US" sz="2400" i="1" dirty="0">
                <a:latin typeface="Times New Roman" pitchFamily="18" charset="0"/>
                <a:sym typeface="Wingdings" pitchFamily="2" charset="2"/>
              </a:rPr>
              <a:t>alluded</a:t>
            </a:r>
            <a:r>
              <a:rPr lang="en-US" altLang="en-US" sz="2400" dirty="0">
                <a:latin typeface="Times New Roman" pitchFamily="18" charset="0"/>
                <a:sym typeface="Wingdings" pitchFamily="2" charset="2"/>
              </a:rPr>
              <a:t> to her distrust of lawyers without explicitly stating her opinion.</a:t>
            </a:r>
          </a:p>
          <a:p>
            <a:pPr marL="609600" indent="-609600">
              <a:lnSpc>
                <a:spcPct val="90000"/>
              </a:lnSpc>
              <a:spcBef>
                <a:spcPct val="0"/>
              </a:spcBef>
              <a:buClrTx/>
              <a:buSzTx/>
              <a:buFont typeface="Wingdings" pitchFamily="2" charset="2"/>
              <a:buChar char="à"/>
            </a:pPr>
            <a:r>
              <a:rPr lang="en-US" altLang="en-US" sz="2400" dirty="0">
                <a:latin typeface="Times New Roman" pitchFamily="18" charset="0"/>
                <a:sym typeface="Wingdings" pitchFamily="2" charset="2"/>
              </a:rPr>
              <a:t>He impressed the crowd with his </a:t>
            </a:r>
            <a:r>
              <a:rPr lang="en-US" altLang="en-US" sz="2400" i="1" dirty="0">
                <a:latin typeface="Times New Roman" pitchFamily="18" charset="0"/>
                <a:sym typeface="Wingdings" pitchFamily="2" charset="2"/>
              </a:rPr>
              <a:t>allusions</a:t>
            </a:r>
            <a:r>
              <a:rPr lang="en-US" altLang="en-US" sz="2400" dirty="0">
                <a:latin typeface="Times New Roman" pitchFamily="18" charset="0"/>
                <a:sym typeface="Wingdings" pitchFamily="2" charset="2"/>
              </a:rPr>
              <a:t> to Greek mythology.  (</a:t>
            </a:r>
            <a:r>
              <a:rPr lang="en-US" altLang="en-US" sz="2400" dirty="0" err="1">
                <a:latin typeface="Times New Roman" pitchFamily="18" charset="0"/>
                <a:sym typeface="Wingdings" pitchFamily="2" charset="2"/>
              </a:rPr>
              <a:t>n.b.</a:t>
            </a:r>
            <a:r>
              <a:rPr lang="en-US" altLang="en-US" sz="2400" dirty="0">
                <a:latin typeface="Times New Roman" pitchFamily="18" charset="0"/>
                <a:sym typeface="Wingdings" pitchFamily="2" charset="2"/>
              </a:rPr>
              <a:t>: versus “illusion”)</a:t>
            </a:r>
            <a:endParaRPr lang="en-US" altLang="en-US" sz="2800" dirty="0">
              <a:latin typeface="Times New Roman" pitchFamily="18" charset="0"/>
            </a:endParaRPr>
          </a:p>
          <a:p>
            <a:pPr marL="609600" indent="-609600">
              <a:lnSpc>
                <a:spcPct val="90000"/>
              </a:lnSpc>
              <a:spcBef>
                <a:spcPct val="0"/>
              </a:spcBef>
              <a:buClrTx/>
              <a:buSzTx/>
              <a:buFont typeface="Wingdings" pitchFamily="2" charset="2"/>
              <a:buNone/>
            </a:pPr>
            <a:endParaRPr lang="en-US" altLang="en-US" sz="2800" dirty="0">
              <a:latin typeface="Times New Roman" pitchFamily="18" charset="0"/>
            </a:endParaRPr>
          </a:p>
          <a:p>
            <a:pPr marL="609600" indent="-609600">
              <a:lnSpc>
                <a:spcPct val="90000"/>
              </a:lnSpc>
              <a:spcBef>
                <a:spcPct val="0"/>
              </a:spcBef>
              <a:buClrTx/>
              <a:buSzTx/>
              <a:buFontTx/>
              <a:buNone/>
            </a:pPr>
            <a:r>
              <a:rPr lang="en-US" altLang="en-US" sz="2800" dirty="0">
                <a:latin typeface="Times New Roman" pitchFamily="18" charset="0"/>
              </a:rPr>
              <a:t>elude: to evade</a:t>
            </a:r>
          </a:p>
          <a:p>
            <a:pPr marL="609600" indent="-609600">
              <a:lnSpc>
                <a:spcPct val="90000"/>
              </a:lnSpc>
              <a:spcBef>
                <a:spcPct val="0"/>
              </a:spcBef>
              <a:buClrTx/>
              <a:buSzTx/>
              <a:buFont typeface="Wingdings" pitchFamily="2" charset="2"/>
              <a:buChar char="à"/>
            </a:pPr>
            <a:r>
              <a:rPr lang="en-US" altLang="en-US" sz="2400" dirty="0">
                <a:latin typeface="Times New Roman" pitchFamily="18" charset="0"/>
                <a:sym typeface="Wingdings" pitchFamily="2" charset="2"/>
              </a:rPr>
              <a:t>The stealthy cat-burglar </a:t>
            </a:r>
            <a:r>
              <a:rPr lang="en-US" altLang="en-US" sz="2400" i="1" dirty="0">
                <a:latin typeface="Times New Roman" pitchFamily="18" charset="0"/>
                <a:sym typeface="Wingdings" pitchFamily="2" charset="2"/>
              </a:rPr>
              <a:t>eluded</a:t>
            </a:r>
            <a:r>
              <a:rPr lang="en-US" altLang="en-US" sz="2400" dirty="0">
                <a:latin typeface="Times New Roman" pitchFamily="18" charset="0"/>
                <a:sym typeface="Wingdings" pitchFamily="2" charset="2"/>
              </a:rPr>
              <a:t> the police all winter.</a:t>
            </a:r>
          </a:p>
          <a:p>
            <a:pPr marL="609600" indent="-609600">
              <a:lnSpc>
                <a:spcPct val="90000"/>
              </a:lnSpc>
              <a:spcBef>
                <a:spcPct val="0"/>
              </a:spcBef>
              <a:buClrTx/>
              <a:buSzTx/>
              <a:buFont typeface="Wingdings" pitchFamily="2" charset="2"/>
              <a:buChar char="à"/>
            </a:pPr>
            <a:r>
              <a:rPr lang="en-US" altLang="en-US" sz="2400" dirty="0">
                <a:latin typeface="Times New Roman" pitchFamily="18" charset="0"/>
                <a:sym typeface="Wingdings" pitchFamily="2" charset="2"/>
              </a:rPr>
              <a:t>The </a:t>
            </a:r>
            <a:r>
              <a:rPr lang="en-US" altLang="en-US" sz="2400" i="1" dirty="0">
                <a:latin typeface="Times New Roman" pitchFamily="18" charset="0"/>
                <a:sym typeface="Wingdings" pitchFamily="2" charset="2"/>
              </a:rPr>
              <a:t>elusive</a:t>
            </a:r>
            <a:r>
              <a:rPr lang="en-US" altLang="en-US" sz="2400" dirty="0">
                <a:latin typeface="Times New Roman" pitchFamily="18" charset="0"/>
                <a:sym typeface="Wingdings" pitchFamily="2" charset="2"/>
              </a:rPr>
              <a:t> protein, which our team has been trying to characterize for months, has baffled labs across the country.</a:t>
            </a:r>
            <a:r>
              <a:rPr lang="en-US" altLang="en-US" sz="2800" dirty="0">
                <a:latin typeface="Times New Roman" pitchFamily="18" charset="0"/>
                <a:sym typeface="Wingdings" pitchFamily="2" charset="2"/>
              </a:rPr>
              <a:t>  </a:t>
            </a:r>
          </a:p>
          <a:p>
            <a:pPr marL="609600" indent="-609600">
              <a:lnSpc>
                <a:spcPct val="90000"/>
              </a:lnSpc>
              <a:spcBef>
                <a:spcPct val="0"/>
              </a:spcBef>
              <a:buClrTx/>
              <a:buSzTx/>
              <a:buFont typeface="Wingdings" pitchFamily="2" charset="2"/>
              <a:buNone/>
            </a:pPr>
            <a:endParaRPr lang="en-US" altLang="en-US" sz="2800" b="1" dirty="0"/>
          </a:p>
          <a:p>
            <a:pPr marL="609600" indent="-609600">
              <a:lnSpc>
                <a:spcPct val="90000"/>
              </a:lnSpc>
              <a:spcBef>
                <a:spcPct val="0"/>
              </a:spcBef>
              <a:buClrTx/>
              <a:buSzTx/>
              <a:buFontTx/>
              <a:buNone/>
            </a:pPr>
            <a:endParaRPr lang="en-US" altLang="en-US" sz="2800" b="1" dirty="0"/>
          </a:p>
        </p:txBody>
      </p:sp>
    </p:spTree>
    <p:extLst>
      <p:ext uri="{BB962C8B-B14F-4D97-AF65-F5344CB8AC3E}">
        <p14:creationId xmlns:p14="http://schemas.microsoft.com/office/powerpoint/2010/main" val="756436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a:xfrm>
            <a:off x="317500" y="52388"/>
            <a:ext cx="8637588" cy="1431925"/>
          </a:xfrm>
        </p:spPr>
        <p:txBody>
          <a:bodyPr>
            <a:normAutofit/>
          </a:bodyPr>
          <a:lstStyle/>
          <a:p>
            <a:r>
              <a:rPr lang="en-US" altLang="en-US" u="sng" dirty="0" smtClean="0"/>
              <a:t>Table </a:t>
            </a:r>
            <a:r>
              <a:rPr lang="en-US" altLang="en-US" u="sng" dirty="0"/>
              <a:t>Titles and Footnotes</a:t>
            </a:r>
          </a:p>
        </p:txBody>
      </p:sp>
      <p:sp>
        <p:nvSpPr>
          <p:cNvPr id="1128451"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28452" name="Text Box 4"/>
          <p:cNvSpPr txBox="1">
            <a:spLocks noChangeArrowheads="1"/>
          </p:cNvSpPr>
          <p:nvPr/>
        </p:nvSpPr>
        <p:spPr bwMode="auto">
          <a:xfrm>
            <a:off x="457200" y="2057400"/>
            <a:ext cx="86868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u="sng" dirty="0"/>
              <a:t>Footnotes:</a:t>
            </a:r>
          </a:p>
          <a:p>
            <a:pPr>
              <a:spcBef>
                <a:spcPct val="50000"/>
              </a:spcBef>
              <a:buFontTx/>
              <a:buChar char="•"/>
            </a:pPr>
            <a:r>
              <a:rPr lang="en-US" altLang="en-US" b="1" dirty="0"/>
              <a:t>Use superscript symbols to identify footnotes, according to journal guidelines:</a:t>
            </a:r>
          </a:p>
          <a:p>
            <a:pPr lvl="1">
              <a:spcBef>
                <a:spcPct val="50000"/>
              </a:spcBef>
              <a:buFontTx/>
              <a:buChar char="•"/>
            </a:pPr>
            <a:r>
              <a:rPr lang="en-US" altLang="en-US" dirty="0"/>
              <a:t>A standard series is: *, </a:t>
            </a:r>
            <a:r>
              <a:rPr lang="en-US" altLang="en-US" dirty="0">
                <a:cs typeface="Times New Roman" pitchFamily="18" charset="0"/>
              </a:rPr>
              <a:t>†,‡,¶,#,**,††, etc.</a:t>
            </a:r>
            <a:endParaRPr lang="en-US" altLang="en-US" dirty="0"/>
          </a:p>
          <a:p>
            <a:pPr>
              <a:spcBef>
                <a:spcPct val="50000"/>
              </a:spcBef>
              <a:buFontTx/>
              <a:buChar char="•"/>
            </a:pPr>
            <a:r>
              <a:rPr lang="en-US" altLang="en-US" b="1" dirty="0"/>
              <a:t>Use footnotes to explain statistically significant differences</a:t>
            </a:r>
          </a:p>
          <a:p>
            <a:pPr lvl="1">
              <a:spcBef>
                <a:spcPct val="50000"/>
              </a:spcBef>
              <a:buFontTx/>
              <a:buChar char="•"/>
            </a:pPr>
            <a:r>
              <a:rPr lang="en-US" altLang="en-US" dirty="0"/>
              <a:t>E.g., *</a:t>
            </a:r>
            <a:r>
              <a:rPr lang="en-US" altLang="en-US" dirty="0" smtClean="0"/>
              <a:t>p &lt; 0.01 </a:t>
            </a:r>
            <a:r>
              <a:rPr lang="en-US" altLang="en-US" dirty="0"/>
              <a:t>vs. control by ANOVA</a:t>
            </a:r>
          </a:p>
          <a:p>
            <a:pPr>
              <a:spcBef>
                <a:spcPct val="50000"/>
              </a:spcBef>
              <a:buFontTx/>
              <a:buChar char="•"/>
            </a:pPr>
            <a:r>
              <a:rPr lang="en-US" altLang="en-US" b="1" dirty="0"/>
              <a:t>Use footnotes to explain experimental details or abbreviations</a:t>
            </a:r>
            <a:r>
              <a:rPr lang="en-US" altLang="en-US" dirty="0"/>
              <a:t> </a:t>
            </a:r>
          </a:p>
          <a:p>
            <a:pPr lvl="1">
              <a:spcBef>
                <a:spcPct val="50000"/>
              </a:spcBef>
              <a:buFontTx/>
              <a:buChar char="•"/>
            </a:pPr>
            <a:r>
              <a:rPr lang="en-US" altLang="en-US" dirty="0"/>
              <a:t>E.g., EDI is the Eating Disorder Inventory (reference)</a:t>
            </a:r>
          </a:p>
          <a:p>
            <a:pPr lvl="1">
              <a:spcBef>
                <a:spcPct val="50000"/>
              </a:spcBef>
              <a:buFontTx/>
              <a:buChar char="•"/>
            </a:pPr>
            <a:r>
              <a:rPr lang="en-US" altLang="en-US" dirty="0"/>
              <a:t>Amenorrhea was defined as 0-3 periods per year</a:t>
            </a:r>
          </a:p>
        </p:txBody>
      </p:sp>
    </p:spTree>
    <p:extLst>
      <p:ext uri="{BB962C8B-B14F-4D97-AF65-F5344CB8AC3E}">
        <p14:creationId xmlns:p14="http://schemas.microsoft.com/office/powerpoint/2010/main" val="362942575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9122" name="Rectangle 2"/>
          <p:cNvSpPr>
            <a:spLocks noGrp="1" noChangeArrowheads="1"/>
          </p:cNvSpPr>
          <p:nvPr>
            <p:ph type="title"/>
          </p:nvPr>
        </p:nvSpPr>
        <p:spPr>
          <a:xfrm>
            <a:off x="317500" y="52388"/>
            <a:ext cx="8637588" cy="1431925"/>
          </a:xfrm>
        </p:spPr>
        <p:txBody>
          <a:bodyPr>
            <a:normAutofit/>
          </a:bodyPr>
          <a:lstStyle/>
          <a:p>
            <a:r>
              <a:rPr lang="en-US" altLang="en-US" b="1" dirty="0">
                <a:latin typeface="Times New Roman" pitchFamily="18" charset="0"/>
              </a:rPr>
              <a:t>ARRANT v. ERRANT</a:t>
            </a:r>
            <a:endParaRPr lang="en-US" altLang="en-US" dirty="0"/>
          </a:p>
        </p:txBody>
      </p:sp>
      <p:sp>
        <p:nvSpPr>
          <p:cNvPr id="1029123" name="Rectangle 3"/>
          <p:cNvSpPr>
            <a:spLocks noGrp="1" noChangeArrowheads="1"/>
          </p:cNvSpPr>
          <p:nvPr>
            <p:ph type="body" idx="1"/>
          </p:nvPr>
        </p:nvSpPr>
        <p:spPr>
          <a:xfrm>
            <a:off x="304800" y="1143000"/>
            <a:ext cx="8208963" cy="5029200"/>
          </a:xfrm>
        </p:spPr>
        <p:txBody>
          <a:bodyPr/>
          <a:lstStyle/>
          <a:p>
            <a:pPr marL="609600" indent="-609600">
              <a:spcBef>
                <a:spcPct val="0"/>
              </a:spcBef>
              <a:buClrTx/>
              <a:buSzTx/>
              <a:buFontTx/>
              <a:buNone/>
            </a:pPr>
            <a:r>
              <a:rPr lang="en-US" altLang="en-US" sz="2800" b="1" dirty="0" smtClean="0">
                <a:latin typeface="Times New Roman" pitchFamily="18" charset="0"/>
              </a:rPr>
              <a:t> </a:t>
            </a:r>
            <a:endParaRPr lang="en-US" altLang="en-US" sz="2800" b="1" dirty="0">
              <a:latin typeface="Times New Roman" pitchFamily="18" charset="0"/>
            </a:endParaRPr>
          </a:p>
          <a:p>
            <a:pPr marL="609600" indent="-609600">
              <a:spcBef>
                <a:spcPct val="0"/>
              </a:spcBef>
              <a:buClrTx/>
              <a:buSzTx/>
              <a:buFontTx/>
              <a:buNone/>
            </a:pPr>
            <a:endParaRPr lang="en-US" altLang="en-US" sz="2800" dirty="0">
              <a:latin typeface="Times New Roman" pitchFamily="18" charset="0"/>
            </a:endParaRPr>
          </a:p>
          <a:p>
            <a:pPr marL="609600" indent="-609600">
              <a:spcBef>
                <a:spcPct val="0"/>
              </a:spcBef>
              <a:buClrTx/>
              <a:buSzTx/>
              <a:buFontTx/>
              <a:buNone/>
            </a:pPr>
            <a:r>
              <a:rPr lang="en-US" altLang="en-US" sz="2800" i="1" dirty="0">
                <a:latin typeface="Times New Roman" pitchFamily="18" charset="0"/>
              </a:rPr>
              <a:t>arrant</a:t>
            </a:r>
            <a:r>
              <a:rPr lang="en-US" altLang="en-US" sz="2800" dirty="0">
                <a:latin typeface="Times New Roman" pitchFamily="18" charset="0"/>
              </a:rPr>
              <a:t>: being notoriously without moderation; extreme</a:t>
            </a:r>
          </a:p>
          <a:p>
            <a:pPr marL="609600" indent="-609600">
              <a:spcBef>
                <a:spcPct val="0"/>
              </a:spcBef>
              <a:buClrTx/>
              <a:buSzTx/>
              <a:buFont typeface="Wingdings" pitchFamily="2" charset="2"/>
              <a:buChar char="à"/>
            </a:pPr>
            <a:r>
              <a:rPr lang="en-US" altLang="en-US" sz="2400" dirty="0">
                <a:latin typeface="Times New Roman" pitchFamily="18" charset="0"/>
                <a:sym typeface="Wingdings" pitchFamily="2" charset="2"/>
              </a:rPr>
              <a:t>We are </a:t>
            </a:r>
            <a:r>
              <a:rPr lang="en-US" altLang="en-US" sz="2400" i="1" dirty="0">
                <a:latin typeface="Times New Roman" pitchFamily="18" charset="0"/>
                <a:sym typeface="Wingdings" pitchFamily="2" charset="2"/>
              </a:rPr>
              <a:t>arrant</a:t>
            </a:r>
            <a:r>
              <a:rPr lang="en-US" altLang="en-US" sz="2400" dirty="0">
                <a:latin typeface="Times New Roman" pitchFamily="18" charset="0"/>
                <a:sym typeface="Wingdings" pitchFamily="2" charset="2"/>
              </a:rPr>
              <a:t> knaves, all; believe none of us. (Shakespeare)</a:t>
            </a:r>
            <a:r>
              <a:rPr lang="en-US" altLang="en-US" sz="2800" dirty="0">
                <a:latin typeface="Times New Roman" pitchFamily="18" charset="0"/>
              </a:rPr>
              <a:t> </a:t>
            </a:r>
          </a:p>
          <a:p>
            <a:pPr marL="609600" indent="-609600">
              <a:spcBef>
                <a:spcPct val="0"/>
              </a:spcBef>
              <a:buClrTx/>
              <a:buSzTx/>
              <a:buFont typeface="Wingdings" pitchFamily="2" charset="2"/>
              <a:buNone/>
            </a:pPr>
            <a:endParaRPr lang="en-US" altLang="en-US" sz="2800" dirty="0">
              <a:latin typeface="Times New Roman" pitchFamily="18" charset="0"/>
            </a:endParaRPr>
          </a:p>
          <a:p>
            <a:pPr marL="609600" indent="-609600">
              <a:spcBef>
                <a:spcPct val="0"/>
              </a:spcBef>
              <a:buClrTx/>
              <a:buSzTx/>
              <a:buFontTx/>
              <a:buNone/>
            </a:pPr>
            <a:r>
              <a:rPr lang="en-US" altLang="en-US" sz="2800" i="1" dirty="0">
                <a:latin typeface="Times New Roman" pitchFamily="18" charset="0"/>
              </a:rPr>
              <a:t>errant</a:t>
            </a:r>
            <a:r>
              <a:rPr lang="en-US" altLang="en-US" sz="2800" dirty="0">
                <a:latin typeface="Times New Roman" pitchFamily="18" charset="0"/>
              </a:rPr>
              <a:t>: given to travelling; straying outside the proper path or bounds; moving aimlessly or irregularly; deviating from a standard; fallible</a:t>
            </a:r>
          </a:p>
          <a:p>
            <a:pPr marL="609600" indent="-609600">
              <a:spcBef>
                <a:spcPct val="0"/>
              </a:spcBef>
              <a:buClrTx/>
              <a:buSzTx/>
              <a:buFont typeface="Wingdings" pitchFamily="2" charset="2"/>
              <a:buChar char="à"/>
            </a:pPr>
            <a:r>
              <a:rPr lang="en-US" altLang="en-US" sz="2400" dirty="0">
                <a:latin typeface="Times New Roman" pitchFamily="18" charset="0"/>
                <a:sym typeface="Wingdings" pitchFamily="2" charset="2"/>
              </a:rPr>
              <a:t>The </a:t>
            </a:r>
            <a:r>
              <a:rPr lang="en-US" altLang="en-US" sz="2400" i="1" dirty="0">
                <a:latin typeface="Times New Roman" pitchFamily="18" charset="0"/>
                <a:sym typeface="Wingdings" pitchFamily="2" charset="2"/>
              </a:rPr>
              <a:t>errant</a:t>
            </a:r>
            <a:r>
              <a:rPr lang="en-US" altLang="en-US" sz="2400" dirty="0">
                <a:latin typeface="Times New Roman" pitchFamily="18" charset="0"/>
                <a:sym typeface="Wingdings" pitchFamily="2" charset="2"/>
              </a:rPr>
              <a:t> toddler found his way into all sorts of mischief.</a:t>
            </a:r>
            <a:r>
              <a:rPr lang="en-US" altLang="en-US" sz="2800" dirty="0">
                <a:latin typeface="Times New Roman" pitchFamily="18" charset="0"/>
                <a:sym typeface="Wingdings" pitchFamily="2" charset="2"/>
              </a:rPr>
              <a:t>  </a:t>
            </a:r>
            <a:endParaRPr lang="en-US" altLang="en-US" sz="2800" b="1" dirty="0"/>
          </a:p>
        </p:txBody>
      </p:sp>
    </p:spTree>
    <p:extLst>
      <p:ext uri="{BB962C8B-B14F-4D97-AF65-F5344CB8AC3E}">
        <p14:creationId xmlns:p14="http://schemas.microsoft.com/office/powerpoint/2010/main" val="33590615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a:xfrm>
            <a:off x="317500" y="52388"/>
            <a:ext cx="8637588" cy="1431925"/>
          </a:xfrm>
        </p:spPr>
        <p:txBody>
          <a:bodyPr>
            <a:normAutofit/>
          </a:bodyPr>
          <a:lstStyle/>
          <a:p>
            <a:r>
              <a:rPr lang="en-US" altLang="en-US" dirty="0" smtClean="0"/>
              <a:t> </a:t>
            </a:r>
            <a:r>
              <a:rPr lang="en-US" altLang="en-US" b="1" dirty="0">
                <a:latin typeface="Times New Roman" pitchFamily="18" charset="0"/>
              </a:rPr>
              <a:t>AMONG v. </a:t>
            </a:r>
            <a:r>
              <a:rPr lang="en-US" altLang="en-US" b="1" dirty="0" smtClean="0">
                <a:latin typeface="Times New Roman" pitchFamily="18" charset="0"/>
              </a:rPr>
              <a:t>BETWEEN</a:t>
            </a:r>
            <a:endParaRPr lang="en-US" altLang="en-US" dirty="0"/>
          </a:p>
        </p:txBody>
      </p:sp>
      <p:sp>
        <p:nvSpPr>
          <p:cNvPr id="1011715" name="Rectangle 3"/>
          <p:cNvSpPr>
            <a:spLocks noGrp="1" noChangeArrowheads="1"/>
          </p:cNvSpPr>
          <p:nvPr>
            <p:ph type="body" idx="1"/>
          </p:nvPr>
        </p:nvSpPr>
        <p:spPr>
          <a:xfrm>
            <a:off x="304800" y="990600"/>
            <a:ext cx="8208963" cy="4114800"/>
          </a:xfrm>
        </p:spPr>
        <p:txBody>
          <a:bodyPr>
            <a:normAutofit fontScale="92500"/>
          </a:bodyPr>
          <a:lstStyle/>
          <a:p>
            <a:pPr marL="609600" indent="-609600">
              <a:lnSpc>
                <a:spcPct val="90000"/>
              </a:lnSpc>
              <a:spcBef>
                <a:spcPct val="0"/>
              </a:spcBef>
              <a:buClrTx/>
              <a:buSzTx/>
              <a:buFontTx/>
              <a:buNone/>
            </a:pPr>
            <a:endParaRPr lang="en-US" altLang="en-US" sz="2800" b="1" dirty="0">
              <a:latin typeface="Times New Roman" pitchFamily="18" charset="0"/>
            </a:endParaRPr>
          </a:p>
          <a:p>
            <a:pPr marL="609600" indent="-609600">
              <a:lnSpc>
                <a:spcPct val="90000"/>
              </a:lnSpc>
              <a:spcBef>
                <a:spcPct val="0"/>
              </a:spcBef>
              <a:buClrTx/>
              <a:buSzTx/>
              <a:buFontTx/>
              <a:buNone/>
            </a:pPr>
            <a:r>
              <a:rPr lang="en-US" altLang="en-US" sz="2800" b="1" dirty="0">
                <a:latin typeface="Times New Roman" pitchFamily="18" charset="0"/>
              </a:rPr>
              <a:t>	</a:t>
            </a:r>
            <a:r>
              <a:rPr lang="en-US" altLang="en-US" sz="2800" b="1" i="1" dirty="0">
                <a:latin typeface="Times New Roman" pitchFamily="18" charset="0"/>
              </a:rPr>
              <a:t>Among</a:t>
            </a:r>
            <a:r>
              <a:rPr lang="en-US" altLang="en-US" sz="2800" b="1" dirty="0">
                <a:latin typeface="Times New Roman" pitchFamily="18" charset="0"/>
              </a:rPr>
              <a:t>: collective and undefined relations (three or more)</a:t>
            </a:r>
          </a:p>
          <a:p>
            <a:pPr marL="609600" indent="-609600">
              <a:lnSpc>
                <a:spcPct val="90000"/>
              </a:lnSpc>
              <a:spcBef>
                <a:spcPct val="0"/>
              </a:spcBef>
              <a:buClrTx/>
              <a:buSzTx/>
              <a:buFontTx/>
              <a:buChar char="•"/>
            </a:pPr>
            <a:r>
              <a:rPr lang="en-US" altLang="en-US" sz="2400" b="1" dirty="0">
                <a:latin typeface="Times New Roman" pitchFamily="18" charset="0"/>
              </a:rPr>
              <a:t>You’re among friends.</a:t>
            </a:r>
          </a:p>
          <a:p>
            <a:pPr marL="609600" indent="-609600">
              <a:lnSpc>
                <a:spcPct val="90000"/>
              </a:lnSpc>
              <a:spcBef>
                <a:spcPct val="0"/>
              </a:spcBef>
              <a:buClrTx/>
              <a:buSzTx/>
              <a:buFontTx/>
              <a:buChar char="•"/>
            </a:pPr>
            <a:r>
              <a:rPr lang="en-US" altLang="en-US" sz="2400" b="1" dirty="0">
                <a:latin typeface="Times New Roman" pitchFamily="18" charset="0"/>
              </a:rPr>
              <a:t>Agreement was reached among all four neighbors.</a:t>
            </a:r>
          </a:p>
          <a:p>
            <a:pPr marL="609600" indent="-609600">
              <a:lnSpc>
                <a:spcPct val="90000"/>
              </a:lnSpc>
              <a:spcBef>
                <a:spcPct val="0"/>
              </a:spcBef>
              <a:buClrTx/>
              <a:buSzTx/>
              <a:buFontTx/>
              <a:buNone/>
            </a:pPr>
            <a:endParaRPr lang="en-US" altLang="en-US" sz="2400" b="1" dirty="0">
              <a:latin typeface="Times New Roman" pitchFamily="18" charset="0"/>
            </a:endParaRPr>
          </a:p>
          <a:p>
            <a:pPr marL="609600" indent="-609600">
              <a:lnSpc>
                <a:spcPct val="90000"/>
              </a:lnSpc>
              <a:spcBef>
                <a:spcPct val="0"/>
              </a:spcBef>
              <a:buClrTx/>
              <a:buSzTx/>
              <a:buFontTx/>
              <a:buNone/>
            </a:pPr>
            <a:r>
              <a:rPr lang="en-US" altLang="en-US" sz="2800" b="1" dirty="0">
                <a:latin typeface="Times New Roman" pitchFamily="18" charset="0"/>
              </a:rPr>
              <a:t>	</a:t>
            </a:r>
            <a:r>
              <a:rPr lang="en-US" altLang="en-US" sz="2800" b="1" i="1" dirty="0">
                <a:latin typeface="Times New Roman" pitchFamily="18" charset="0"/>
              </a:rPr>
              <a:t>Between</a:t>
            </a:r>
            <a:r>
              <a:rPr lang="en-US" altLang="en-US" sz="2800" b="1" dirty="0">
                <a:latin typeface="Times New Roman" pitchFamily="18" charset="0"/>
              </a:rPr>
              <a:t>: one-to-one relationships of </a:t>
            </a:r>
            <a:r>
              <a:rPr lang="en-US" altLang="en-US" sz="2800" b="1" u="sng" dirty="0">
                <a:latin typeface="Times New Roman" pitchFamily="18" charset="0"/>
              </a:rPr>
              <a:t>pairs</a:t>
            </a:r>
            <a:r>
              <a:rPr lang="en-US" altLang="en-US" sz="2800" b="1" dirty="0">
                <a:latin typeface="Times New Roman" pitchFamily="18" charset="0"/>
              </a:rPr>
              <a:t> within a group or the sense “shared by.”</a:t>
            </a:r>
          </a:p>
          <a:p>
            <a:pPr marL="609600" indent="-609600">
              <a:lnSpc>
                <a:spcPct val="90000"/>
              </a:lnSpc>
              <a:spcBef>
                <a:spcPct val="0"/>
              </a:spcBef>
              <a:buClrTx/>
              <a:buSzTx/>
              <a:buFontTx/>
              <a:buNone/>
            </a:pPr>
            <a:endParaRPr lang="en-US" altLang="en-US" sz="2800" b="1" dirty="0">
              <a:latin typeface="Times New Roman" pitchFamily="18" charset="0"/>
            </a:endParaRPr>
          </a:p>
          <a:p>
            <a:pPr marL="609600" indent="-609600">
              <a:lnSpc>
                <a:spcPct val="90000"/>
              </a:lnSpc>
              <a:spcBef>
                <a:spcPct val="0"/>
              </a:spcBef>
              <a:buClrTx/>
              <a:buSzTx/>
              <a:buFontTx/>
              <a:buChar char="•"/>
            </a:pPr>
            <a:r>
              <a:rPr lang="en-US" altLang="en-US" sz="2400" b="1" dirty="0">
                <a:latin typeface="Times New Roman" pitchFamily="18" charset="0"/>
              </a:rPr>
              <a:t>Diplomatic relationships between the United States and France ceased. </a:t>
            </a:r>
          </a:p>
          <a:p>
            <a:pPr marL="609600" indent="-609600">
              <a:lnSpc>
                <a:spcPct val="90000"/>
              </a:lnSpc>
              <a:spcBef>
                <a:spcPct val="0"/>
              </a:spcBef>
              <a:buClrTx/>
              <a:buSzTx/>
              <a:buFontTx/>
              <a:buChar char="•"/>
            </a:pPr>
            <a:r>
              <a:rPr lang="en-US" altLang="en-US" sz="2400" b="1" dirty="0">
                <a:latin typeface="Times New Roman" pitchFamily="18" charset="0"/>
              </a:rPr>
              <a:t>There is close friendship between the members of the club.</a:t>
            </a:r>
          </a:p>
          <a:p>
            <a:pPr marL="609600" indent="-609600">
              <a:lnSpc>
                <a:spcPct val="90000"/>
              </a:lnSpc>
              <a:spcBef>
                <a:spcPct val="0"/>
              </a:spcBef>
              <a:buClrTx/>
              <a:buSzTx/>
              <a:buFontTx/>
              <a:buChar char="•"/>
            </a:pPr>
            <a:endParaRPr lang="en-US" altLang="en-US" sz="2400" b="1" dirty="0">
              <a:latin typeface="Times New Roman" pitchFamily="18" charset="0"/>
            </a:endParaRPr>
          </a:p>
        </p:txBody>
      </p:sp>
    </p:spTree>
    <p:extLst>
      <p:ext uri="{BB962C8B-B14F-4D97-AF65-F5344CB8AC3E}">
        <p14:creationId xmlns:p14="http://schemas.microsoft.com/office/powerpoint/2010/main" val="19895581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2738" name="Rectangle 2"/>
          <p:cNvSpPr>
            <a:spLocks noGrp="1" noChangeArrowheads="1"/>
          </p:cNvSpPr>
          <p:nvPr>
            <p:ph type="title"/>
          </p:nvPr>
        </p:nvSpPr>
        <p:spPr>
          <a:xfrm>
            <a:off x="317500" y="52388"/>
            <a:ext cx="8637588" cy="1431925"/>
          </a:xfrm>
        </p:spPr>
        <p:txBody>
          <a:bodyPr>
            <a:normAutofit/>
          </a:bodyPr>
          <a:lstStyle/>
          <a:p>
            <a:r>
              <a:rPr lang="en-US" altLang="en-US" b="1" dirty="0">
                <a:latin typeface="Times New Roman" pitchFamily="18" charset="0"/>
              </a:rPr>
              <a:t>LAY v. </a:t>
            </a:r>
            <a:r>
              <a:rPr lang="en-US" altLang="en-US" b="1" dirty="0" smtClean="0">
                <a:latin typeface="Times New Roman" pitchFamily="18" charset="0"/>
              </a:rPr>
              <a:t>LIE</a:t>
            </a:r>
            <a:endParaRPr lang="en-US" altLang="en-US" dirty="0"/>
          </a:p>
        </p:txBody>
      </p:sp>
      <p:sp>
        <p:nvSpPr>
          <p:cNvPr id="1012739" name="Rectangle 3"/>
          <p:cNvSpPr>
            <a:spLocks noGrp="1" noChangeArrowheads="1"/>
          </p:cNvSpPr>
          <p:nvPr>
            <p:ph type="body" idx="1"/>
          </p:nvPr>
        </p:nvSpPr>
        <p:spPr>
          <a:xfrm>
            <a:off x="304800" y="914400"/>
            <a:ext cx="8208963" cy="4114800"/>
          </a:xfrm>
        </p:spPr>
        <p:txBody>
          <a:bodyPr>
            <a:normAutofit fontScale="92500" lnSpcReduction="20000"/>
          </a:bodyPr>
          <a:lstStyle/>
          <a:p>
            <a:pPr marL="609600" indent="-609600">
              <a:lnSpc>
                <a:spcPct val="90000"/>
              </a:lnSpc>
              <a:spcBef>
                <a:spcPct val="0"/>
              </a:spcBef>
              <a:buClrTx/>
              <a:buSzTx/>
              <a:buFontTx/>
              <a:buNone/>
            </a:pPr>
            <a:endParaRPr lang="en-US" altLang="en-US" sz="2800" dirty="0">
              <a:latin typeface="Times New Roman" pitchFamily="18" charset="0"/>
            </a:endParaRPr>
          </a:p>
          <a:p>
            <a:pPr marL="609600" indent="-609600">
              <a:lnSpc>
                <a:spcPct val="90000"/>
              </a:lnSpc>
              <a:spcBef>
                <a:spcPct val="0"/>
              </a:spcBef>
              <a:buClrTx/>
              <a:buSzTx/>
              <a:buFontTx/>
              <a:buNone/>
            </a:pPr>
            <a:r>
              <a:rPr lang="en-US" altLang="en-US" sz="2800" b="1" i="1" dirty="0">
                <a:latin typeface="Times New Roman" pitchFamily="18" charset="0"/>
              </a:rPr>
              <a:t>Lay</a:t>
            </a:r>
            <a:r>
              <a:rPr lang="en-US" altLang="en-US" sz="2800" b="1" dirty="0">
                <a:latin typeface="Times New Roman" pitchFamily="18" charset="0"/>
              </a:rPr>
              <a:t> is a transitive verb (takes an object)</a:t>
            </a:r>
          </a:p>
          <a:p>
            <a:pPr marL="609600" indent="-609600">
              <a:lnSpc>
                <a:spcPct val="90000"/>
              </a:lnSpc>
              <a:spcBef>
                <a:spcPct val="0"/>
              </a:spcBef>
              <a:buClrTx/>
              <a:buSzTx/>
              <a:buFontTx/>
              <a:buNone/>
            </a:pPr>
            <a:r>
              <a:rPr lang="en-US" altLang="en-US" sz="2800" dirty="0">
                <a:latin typeface="Times New Roman" pitchFamily="18" charset="0"/>
              </a:rPr>
              <a:t>	</a:t>
            </a:r>
            <a:r>
              <a:rPr lang="en-US" altLang="en-US" sz="2800" i="1" dirty="0">
                <a:latin typeface="Times New Roman" pitchFamily="18" charset="0"/>
              </a:rPr>
              <a:t>forms</a:t>
            </a:r>
            <a:r>
              <a:rPr lang="en-US" altLang="en-US" sz="2800" dirty="0">
                <a:latin typeface="Times New Roman" pitchFamily="18" charset="0"/>
              </a:rPr>
              <a:t>: lay, laid, </a:t>
            </a:r>
            <a:r>
              <a:rPr lang="en-US" altLang="en-US" sz="2800" dirty="0" smtClean="0">
                <a:latin typeface="Times New Roman" pitchFamily="18" charset="0"/>
              </a:rPr>
              <a:t>has laid, is laying</a:t>
            </a:r>
            <a:endParaRPr lang="en-US" altLang="en-US" sz="2800" dirty="0">
              <a:latin typeface="Times New Roman" pitchFamily="18" charset="0"/>
            </a:endParaRPr>
          </a:p>
          <a:p>
            <a:pPr marL="609600" indent="-609600">
              <a:lnSpc>
                <a:spcPct val="90000"/>
              </a:lnSpc>
              <a:spcBef>
                <a:spcPct val="0"/>
              </a:spcBef>
              <a:buClrTx/>
              <a:buSzTx/>
              <a:buFontTx/>
              <a:buNone/>
            </a:pPr>
            <a:endParaRPr lang="en-US" altLang="en-US" sz="2800" dirty="0">
              <a:latin typeface="Times New Roman" pitchFamily="18" charset="0"/>
            </a:endParaRPr>
          </a:p>
          <a:p>
            <a:pPr marL="609600" indent="-609600">
              <a:lnSpc>
                <a:spcPct val="90000"/>
              </a:lnSpc>
              <a:spcBef>
                <a:spcPct val="0"/>
              </a:spcBef>
              <a:buClrTx/>
              <a:buSzTx/>
              <a:buFontTx/>
              <a:buChar char="•"/>
            </a:pPr>
            <a:r>
              <a:rPr lang="en-US" altLang="en-US" sz="2400" dirty="0">
                <a:latin typeface="Times New Roman" pitchFamily="18" charset="0"/>
              </a:rPr>
              <a:t>The hen </a:t>
            </a:r>
            <a:r>
              <a:rPr lang="en-US" altLang="en-US" sz="2400" u="sng" dirty="0">
                <a:latin typeface="Times New Roman" pitchFamily="18" charset="0"/>
              </a:rPr>
              <a:t>lays an egg.</a:t>
            </a:r>
            <a:r>
              <a:rPr lang="en-US" altLang="en-US" sz="2400" dirty="0">
                <a:latin typeface="Times New Roman" pitchFamily="18" charset="0"/>
              </a:rPr>
              <a:t> (laid, had laid, is laying)</a:t>
            </a:r>
          </a:p>
          <a:p>
            <a:pPr marL="609600" indent="-609600">
              <a:lnSpc>
                <a:spcPct val="90000"/>
              </a:lnSpc>
              <a:spcBef>
                <a:spcPct val="0"/>
              </a:spcBef>
              <a:buClrTx/>
              <a:buSzTx/>
              <a:buFontTx/>
              <a:buChar char="•"/>
            </a:pPr>
            <a:r>
              <a:rPr lang="en-US" altLang="en-US" sz="2400" dirty="0">
                <a:latin typeface="Times New Roman" pitchFamily="18" charset="0"/>
              </a:rPr>
              <a:t>“The best </a:t>
            </a:r>
            <a:r>
              <a:rPr lang="en-US" altLang="en-US" sz="2400" u="sng" dirty="0">
                <a:latin typeface="Times New Roman" pitchFamily="18" charset="0"/>
              </a:rPr>
              <a:t>laid</a:t>
            </a:r>
            <a:r>
              <a:rPr lang="en-US" altLang="en-US" sz="2400" dirty="0">
                <a:latin typeface="Times New Roman" pitchFamily="18" charset="0"/>
              </a:rPr>
              <a:t> schemes o’ mice an’ men / Gang aft a-</a:t>
            </a:r>
            <a:r>
              <a:rPr lang="en-US" altLang="en-US" sz="2400" dirty="0" err="1">
                <a:latin typeface="Times New Roman" pitchFamily="18" charset="0"/>
              </a:rPr>
              <a:t>gley</a:t>
            </a:r>
            <a:r>
              <a:rPr lang="en-US" altLang="en-US" sz="2400" dirty="0">
                <a:latin typeface="Times New Roman" pitchFamily="18" charset="0"/>
              </a:rPr>
              <a:t>.” (“To a Mouse,” Robert Burns)</a:t>
            </a:r>
          </a:p>
          <a:p>
            <a:pPr marL="609600" indent="-609600">
              <a:lnSpc>
                <a:spcPct val="90000"/>
              </a:lnSpc>
              <a:spcBef>
                <a:spcPct val="0"/>
              </a:spcBef>
              <a:buClrTx/>
              <a:buSzTx/>
              <a:buFontTx/>
              <a:buNone/>
            </a:pPr>
            <a:endParaRPr lang="en-US" altLang="en-US" sz="2800" dirty="0">
              <a:latin typeface="Times New Roman" pitchFamily="18" charset="0"/>
            </a:endParaRPr>
          </a:p>
          <a:p>
            <a:pPr marL="609600" indent="-609600">
              <a:lnSpc>
                <a:spcPct val="90000"/>
              </a:lnSpc>
              <a:spcBef>
                <a:spcPct val="0"/>
              </a:spcBef>
              <a:buClrTx/>
              <a:buSzTx/>
              <a:buFontTx/>
              <a:buNone/>
            </a:pPr>
            <a:r>
              <a:rPr lang="en-US" altLang="en-US" sz="2800" b="1" i="1" dirty="0">
                <a:latin typeface="Times New Roman" pitchFamily="18" charset="0"/>
              </a:rPr>
              <a:t>Lie</a:t>
            </a:r>
            <a:r>
              <a:rPr lang="en-US" altLang="en-US" sz="2800" b="1" dirty="0">
                <a:latin typeface="Times New Roman" pitchFamily="18" charset="0"/>
              </a:rPr>
              <a:t> is an intransitive verb (does not take an object)</a:t>
            </a:r>
          </a:p>
          <a:p>
            <a:pPr marL="609600" indent="-609600">
              <a:lnSpc>
                <a:spcPct val="90000"/>
              </a:lnSpc>
              <a:spcBef>
                <a:spcPct val="0"/>
              </a:spcBef>
              <a:buClrTx/>
              <a:buSzTx/>
              <a:buFontTx/>
              <a:buNone/>
            </a:pPr>
            <a:r>
              <a:rPr lang="en-US" altLang="en-US" sz="2800" dirty="0">
                <a:latin typeface="Times New Roman" pitchFamily="18" charset="0"/>
              </a:rPr>
              <a:t>	</a:t>
            </a:r>
            <a:r>
              <a:rPr lang="en-US" altLang="en-US" sz="2800" i="1" dirty="0">
                <a:latin typeface="Times New Roman" pitchFamily="18" charset="0"/>
              </a:rPr>
              <a:t>forms</a:t>
            </a:r>
            <a:r>
              <a:rPr lang="en-US" altLang="en-US" sz="2800" dirty="0">
                <a:latin typeface="Times New Roman" pitchFamily="18" charset="0"/>
              </a:rPr>
              <a:t>: lie, lay, has lain, is lying</a:t>
            </a:r>
          </a:p>
          <a:p>
            <a:pPr marL="609600" indent="-609600">
              <a:lnSpc>
                <a:spcPct val="90000"/>
              </a:lnSpc>
              <a:spcBef>
                <a:spcPct val="0"/>
              </a:spcBef>
              <a:buClrTx/>
              <a:buSzTx/>
              <a:buFontTx/>
              <a:buNone/>
            </a:pPr>
            <a:endParaRPr lang="en-US" altLang="en-US" sz="2800" b="1" dirty="0">
              <a:latin typeface="Times New Roman" pitchFamily="18" charset="0"/>
            </a:endParaRPr>
          </a:p>
          <a:p>
            <a:pPr marL="609600" indent="-609600">
              <a:lnSpc>
                <a:spcPct val="90000"/>
              </a:lnSpc>
              <a:spcBef>
                <a:spcPct val="0"/>
              </a:spcBef>
              <a:buClrTx/>
              <a:buSzTx/>
              <a:buFontTx/>
              <a:buChar char="•"/>
            </a:pPr>
            <a:r>
              <a:rPr lang="en-US" altLang="en-US" sz="2400" dirty="0">
                <a:latin typeface="Times New Roman" pitchFamily="18" charset="0"/>
              </a:rPr>
              <a:t>The llama </a:t>
            </a:r>
            <a:r>
              <a:rPr lang="en-US" altLang="en-US" sz="2400" u="sng" dirty="0">
                <a:latin typeface="Times New Roman" pitchFamily="18" charset="0"/>
              </a:rPr>
              <a:t>lies</a:t>
            </a:r>
            <a:r>
              <a:rPr lang="en-US" altLang="en-US" sz="2400" dirty="0">
                <a:latin typeface="Times New Roman" pitchFamily="18" charset="0"/>
              </a:rPr>
              <a:t> down.</a:t>
            </a:r>
          </a:p>
          <a:p>
            <a:pPr marL="609600" indent="-609600">
              <a:lnSpc>
                <a:spcPct val="90000"/>
              </a:lnSpc>
              <a:spcBef>
                <a:spcPct val="0"/>
              </a:spcBef>
              <a:buClrTx/>
              <a:buSzTx/>
              <a:buFontTx/>
              <a:buChar char="•"/>
            </a:pPr>
            <a:endParaRPr lang="en-US" altLang="en-US" sz="2600" dirty="0">
              <a:latin typeface="Times New Roman" pitchFamily="18" charset="0"/>
            </a:endParaRPr>
          </a:p>
          <a:p>
            <a:pPr marL="609600" indent="-609600">
              <a:lnSpc>
                <a:spcPct val="90000"/>
              </a:lnSpc>
              <a:spcBef>
                <a:spcPct val="0"/>
              </a:spcBef>
              <a:buClrTx/>
              <a:buSzTx/>
              <a:buFontTx/>
              <a:buNone/>
            </a:pPr>
            <a:r>
              <a:rPr lang="en-US" altLang="en-US" sz="2600" dirty="0">
                <a:latin typeface="Times New Roman" pitchFamily="18" charset="0"/>
                <a:sym typeface="Wingdings" pitchFamily="2" charset="2"/>
              </a:rPr>
              <a:t> </a:t>
            </a:r>
            <a:r>
              <a:rPr lang="en-US" altLang="en-US" sz="2600" dirty="0">
                <a:latin typeface="Times New Roman" pitchFamily="18" charset="0"/>
              </a:rPr>
              <a:t>Q: What about “Now I lay me down to sleep”???</a:t>
            </a:r>
          </a:p>
        </p:txBody>
      </p:sp>
    </p:spTree>
    <p:extLst>
      <p:ext uri="{BB962C8B-B14F-4D97-AF65-F5344CB8AC3E}">
        <p14:creationId xmlns:p14="http://schemas.microsoft.com/office/powerpoint/2010/main" val="3427468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62" name="Rectangle 2"/>
          <p:cNvSpPr>
            <a:spLocks noGrp="1" noChangeArrowheads="1"/>
          </p:cNvSpPr>
          <p:nvPr>
            <p:ph type="title"/>
          </p:nvPr>
        </p:nvSpPr>
        <p:spPr>
          <a:xfrm>
            <a:off x="317500" y="52388"/>
            <a:ext cx="8637588" cy="1431925"/>
          </a:xfrm>
        </p:spPr>
        <p:txBody>
          <a:bodyPr>
            <a:normAutofit fontScale="90000"/>
          </a:bodyPr>
          <a:lstStyle/>
          <a:p>
            <a:r>
              <a:rPr lang="en-US" altLang="en-US" b="1" dirty="0" smtClean="0">
                <a:latin typeface="Times New Roman" pitchFamily="18" charset="0"/>
              </a:rPr>
              <a:t>DISINTERESTED </a:t>
            </a:r>
            <a:r>
              <a:rPr lang="en-US" altLang="en-US" b="1" dirty="0">
                <a:latin typeface="Times New Roman" pitchFamily="18" charset="0"/>
              </a:rPr>
              <a:t>v. </a:t>
            </a:r>
            <a:r>
              <a:rPr lang="en-US" altLang="en-US" b="1" dirty="0" smtClean="0">
                <a:latin typeface="Times New Roman" pitchFamily="18" charset="0"/>
              </a:rPr>
              <a:t>UNINTERESTED</a:t>
            </a:r>
            <a:r>
              <a:rPr lang="en-US" altLang="en-US" dirty="0" smtClean="0"/>
              <a:t>   </a:t>
            </a:r>
            <a:endParaRPr lang="en-US" altLang="en-US" dirty="0"/>
          </a:p>
        </p:txBody>
      </p:sp>
      <p:sp>
        <p:nvSpPr>
          <p:cNvPr id="1013763" name="Rectangle 3"/>
          <p:cNvSpPr>
            <a:spLocks noGrp="1" noChangeArrowheads="1"/>
          </p:cNvSpPr>
          <p:nvPr>
            <p:ph type="body" idx="1"/>
          </p:nvPr>
        </p:nvSpPr>
        <p:spPr>
          <a:xfrm>
            <a:off x="304800" y="1143000"/>
            <a:ext cx="8208963" cy="4114800"/>
          </a:xfrm>
        </p:spPr>
        <p:txBody>
          <a:bodyPr/>
          <a:lstStyle/>
          <a:p>
            <a:pPr marL="609600" indent="-609600">
              <a:spcBef>
                <a:spcPct val="0"/>
              </a:spcBef>
              <a:buClrTx/>
              <a:buSzTx/>
              <a:buFontTx/>
              <a:buNone/>
            </a:pPr>
            <a:endParaRPr lang="en-US" altLang="en-US" sz="2800" b="1" dirty="0">
              <a:latin typeface="Times New Roman" pitchFamily="18" charset="0"/>
            </a:endParaRPr>
          </a:p>
          <a:p>
            <a:pPr marL="609600" indent="-609600">
              <a:spcBef>
                <a:spcPct val="0"/>
              </a:spcBef>
              <a:buClrTx/>
              <a:buSzTx/>
              <a:buFontTx/>
              <a:buNone/>
            </a:pPr>
            <a:endParaRPr lang="en-US" altLang="en-US" sz="2800" b="1" dirty="0">
              <a:latin typeface="Times New Roman" pitchFamily="18" charset="0"/>
            </a:endParaRPr>
          </a:p>
          <a:p>
            <a:pPr marL="609600" indent="-609600">
              <a:spcBef>
                <a:spcPct val="0"/>
              </a:spcBef>
              <a:buClrTx/>
              <a:buSzTx/>
              <a:buFontTx/>
              <a:buNone/>
            </a:pPr>
            <a:r>
              <a:rPr lang="en-US" altLang="en-US" sz="2800" b="1" i="1" dirty="0">
                <a:latin typeface="Times New Roman" pitchFamily="18" charset="0"/>
              </a:rPr>
              <a:t>Disinterested</a:t>
            </a:r>
            <a:r>
              <a:rPr lang="en-US" altLang="en-US" sz="2800" b="1" dirty="0">
                <a:latin typeface="Times New Roman" pitchFamily="18" charset="0"/>
              </a:rPr>
              <a:t>: impartial.</a:t>
            </a:r>
          </a:p>
          <a:p>
            <a:pPr marL="609600" indent="-609600">
              <a:spcBef>
                <a:spcPct val="0"/>
              </a:spcBef>
              <a:buClrTx/>
              <a:buSzTx/>
              <a:buFontTx/>
              <a:buNone/>
            </a:pPr>
            <a:r>
              <a:rPr lang="en-US" altLang="en-US" sz="2800" b="1" i="1" dirty="0">
                <a:latin typeface="Times New Roman" pitchFamily="18" charset="0"/>
              </a:rPr>
              <a:t>Uninterested</a:t>
            </a:r>
            <a:r>
              <a:rPr lang="en-US" altLang="en-US" sz="2800" b="1" dirty="0">
                <a:latin typeface="Times New Roman" pitchFamily="18" charset="0"/>
              </a:rPr>
              <a:t>: not interested in.</a:t>
            </a:r>
          </a:p>
          <a:p>
            <a:pPr marL="609600" indent="-609600">
              <a:spcBef>
                <a:spcPct val="0"/>
              </a:spcBef>
              <a:buClrTx/>
              <a:buSzTx/>
              <a:buFontTx/>
              <a:buNone/>
            </a:pPr>
            <a:endParaRPr lang="en-US" altLang="en-US" sz="2800" b="1" dirty="0">
              <a:latin typeface="Times New Roman" pitchFamily="18" charset="0"/>
            </a:endParaRPr>
          </a:p>
          <a:p>
            <a:pPr marL="609600" indent="-609600">
              <a:spcBef>
                <a:spcPct val="0"/>
              </a:spcBef>
              <a:buClrTx/>
              <a:buSzTx/>
              <a:buFontTx/>
              <a:buChar char="•"/>
            </a:pPr>
            <a:r>
              <a:rPr lang="en-US" altLang="en-US" sz="2600" dirty="0">
                <a:latin typeface="Times New Roman" pitchFamily="18" charset="0"/>
              </a:rPr>
              <a:t>Let a disinterested person judge our dispute.</a:t>
            </a:r>
          </a:p>
          <a:p>
            <a:pPr marL="609600" indent="-609600">
              <a:spcBef>
                <a:spcPct val="0"/>
              </a:spcBef>
              <a:buClrTx/>
              <a:buSzTx/>
              <a:buFontTx/>
              <a:buChar char="•"/>
            </a:pPr>
            <a:r>
              <a:rPr lang="en-US" altLang="en-US" sz="2600" dirty="0">
                <a:latin typeface="Times New Roman" pitchFamily="18" charset="0"/>
              </a:rPr>
              <a:t>This man is obviously uninterested in our dispute.</a:t>
            </a:r>
          </a:p>
        </p:txBody>
      </p:sp>
    </p:spTree>
    <p:extLst>
      <p:ext uri="{BB962C8B-B14F-4D97-AF65-F5344CB8AC3E}">
        <p14:creationId xmlns:p14="http://schemas.microsoft.com/office/powerpoint/2010/main" val="15552736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317500" y="52388"/>
            <a:ext cx="8637588" cy="1431925"/>
          </a:xfrm>
        </p:spPr>
        <p:txBody>
          <a:bodyPr>
            <a:normAutofit/>
          </a:bodyPr>
          <a:lstStyle/>
          <a:p>
            <a:r>
              <a:rPr lang="en-US" altLang="en-US" b="1" dirty="0">
                <a:latin typeface="Times New Roman" pitchFamily="18" charset="0"/>
              </a:rPr>
              <a:t>e.g. v. i.e. (informal</a:t>
            </a:r>
            <a:r>
              <a:rPr lang="en-US" altLang="en-US" b="1" dirty="0" smtClean="0">
                <a:latin typeface="Times New Roman" pitchFamily="18" charset="0"/>
              </a:rPr>
              <a:t>)</a:t>
            </a:r>
            <a:r>
              <a:rPr lang="en-US" altLang="en-US" dirty="0" smtClean="0"/>
              <a:t>   </a:t>
            </a:r>
            <a:endParaRPr lang="en-US" altLang="en-US" dirty="0"/>
          </a:p>
        </p:txBody>
      </p:sp>
      <p:sp>
        <p:nvSpPr>
          <p:cNvPr id="1014787" name="Rectangle 3"/>
          <p:cNvSpPr>
            <a:spLocks noGrp="1" noChangeArrowheads="1"/>
          </p:cNvSpPr>
          <p:nvPr>
            <p:ph type="body" idx="1"/>
          </p:nvPr>
        </p:nvSpPr>
        <p:spPr>
          <a:xfrm>
            <a:off x="304800" y="1219200"/>
            <a:ext cx="8208963" cy="4953000"/>
          </a:xfrm>
        </p:spPr>
        <p:txBody>
          <a:bodyPr/>
          <a:lstStyle/>
          <a:p>
            <a:pPr marL="609600" indent="-609600">
              <a:lnSpc>
                <a:spcPct val="90000"/>
              </a:lnSpc>
              <a:spcBef>
                <a:spcPct val="0"/>
              </a:spcBef>
              <a:buClrTx/>
              <a:buSzTx/>
              <a:buFontTx/>
              <a:buAutoNum type="arabicPeriod" startAt="5"/>
            </a:pPr>
            <a:endParaRPr lang="en-US" altLang="en-US" sz="2800" b="1" dirty="0">
              <a:latin typeface="Times New Roman" pitchFamily="18" charset="0"/>
            </a:endParaRPr>
          </a:p>
          <a:p>
            <a:pPr marL="609600" indent="-609600">
              <a:lnSpc>
                <a:spcPct val="90000"/>
              </a:lnSpc>
              <a:spcBef>
                <a:spcPct val="0"/>
              </a:spcBef>
              <a:buClrTx/>
              <a:buSzTx/>
              <a:buFontTx/>
              <a:buNone/>
            </a:pPr>
            <a:r>
              <a:rPr lang="en-US" altLang="en-US" sz="2800" b="1" dirty="0">
                <a:latin typeface="Times New Roman" pitchFamily="18" charset="0"/>
              </a:rPr>
              <a:t>e.g. = “for example” </a:t>
            </a:r>
          </a:p>
          <a:p>
            <a:pPr marL="609600" indent="-609600">
              <a:lnSpc>
                <a:spcPct val="90000"/>
              </a:lnSpc>
              <a:spcBef>
                <a:spcPct val="0"/>
              </a:spcBef>
              <a:buClrTx/>
              <a:buSzTx/>
              <a:buFontTx/>
              <a:buChar char="•"/>
            </a:pPr>
            <a:r>
              <a:rPr lang="en-US" altLang="en-US" sz="2800" b="1" dirty="0">
                <a:latin typeface="Times New Roman" pitchFamily="18" charset="0"/>
              </a:rPr>
              <a:t>from Latin: </a:t>
            </a:r>
            <a:r>
              <a:rPr lang="en-US" altLang="en-US" sz="2800" b="1" i="1" dirty="0">
                <a:latin typeface="Times New Roman" pitchFamily="18" charset="0"/>
              </a:rPr>
              <a:t>exempli gratia</a:t>
            </a:r>
            <a:r>
              <a:rPr lang="en-US" altLang="en-US" sz="2800" b="1" dirty="0">
                <a:latin typeface="Times New Roman" pitchFamily="18" charset="0"/>
              </a:rPr>
              <a:t> = ‘for the sake of an example’ </a:t>
            </a:r>
          </a:p>
          <a:p>
            <a:pPr marL="609600" indent="-609600">
              <a:lnSpc>
                <a:spcPct val="90000"/>
              </a:lnSpc>
              <a:spcBef>
                <a:spcPct val="0"/>
              </a:spcBef>
              <a:buClrTx/>
              <a:buSzTx/>
              <a:buFontTx/>
              <a:buChar char="•"/>
            </a:pPr>
            <a:endParaRPr lang="en-US" altLang="en-US" sz="2400" dirty="0">
              <a:latin typeface="Times New Roman" pitchFamily="18" charset="0"/>
            </a:endParaRPr>
          </a:p>
          <a:p>
            <a:pPr marL="609600" indent="-609600">
              <a:lnSpc>
                <a:spcPct val="90000"/>
              </a:lnSpc>
              <a:spcBef>
                <a:spcPct val="0"/>
              </a:spcBef>
              <a:buClrTx/>
              <a:buSzTx/>
              <a:buFontTx/>
              <a:buNone/>
            </a:pPr>
            <a:r>
              <a:rPr lang="en-US" altLang="en-US" sz="2400" dirty="0">
                <a:latin typeface="Times New Roman" pitchFamily="18" charset="0"/>
                <a:sym typeface="Wingdings" pitchFamily="2" charset="2"/>
              </a:rPr>
              <a:t> </a:t>
            </a:r>
            <a:r>
              <a:rPr lang="en-US" altLang="en-US" sz="2400" dirty="0">
                <a:latin typeface="Times New Roman" pitchFamily="18" charset="0"/>
              </a:rPr>
              <a:t>Many animals (e.g., mountain lions, panthers, etc.) are quite good hunters.</a:t>
            </a:r>
          </a:p>
          <a:p>
            <a:pPr marL="609600" indent="-609600">
              <a:lnSpc>
                <a:spcPct val="90000"/>
              </a:lnSpc>
              <a:spcBef>
                <a:spcPct val="0"/>
              </a:spcBef>
              <a:buClrTx/>
              <a:buSzTx/>
              <a:buFontTx/>
              <a:buChar char="•"/>
            </a:pPr>
            <a:endParaRPr lang="en-US" altLang="en-US" sz="2800" b="1" dirty="0">
              <a:latin typeface="Times New Roman" pitchFamily="18" charset="0"/>
            </a:endParaRPr>
          </a:p>
          <a:p>
            <a:pPr marL="609600" indent="-609600">
              <a:lnSpc>
                <a:spcPct val="90000"/>
              </a:lnSpc>
              <a:spcBef>
                <a:spcPct val="0"/>
              </a:spcBef>
              <a:buClrTx/>
              <a:buSzTx/>
              <a:buFontTx/>
              <a:buNone/>
            </a:pPr>
            <a:r>
              <a:rPr lang="en-US" altLang="en-US" sz="2800" b="1" dirty="0">
                <a:latin typeface="Times New Roman" pitchFamily="18" charset="0"/>
              </a:rPr>
              <a:t>i.e. = “in other words”  </a:t>
            </a:r>
          </a:p>
          <a:p>
            <a:pPr marL="609600" indent="-609600">
              <a:lnSpc>
                <a:spcPct val="90000"/>
              </a:lnSpc>
              <a:spcBef>
                <a:spcPct val="0"/>
              </a:spcBef>
              <a:buClrTx/>
              <a:buSzTx/>
              <a:buFontTx/>
              <a:buChar char="•"/>
            </a:pPr>
            <a:r>
              <a:rPr lang="en-US" altLang="en-US" sz="2800" b="1" dirty="0">
                <a:latin typeface="Times New Roman" pitchFamily="18" charset="0"/>
              </a:rPr>
              <a:t>from Latin: </a:t>
            </a:r>
            <a:r>
              <a:rPr lang="en-US" altLang="en-US" sz="2800" b="1" i="1" dirty="0">
                <a:latin typeface="Times New Roman" pitchFamily="18" charset="0"/>
              </a:rPr>
              <a:t>id </a:t>
            </a:r>
            <a:r>
              <a:rPr lang="en-US" altLang="en-US" sz="2800" b="1" i="1" dirty="0" err="1">
                <a:latin typeface="Times New Roman" pitchFamily="18" charset="0"/>
              </a:rPr>
              <a:t>est</a:t>
            </a:r>
            <a:r>
              <a:rPr lang="en-US" altLang="en-US" sz="2800" b="1" dirty="0">
                <a:latin typeface="Times New Roman" pitchFamily="18" charset="0"/>
              </a:rPr>
              <a:t> = ‘that is’</a:t>
            </a:r>
          </a:p>
          <a:p>
            <a:pPr marL="609600" indent="-609600">
              <a:lnSpc>
                <a:spcPct val="90000"/>
              </a:lnSpc>
              <a:spcBef>
                <a:spcPct val="0"/>
              </a:spcBef>
              <a:buClrTx/>
              <a:buSzTx/>
              <a:buFontTx/>
              <a:buNone/>
            </a:pPr>
            <a:endParaRPr lang="en-US" altLang="en-US" sz="2800" b="1" dirty="0">
              <a:latin typeface="Times New Roman" pitchFamily="18" charset="0"/>
            </a:endParaRPr>
          </a:p>
          <a:p>
            <a:pPr marL="609600" indent="-609600">
              <a:lnSpc>
                <a:spcPct val="90000"/>
              </a:lnSpc>
              <a:spcBef>
                <a:spcPct val="0"/>
              </a:spcBef>
              <a:buClrTx/>
              <a:buSzTx/>
              <a:buFontTx/>
              <a:buNone/>
            </a:pPr>
            <a:r>
              <a:rPr lang="en-US" altLang="en-US" sz="2400" dirty="0">
                <a:latin typeface="Times New Roman" pitchFamily="18" charset="0"/>
                <a:sym typeface="Wingdings" pitchFamily="2" charset="2"/>
              </a:rPr>
              <a:t> </a:t>
            </a:r>
            <a:r>
              <a:rPr lang="en-US" altLang="en-US" sz="2400" dirty="0">
                <a:latin typeface="Times New Roman" pitchFamily="18" charset="0"/>
              </a:rPr>
              <a:t>That walking boot is synthetic (i.e., not leather or suede).</a:t>
            </a:r>
          </a:p>
        </p:txBody>
      </p:sp>
    </p:spTree>
    <p:extLst>
      <p:ext uri="{BB962C8B-B14F-4D97-AF65-F5344CB8AC3E}">
        <p14:creationId xmlns:p14="http://schemas.microsoft.com/office/powerpoint/2010/main" val="888562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a:xfrm>
            <a:off x="317500" y="52388"/>
            <a:ext cx="8637588" cy="1431925"/>
          </a:xfrm>
        </p:spPr>
        <p:txBody>
          <a:bodyPr>
            <a:normAutofit/>
          </a:bodyPr>
          <a:lstStyle/>
          <a:p>
            <a:r>
              <a:rPr lang="en-US" altLang="en-US" dirty="0" smtClean="0"/>
              <a:t>Table </a:t>
            </a:r>
            <a:r>
              <a:rPr lang="en-US" altLang="en-US" dirty="0"/>
              <a:t>Formats</a:t>
            </a:r>
          </a:p>
        </p:txBody>
      </p:sp>
      <p:sp>
        <p:nvSpPr>
          <p:cNvPr id="1130499"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30500" name="Text Box 4"/>
          <p:cNvSpPr txBox="1">
            <a:spLocks noChangeArrowheads="1"/>
          </p:cNvSpPr>
          <p:nvPr/>
        </p:nvSpPr>
        <p:spPr bwMode="auto">
          <a:xfrm>
            <a:off x="457200" y="1373188"/>
            <a:ext cx="86868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u="sng" dirty="0"/>
              <a:t>Format:</a:t>
            </a:r>
          </a:p>
          <a:p>
            <a:pPr>
              <a:spcBef>
                <a:spcPct val="50000"/>
              </a:spcBef>
            </a:pPr>
            <a:r>
              <a:rPr lang="en-US" altLang="en-US" sz="2800" b="1" i="1" dirty="0"/>
              <a:t>Model your tables from already published tables!  Don’t re-invent the wheel!!</a:t>
            </a:r>
          </a:p>
          <a:p>
            <a:pPr>
              <a:spcBef>
                <a:spcPct val="50000"/>
              </a:spcBef>
              <a:buFontTx/>
              <a:buChar char="•"/>
            </a:pPr>
            <a:r>
              <a:rPr lang="en-US" altLang="en-US" b="1" dirty="0" smtClean="0"/>
              <a:t>Use (at least) </a:t>
            </a:r>
            <a:r>
              <a:rPr lang="en-US" altLang="en-US" b="1" dirty="0"/>
              <a:t>three horizontal lines: one above the column headings, one below the column heading, and one below the data</a:t>
            </a:r>
          </a:p>
          <a:p>
            <a:pPr>
              <a:spcBef>
                <a:spcPct val="50000"/>
              </a:spcBef>
              <a:buFontTx/>
              <a:buChar char="•"/>
            </a:pPr>
            <a:r>
              <a:rPr lang="en-US" altLang="en-US" b="1" dirty="0"/>
              <a:t>Use a short horizontal line to group subheadings under a heading</a:t>
            </a:r>
          </a:p>
          <a:p>
            <a:pPr>
              <a:spcBef>
                <a:spcPct val="50000"/>
              </a:spcBef>
              <a:buFontTx/>
              <a:buChar char="•"/>
            </a:pPr>
            <a:r>
              <a:rPr lang="en-US" altLang="en-US" b="1" dirty="0"/>
              <a:t>Follow journal guidelines RE:</a:t>
            </a:r>
          </a:p>
          <a:p>
            <a:pPr lvl="1">
              <a:buFontTx/>
              <a:buChar char="•"/>
            </a:pPr>
            <a:r>
              <a:rPr lang="en-US" altLang="en-US" sz="2000" dirty="0"/>
              <a:t>roman or </a:t>
            </a:r>
            <a:r>
              <a:rPr lang="en-US" altLang="en-US" sz="2000" dirty="0" err="1"/>
              <a:t>arabic</a:t>
            </a:r>
            <a:r>
              <a:rPr lang="en-US" altLang="en-US" sz="2000" dirty="0"/>
              <a:t> numbers;</a:t>
            </a:r>
          </a:p>
          <a:p>
            <a:pPr lvl="1">
              <a:buFontTx/>
              <a:buChar char="•"/>
            </a:pPr>
            <a:r>
              <a:rPr lang="en-US" altLang="en-US" sz="2000" dirty="0"/>
              <a:t>centered or flush left table number, title, column, headings, and data; </a:t>
            </a:r>
          </a:p>
          <a:p>
            <a:pPr lvl="1">
              <a:buFontTx/>
              <a:buChar char="•"/>
            </a:pPr>
            <a:r>
              <a:rPr lang="en-US" altLang="en-US" sz="2000" dirty="0"/>
              <a:t>capital letters and italics;</a:t>
            </a:r>
          </a:p>
          <a:p>
            <a:pPr lvl="1">
              <a:buFontTx/>
              <a:buChar char="•"/>
            </a:pPr>
            <a:r>
              <a:rPr lang="en-US" altLang="en-US" sz="2000" dirty="0"/>
              <a:t>the placement of footnotes; </a:t>
            </a:r>
          </a:p>
          <a:p>
            <a:pPr lvl="1">
              <a:buFontTx/>
              <a:buChar char="•"/>
            </a:pPr>
            <a:r>
              <a:rPr lang="en-US" altLang="en-US" sz="2000" dirty="0"/>
              <a:t>the type of footnote symbols</a:t>
            </a:r>
          </a:p>
        </p:txBody>
      </p:sp>
    </p:spTree>
    <p:extLst>
      <p:ext uri="{BB962C8B-B14F-4D97-AF65-F5344CB8AC3E}">
        <p14:creationId xmlns:p14="http://schemas.microsoft.com/office/powerpoint/2010/main" val="35875247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Rectangle 2"/>
          <p:cNvSpPr>
            <a:spLocks noGrp="1" noChangeArrowheads="1"/>
          </p:cNvSpPr>
          <p:nvPr>
            <p:ph type="title"/>
          </p:nvPr>
        </p:nvSpPr>
        <p:spPr>
          <a:xfrm>
            <a:off x="0" y="0"/>
            <a:ext cx="9144000" cy="762000"/>
          </a:xfrm>
        </p:spPr>
        <p:txBody>
          <a:bodyPr/>
          <a:lstStyle/>
          <a:p>
            <a:r>
              <a:rPr lang="en-US" altLang="en-US"/>
              <a:t>Tables: baseline, descriptive data</a:t>
            </a:r>
          </a:p>
        </p:txBody>
      </p:sp>
      <p:sp>
        <p:nvSpPr>
          <p:cNvPr id="1132547" name="Rectangle 3"/>
          <p:cNvSpPr>
            <a:spLocks noGrp="1" noChangeArrowheads="1"/>
          </p:cNvSpPr>
          <p:nvPr>
            <p:ph type="body" idx="1"/>
          </p:nvPr>
        </p:nvSpPr>
        <p:spPr/>
        <p:txBody>
          <a:bodyPr/>
          <a:lstStyle/>
          <a:p>
            <a:pPr>
              <a:buFont typeface="Wingdings" pitchFamily="2" charset="2"/>
              <a:buNone/>
            </a:pPr>
            <a:endParaRPr lang="en-US" altLang="en-US" sz="1800" i="1">
              <a:cs typeface="Arial" charset="0"/>
            </a:endParaRPr>
          </a:p>
          <a:p>
            <a:pPr>
              <a:buFont typeface="Wingdings" pitchFamily="2" charset="2"/>
              <a:buNone/>
            </a:pPr>
            <a:endParaRPr lang="en-US" altLang="en-US" sz="1800" i="1">
              <a:cs typeface="Arial" charset="0"/>
            </a:endParaRPr>
          </a:p>
        </p:txBody>
      </p:sp>
      <p:sp>
        <p:nvSpPr>
          <p:cNvPr id="1132548" name="Rectangle 4"/>
          <p:cNvSpPr>
            <a:spLocks noChangeArrowheads="1"/>
          </p:cNvSpPr>
          <p:nvPr/>
        </p:nvSpPr>
        <p:spPr bwMode="auto">
          <a:xfrm>
            <a:off x="0" y="5486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T</a:t>
            </a:r>
            <a:r>
              <a:rPr lang="en-US" altLang="en-US" sz="2000" b="1" dirty="0"/>
              <a:t>able 1.</a:t>
            </a:r>
            <a:r>
              <a:rPr lang="en-US" altLang="en-US" sz="2000" dirty="0"/>
              <a:t> Base-Line Characteristics of the Women Who Underwent Radical Mastectomy and Those Who Underwent Breast-Conserving Therapy.</a:t>
            </a:r>
          </a:p>
          <a:p>
            <a:pPr eaLnBrk="0" hangingPunct="0"/>
            <a:endParaRPr lang="en-US" altLang="en-US" sz="2000" dirty="0"/>
          </a:p>
        </p:txBody>
      </p:sp>
      <p:sp>
        <p:nvSpPr>
          <p:cNvPr id="1132549" name="Rectangle 5"/>
          <p:cNvSpPr>
            <a:spLocks noChangeArrowheads="1"/>
          </p:cNvSpPr>
          <p:nvPr/>
        </p:nvSpPr>
        <p:spPr bwMode="auto">
          <a:xfrm>
            <a:off x="0" y="2574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32550" name="Rectangle 6"/>
          <p:cNvSpPr>
            <a:spLocks noChangeArrowheads="1"/>
          </p:cNvSpPr>
          <p:nvPr/>
        </p:nvSpPr>
        <p:spPr bwMode="auto">
          <a:xfrm>
            <a:off x="0" y="640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i="1"/>
              <a:t>Veronesi et al.</a:t>
            </a:r>
            <a:r>
              <a:rPr lang="en-US" altLang="en-US" sz="1200"/>
              <a:t> Twenty-Year Follow-up of a Randomized Study Comparing Breast-Conserving Surgery with Radical Mastectomy for Early Breast Cancer </a:t>
            </a:r>
            <a:r>
              <a:rPr lang="en-US" altLang="en-US" sz="1200" i="1"/>
              <a:t>NEJM </a:t>
            </a:r>
            <a:r>
              <a:rPr lang="en-US" altLang="en-US" sz="1200"/>
              <a:t>347:1227-1232; October 17, 2002</a:t>
            </a:r>
          </a:p>
        </p:txBody>
      </p:sp>
      <p:pic>
        <p:nvPicPr>
          <p:cNvPr id="1132551" name="Picture 7"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900" y="2620963"/>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132552" name="Picture 8"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088" y="2620963"/>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132553" name="Picture 9" descr="04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914400"/>
            <a:ext cx="4495800" cy="4352925"/>
          </a:xfrm>
          <a:prstGeom prst="rect">
            <a:avLst/>
          </a:prstGeom>
          <a:noFill/>
          <a:extLst>
            <a:ext uri="{909E8E84-426E-40DD-AFC4-6F175D3DCCD1}">
              <a14:hiddenFill xmlns:a14="http://schemas.microsoft.com/office/drawing/2010/main">
                <a:solidFill>
                  <a:srgbClr val="FFFFFF"/>
                </a:solidFill>
              </a14:hiddenFill>
            </a:ext>
          </a:extLst>
        </p:spPr>
      </p:pic>
      <p:grpSp>
        <p:nvGrpSpPr>
          <p:cNvPr id="1132554" name="Group 10"/>
          <p:cNvGrpSpPr>
            <a:grpSpLocks/>
          </p:cNvGrpSpPr>
          <p:nvPr/>
        </p:nvGrpSpPr>
        <p:grpSpPr bwMode="auto">
          <a:xfrm>
            <a:off x="0" y="1143000"/>
            <a:ext cx="2895600" cy="3429000"/>
            <a:chOff x="0" y="720"/>
            <a:chExt cx="1824" cy="2160"/>
          </a:xfrm>
        </p:grpSpPr>
        <p:sp>
          <p:nvSpPr>
            <p:cNvPr id="1132555" name="Text Box 11"/>
            <p:cNvSpPr txBox="1">
              <a:spLocks noChangeArrowheads="1"/>
            </p:cNvSpPr>
            <p:nvPr/>
          </p:nvSpPr>
          <p:spPr bwMode="auto">
            <a:xfrm>
              <a:off x="0" y="1584"/>
              <a:ext cx="912" cy="756"/>
            </a:xfrm>
            <a:prstGeom prst="rect">
              <a:avLst/>
            </a:prstGeom>
            <a:solidFill>
              <a:srgbClr val="FFFFFF"/>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hlink"/>
                  </a:solidFill>
                </a:rPr>
                <a:t>Three horizontal lines</a:t>
              </a:r>
            </a:p>
          </p:txBody>
        </p:sp>
        <p:sp>
          <p:nvSpPr>
            <p:cNvPr id="1132556" name="Line 12"/>
            <p:cNvSpPr>
              <a:spLocks noChangeShapeType="1"/>
            </p:cNvSpPr>
            <p:nvPr/>
          </p:nvSpPr>
          <p:spPr bwMode="auto">
            <a:xfrm flipV="1">
              <a:off x="912" y="720"/>
              <a:ext cx="720" cy="864"/>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32557" name="Line 13"/>
            <p:cNvSpPr>
              <a:spLocks noChangeShapeType="1"/>
            </p:cNvSpPr>
            <p:nvPr/>
          </p:nvSpPr>
          <p:spPr bwMode="auto">
            <a:xfrm flipV="1">
              <a:off x="912" y="1200"/>
              <a:ext cx="912" cy="576"/>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32558" name="Line 14"/>
            <p:cNvSpPr>
              <a:spLocks noChangeShapeType="1"/>
            </p:cNvSpPr>
            <p:nvPr/>
          </p:nvSpPr>
          <p:spPr bwMode="auto">
            <a:xfrm>
              <a:off x="912" y="2352"/>
              <a:ext cx="672" cy="528"/>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69571066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ChangeArrowheads="1"/>
          </p:cNvSpPr>
          <p:nvPr/>
        </p:nvSpPr>
        <p:spPr bwMode="auto">
          <a:xfrm>
            <a:off x="2681288" y="-257175"/>
            <a:ext cx="9144000" cy="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endParaRPr lang="en-US"/>
          </a:p>
        </p:txBody>
      </p:sp>
      <p:pic>
        <p:nvPicPr>
          <p:cNvPr id="1134595" name="Picture 3" descr="baseline"/>
          <p:cNvPicPr>
            <a:picLocks noChangeAspect="1" noChangeArrowheads="1"/>
          </p:cNvPicPr>
          <p:nvPr/>
        </p:nvPicPr>
        <p:blipFill>
          <a:blip r:embed="rId2">
            <a:extLst>
              <a:ext uri="{28A0092B-C50C-407E-A947-70E740481C1C}">
                <a14:useLocalDpi xmlns:a14="http://schemas.microsoft.com/office/drawing/2010/main" val="0"/>
              </a:ext>
            </a:extLst>
          </a:blip>
          <a:srcRect b="55556"/>
          <a:stretch>
            <a:fillRect/>
          </a:stretch>
        </p:blipFill>
        <p:spPr bwMode="auto">
          <a:xfrm>
            <a:off x="1600200" y="1246188"/>
            <a:ext cx="6477000" cy="5611812"/>
          </a:xfrm>
          <a:prstGeom prst="rect">
            <a:avLst/>
          </a:prstGeom>
          <a:noFill/>
          <a:extLst>
            <a:ext uri="{909E8E84-426E-40DD-AFC4-6F175D3DCCD1}">
              <a14:hiddenFill xmlns:a14="http://schemas.microsoft.com/office/drawing/2010/main">
                <a:solidFill>
                  <a:srgbClr val="FFFFFF"/>
                </a:solidFill>
              </a14:hiddenFill>
            </a:ext>
          </a:extLst>
        </p:spPr>
      </p:pic>
      <p:sp>
        <p:nvSpPr>
          <p:cNvPr id="1134596" name="Rectangle 4"/>
          <p:cNvSpPr>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nchor="b">
            <a:spAutoFit/>
          </a:bodyPr>
          <a:lstStyle>
            <a:lvl1pPr>
              <a:defRPr sz="4400">
                <a:solidFill>
                  <a:schemeClr val="tx2"/>
                </a:solidFill>
                <a:latin typeface="Arial" charset="0"/>
              </a:defRPr>
            </a:lvl1pPr>
            <a:lvl2pPr>
              <a:defRPr sz="4400">
                <a:solidFill>
                  <a:schemeClr val="tx2"/>
                </a:solidFill>
                <a:latin typeface="Arial" charset="0"/>
              </a:defRPr>
            </a:lvl2pPr>
            <a:lvl3pPr>
              <a:defRPr sz="4400">
                <a:solidFill>
                  <a:schemeClr val="tx2"/>
                </a:solidFill>
                <a:latin typeface="Arial" charset="0"/>
              </a:defRPr>
            </a:lvl3pPr>
            <a:lvl4pPr>
              <a:defRPr sz="4400">
                <a:solidFill>
                  <a:schemeClr val="tx2"/>
                </a:solidFill>
                <a:latin typeface="Arial" charset="0"/>
              </a:defRPr>
            </a:lvl4pPr>
            <a:lvl5pPr>
              <a:defRPr sz="4400">
                <a:solidFill>
                  <a:schemeClr val="tx2"/>
                </a:solidFill>
                <a:latin typeface="Arial" charset="0"/>
              </a:defRPr>
            </a:lvl5pPr>
            <a:lvl6pPr marL="457200" fontAlgn="base">
              <a:spcBef>
                <a:spcPct val="0"/>
              </a:spcBef>
              <a:spcAft>
                <a:spcPct val="0"/>
              </a:spcAft>
              <a:defRPr sz="4400">
                <a:solidFill>
                  <a:schemeClr val="tx2"/>
                </a:solidFill>
                <a:latin typeface="Arial" charset="0"/>
              </a:defRPr>
            </a:lvl6pPr>
            <a:lvl7pPr marL="914400" fontAlgn="base">
              <a:spcBef>
                <a:spcPct val="0"/>
              </a:spcBef>
              <a:spcAft>
                <a:spcPct val="0"/>
              </a:spcAft>
              <a:defRPr sz="4400">
                <a:solidFill>
                  <a:schemeClr val="tx2"/>
                </a:solidFill>
                <a:latin typeface="Arial" charset="0"/>
              </a:defRPr>
            </a:lvl7pPr>
            <a:lvl8pPr marL="1371600" fontAlgn="base">
              <a:spcBef>
                <a:spcPct val="0"/>
              </a:spcBef>
              <a:spcAft>
                <a:spcPct val="0"/>
              </a:spcAft>
              <a:defRPr sz="4400">
                <a:solidFill>
                  <a:schemeClr val="tx2"/>
                </a:solidFill>
                <a:latin typeface="Arial" charset="0"/>
              </a:defRPr>
            </a:lvl8pPr>
            <a:lvl9pPr marL="1828800" fontAlgn="base">
              <a:spcBef>
                <a:spcPct val="0"/>
              </a:spcBef>
              <a:spcAft>
                <a:spcPct val="0"/>
              </a:spcAft>
              <a:defRPr sz="4400">
                <a:solidFill>
                  <a:schemeClr val="tx2"/>
                </a:solidFill>
                <a:latin typeface="Arial" charset="0"/>
              </a:defRPr>
            </a:lvl9pPr>
          </a:lstStyle>
          <a:p>
            <a:r>
              <a:rPr lang="en-US" altLang="en-US"/>
              <a:t>Tables: baseline, descriptive data</a:t>
            </a:r>
          </a:p>
        </p:txBody>
      </p:sp>
      <p:grpSp>
        <p:nvGrpSpPr>
          <p:cNvPr id="1134597" name="Group 5"/>
          <p:cNvGrpSpPr>
            <a:grpSpLocks/>
          </p:cNvGrpSpPr>
          <p:nvPr/>
        </p:nvGrpSpPr>
        <p:grpSpPr bwMode="auto">
          <a:xfrm>
            <a:off x="304800" y="2819401"/>
            <a:ext cx="5334000" cy="1985963"/>
            <a:chOff x="192" y="1776"/>
            <a:chExt cx="3360" cy="1251"/>
          </a:xfrm>
        </p:grpSpPr>
        <p:sp>
          <p:nvSpPr>
            <p:cNvPr id="1134598" name="Text Box 6"/>
            <p:cNvSpPr txBox="1">
              <a:spLocks noChangeArrowheads="1"/>
            </p:cNvSpPr>
            <p:nvPr/>
          </p:nvSpPr>
          <p:spPr bwMode="auto">
            <a:xfrm>
              <a:off x="192" y="2736"/>
              <a:ext cx="480" cy="291"/>
            </a:xfrm>
            <a:prstGeom prst="rect">
              <a:avLst/>
            </a:prstGeom>
            <a:solidFill>
              <a:srgbClr val="FFFFFF"/>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solidFill>
                    <a:schemeClr val="hlink"/>
                  </a:solidFill>
                </a:rPr>
                <a:t>%</a:t>
              </a:r>
              <a:endParaRPr lang="en-US" altLang="en-US" dirty="0">
                <a:solidFill>
                  <a:schemeClr val="hlink"/>
                </a:solidFill>
              </a:endParaRPr>
            </a:p>
          </p:txBody>
        </p:sp>
        <p:sp>
          <p:nvSpPr>
            <p:cNvPr id="1134599" name="Line 7"/>
            <p:cNvSpPr>
              <a:spLocks noChangeShapeType="1"/>
            </p:cNvSpPr>
            <p:nvPr/>
          </p:nvSpPr>
          <p:spPr bwMode="auto">
            <a:xfrm flipV="1">
              <a:off x="672" y="1776"/>
              <a:ext cx="2880" cy="960"/>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134600" name="Group 8"/>
          <p:cNvGrpSpPr>
            <a:grpSpLocks/>
          </p:cNvGrpSpPr>
          <p:nvPr/>
        </p:nvGrpSpPr>
        <p:grpSpPr bwMode="auto">
          <a:xfrm>
            <a:off x="685800" y="1752600"/>
            <a:ext cx="4572000" cy="1003300"/>
            <a:chOff x="432" y="1104"/>
            <a:chExt cx="2880" cy="632"/>
          </a:xfrm>
        </p:grpSpPr>
        <p:sp>
          <p:nvSpPr>
            <p:cNvPr id="1134601" name="Text Box 9"/>
            <p:cNvSpPr txBox="1">
              <a:spLocks noChangeArrowheads="1"/>
            </p:cNvSpPr>
            <p:nvPr/>
          </p:nvSpPr>
          <p:spPr bwMode="auto">
            <a:xfrm>
              <a:off x="432" y="1440"/>
              <a:ext cx="336" cy="296"/>
            </a:xfrm>
            <a:prstGeom prst="rect">
              <a:avLst/>
            </a:prstGeom>
            <a:solidFill>
              <a:srgbClr val="FFFFFF"/>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hlink"/>
                  </a:solidFill>
                </a:rPr>
                <a:t>n</a:t>
              </a:r>
            </a:p>
          </p:txBody>
        </p:sp>
        <p:sp>
          <p:nvSpPr>
            <p:cNvPr id="1134602" name="Line 10"/>
            <p:cNvSpPr>
              <a:spLocks noChangeShapeType="1"/>
            </p:cNvSpPr>
            <p:nvPr/>
          </p:nvSpPr>
          <p:spPr bwMode="auto">
            <a:xfrm flipV="1">
              <a:off x="672" y="1104"/>
              <a:ext cx="1200" cy="336"/>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34603" name="Line 11"/>
            <p:cNvSpPr>
              <a:spLocks noChangeShapeType="1"/>
            </p:cNvSpPr>
            <p:nvPr/>
          </p:nvSpPr>
          <p:spPr bwMode="auto">
            <a:xfrm flipV="1">
              <a:off x="720" y="1296"/>
              <a:ext cx="2592" cy="144"/>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134604" name="Text Box 12"/>
          <p:cNvSpPr txBox="1">
            <a:spLocks noChangeArrowheads="1"/>
          </p:cNvSpPr>
          <p:nvPr/>
        </p:nvSpPr>
        <p:spPr bwMode="auto">
          <a:xfrm>
            <a:off x="5638800" y="914400"/>
            <a:ext cx="26527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Women’s health Initiative, JAMA, 2002</a:t>
            </a:r>
          </a:p>
        </p:txBody>
      </p:sp>
    </p:spTree>
    <p:extLst>
      <p:ext uri="{BB962C8B-B14F-4D97-AF65-F5344CB8AC3E}">
        <p14:creationId xmlns:p14="http://schemas.microsoft.com/office/powerpoint/2010/main" val="2296064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ChangeArrowheads="1"/>
          </p:cNvSpPr>
          <p:nvPr>
            <p:ph type="body" idx="1"/>
          </p:nvPr>
        </p:nvSpPr>
        <p:spPr>
          <a:xfrm>
            <a:off x="328613" y="4953000"/>
            <a:ext cx="7977187" cy="1103313"/>
          </a:xfrm>
        </p:spPr>
        <p:txBody>
          <a:bodyPr/>
          <a:lstStyle/>
          <a:p>
            <a:r>
              <a:rPr lang="en-US" altLang="en-US" sz="1600" b="1"/>
              <a:t>TABLE 1</a:t>
            </a:r>
            <a:r>
              <a:rPr lang="en-US" altLang="en-US" sz="1600"/>
              <a:t>. Clinical and biochemical characteristics of control subjects and patients with anorexia nervosa </a:t>
            </a:r>
            <a:br>
              <a:rPr lang="en-US" altLang="en-US" sz="1600"/>
            </a:br>
            <a:r>
              <a:rPr lang="en-US" altLang="en-US" sz="1600" i="1"/>
              <a:t>From:</a:t>
            </a:r>
            <a:r>
              <a:rPr lang="en-US" altLang="en-US" sz="1600"/>
              <a:t>   Stoving: J Clin Endocrinol Metab, Volume 84(6).June 1999.2056-2063</a:t>
            </a:r>
          </a:p>
          <a:p>
            <a:endParaRPr lang="en-US" altLang="en-US" sz="1600"/>
          </a:p>
        </p:txBody>
      </p:sp>
      <p:pic>
        <p:nvPicPr>
          <p:cNvPr id="1135619" name="Picture 3" descr="ovid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62000"/>
            <a:ext cx="4344988" cy="381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640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4310</TotalTime>
  <Pages>8</Pages>
  <Words>1603</Words>
  <Application>Microsoft Office PowerPoint</Application>
  <PresentationFormat>Letter Paper (8.5x11 in)</PresentationFormat>
  <Paragraphs>273</Paragraphs>
  <Slides>54</Slides>
  <Notes>31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Office Theme</vt:lpstr>
      <vt:lpstr>Document</vt:lpstr>
      <vt:lpstr>Picture</vt:lpstr>
      <vt:lpstr>Scientific writing (81-933) Lecture 4: Figures and Tables</vt:lpstr>
      <vt:lpstr>Tables and Figures</vt:lpstr>
      <vt:lpstr>PowerPoint Presentation</vt:lpstr>
      <vt:lpstr>Table Titles and Footnotes</vt:lpstr>
      <vt:lpstr>Table Titles and Footnotes</vt:lpstr>
      <vt:lpstr>Table Formats</vt:lpstr>
      <vt:lpstr>Tables: baseline, descriptive data</vt:lpstr>
      <vt:lpstr>PowerPoint Presentation</vt:lpstr>
      <vt:lpstr>PowerPoint Presentation</vt:lpstr>
      <vt:lpstr>Tables:  To illustrate a point…</vt:lpstr>
      <vt:lpstr>Tables: To illustrate a point… </vt:lpstr>
      <vt:lpstr>Tables: to illustrate a point </vt:lpstr>
      <vt:lpstr>Figures</vt:lpstr>
      <vt:lpstr>Figures</vt:lpstr>
      <vt:lpstr>Figure Legends</vt:lpstr>
      <vt:lpstr>Figures: Primary Evidence</vt:lpstr>
      <vt:lpstr>PowerPoint Presentation</vt:lpstr>
      <vt:lpstr>PowerPoint Presentation</vt:lpstr>
      <vt:lpstr>PowerPoint Presentation</vt:lpstr>
      <vt:lpstr>PowerPoint Presentation</vt:lpstr>
      <vt:lpstr>PowerPoint Presentation</vt:lpstr>
      <vt:lpstr>Figures</vt:lpstr>
      <vt:lpstr>Graphs</vt:lpstr>
      <vt:lpstr>Figures</vt:lpstr>
      <vt:lpstr>PowerPoint Presentation</vt:lpstr>
      <vt:lpstr>PowerPoint Presentation</vt:lpstr>
      <vt:lpstr>PowerPoint Presentation</vt:lpstr>
      <vt:lpstr>Tables and Figures</vt:lpstr>
      <vt:lpstr>PowerPoint Presentation</vt:lpstr>
      <vt:lpstr>Figures</vt:lpstr>
      <vt:lpstr>PowerPoint Presentation</vt:lpstr>
      <vt:lpstr>Figures: bar graphs</vt:lpstr>
      <vt:lpstr>PowerPoint Presentation</vt:lpstr>
      <vt:lpstr>Figures</vt:lpstr>
      <vt:lpstr>PowerPoint Presentation</vt:lpstr>
      <vt:lpstr>PowerPoint Presentation</vt:lpstr>
      <vt:lpstr>PowerPoint Presentation</vt:lpstr>
      <vt:lpstr>Figures</vt:lpstr>
      <vt:lpstr>Box Plot</vt:lpstr>
      <vt:lpstr>Histogram</vt:lpstr>
      <vt:lpstr>Figures</vt:lpstr>
      <vt:lpstr>Nurse’s Health Study</vt:lpstr>
      <vt:lpstr>PowerPoint Presentation</vt:lpstr>
      <vt:lpstr>Diagrams and Drawings</vt:lpstr>
      <vt:lpstr>Diagrams and Drawings</vt:lpstr>
      <vt:lpstr>PowerPoint Presentation</vt:lpstr>
      <vt:lpstr>PowerPoint Presentation</vt:lpstr>
      <vt:lpstr>PowerPoint Presentation</vt:lpstr>
      <vt:lpstr> ALLUDE v. ELUDE   </vt:lpstr>
      <vt:lpstr>ARRANT v. ERRANT</vt:lpstr>
      <vt:lpstr> AMONG v. BETWEEN</vt:lpstr>
      <vt:lpstr>LAY v. LIE</vt:lpstr>
      <vt:lpstr>DISINTERESTED v. UNINTERESTED   </vt:lpstr>
      <vt:lpstr>e.g. v. i.e. (informal)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Writing 2</dc:title>
  <dc:creator>Avraham Samson</dc:creator>
  <cp:lastModifiedBy>Avraham Samson</cp:lastModifiedBy>
  <cp:revision>269</cp:revision>
  <cp:lastPrinted>1996-05-17T17:09:10Z</cp:lastPrinted>
  <dcterms:created xsi:type="dcterms:W3CDTF">1996-05-17T12:08:30Z</dcterms:created>
  <dcterms:modified xsi:type="dcterms:W3CDTF">2013-11-04T06:22:19Z</dcterms:modified>
</cp:coreProperties>
</file>