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34"/>
  </p:notesMasterIdLst>
  <p:handoutMasterIdLst>
    <p:handoutMasterId r:id="rId35"/>
  </p:handoutMasterIdLst>
  <p:sldIdLst>
    <p:sldId id="582" r:id="rId2"/>
    <p:sldId id="627" r:id="rId3"/>
    <p:sldId id="584" r:id="rId4"/>
    <p:sldId id="586" r:id="rId5"/>
    <p:sldId id="588" r:id="rId6"/>
    <p:sldId id="598" r:id="rId7"/>
    <p:sldId id="599" r:id="rId8"/>
    <p:sldId id="600" r:id="rId9"/>
    <p:sldId id="611" r:id="rId10"/>
    <p:sldId id="612" r:id="rId11"/>
    <p:sldId id="613" r:id="rId12"/>
    <p:sldId id="614" r:id="rId13"/>
    <p:sldId id="616" r:id="rId14"/>
    <p:sldId id="617" r:id="rId15"/>
    <p:sldId id="618" r:id="rId16"/>
    <p:sldId id="629" r:id="rId17"/>
    <p:sldId id="636" r:id="rId18"/>
    <p:sldId id="637" r:id="rId19"/>
    <p:sldId id="638" r:id="rId20"/>
    <p:sldId id="631" r:id="rId21"/>
    <p:sldId id="632" r:id="rId22"/>
    <p:sldId id="633" r:id="rId23"/>
    <p:sldId id="634" r:id="rId24"/>
    <p:sldId id="635" r:id="rId25"/>
    <p:sldId id="620" r:id="rId26"/>
    <p:sldId id="621" r:id="rId27"/>
    <p:sldId id="622" r:id="rId28"/>
    <p:sldId id="628" r:id="rId29"/>
    <p:sldId id="623" r:id="rId30"/>
    <p:sldId id="624" r:id="rId31"/>
    <p:sldId id="626" r:id="rId32"/>
    <p:sldId id="639" r:id="rId33"/>
  </p:sldIdLst>
  <p:sldSz cx="9144000" cy="6858000" type="letter"/>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CC"/>
    <a:srgbClr val="FF3300"/>
    <a:srgbClr val="FFCC66"/>
    <a:srgbClr val="E76B17"/>
    <a:srgbClr val="D65E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699" autoAdjust="0"/>
    <p:restoredTop sz="90929"/>
  </p:normalViewPr>
  <p:slideViewPr>
    <p:cSldViewPr showGuides="1">
      <p:cViewPr>
        <p:scale>
          <a:sx n="80" d="100"/>
          <a:sy n="80" d="100"/>
        </p:scale>
        <p:origin x="-2514" y="-888"/>
      </p:cViewPr>
      <p:guideLst>
        <p:guide orient="horz" pos="1440"/>
        <p:guide pos="28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50" d="100"/>
        <a:sy n="50" d="100"/>
      </p:scale>
      <p:origin x="0" y="735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3051175" y="8710613"/>
            <a:ext cx="757238" cy="2540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7313" tIns="44450" rIns="87313" bIns="44450">
            <a:spAutoFit/>
          </a:bodyPr>
          <a:lstStyle>
            <a:lvl1pPr defTabSz="868363">
              <a:defRPr sz="2400">
                <a:solidFill>
                  <a:schemeClr val="tx1"/>
                </a:solidFill>
                <a:latin typeface="Times New Roman" pitchFamily="18" charset="0"/>
              </a:defRPr>
            </a:lvl1pPr>
            <a:lvl2pPr marL="434975" defTabSz="868363">
              <a:defRPr sz="2400">
                <a:solidFill>
                  <a:schemeClr val="tx1"/>
                </a:solidFill>
                <a:latin typeface="Times New Roman" pitchFamily="18" charset="0"/>
              </a:defRPr>
            </a:lvl2pPr>
            <a:lvl3pPr marL="868363" defTabSz="868363">
              <a:defRPr sz="2400">
                <a:solidFill>
                  <a:schemeClr val="tx1"/>
                </a:solidFill>
                <a:latin typeface="Times New Roman" pitchFamily="18" charset="0"/>
              </a:defRPr>
            </a:lvl3pPr>
            <a:lvl4pPr marL="1303338" defTabSz="868363">
              <a:defRPr sz="2400">
                <a:solidFill>
                  <a:schemeClr val="tx1"/>
                </a:solidFill>
                <a:latin typeface="Times New Roman" pitchFamily="18" charset="0"/>
              </a:defRPr>
            </a:lvl4pPr>
            <a:lvl5pPr marL="1736725" defTabSz="868363">
              <a:defRPr sz="2400">
                <a:solidFill>
                  <a:schemeClr val="tx1"/>
                </a:solidFill>
                <a:latin typeface="Times New Roman" pitchFamily="18" charset="0"/>
              </a:defRPr>
            </a:lvl5pPr>
            <a:lvl6pPr marL="2193925" defTabSz="868363" fontAlgn="base">
              <a:spcBef>
                <a:spcPct val="0"/>
              </a:spcBef>
              <a:spcAft>
                <a:spcPct val="0"/>
              </a:spcAft>
              <a:defRPr sz="2400">
                <a:solidFill>
                  <a:schemeClr val="tx1"/>
                </a:solidFill>
                <a:latin typeface="Times New Roman" pitchFamily="18" charset="0"/>
              </a:defRPr>
            </a:lvl6pPr>
            <a:lvl7pPr marL="2651125" defTabSz="868363" fontAlgn="base">
              <a:spcBef>
                <a:spcPct val="0"/>
              </a:spcBef>
              <a:spcAft>
                <a:spcPct val="0"/>
              </a:spcAft>
              <a:defRPr sz="2400">
                <a:solidFill>
                  <a:schemeClr val="tx1"/>
                </a:solidFill>
                <a:latin typeface="Times New Roman" pitchFamily="18" charset="0"/>
              </a:defRPr>
            </a:lvl7pPr>
            <a:lvl8pPr marL="3108325" defTabSz="868363" fontAlgn="base">
              <a:spcBef>
                <a:spcPct val="0"/>
              </a:spcBef>
              <a:spcAft>
                <a:spcPct val="0"/>
              </a:spcAft>
              <a:defRPr sz="2400">
                <a:solidFill>
                  <a:schemeClr val="tx1"/>
                </a:solidFill>
                <a:latin typeface="Times New Roman" pitchFamily="18" charset="0"/>
              </a:defRPr>
            </a:lvl8pPr>
            <a:lvl9pPr marL="3565525" defTabSz="868363" fontAlgn="base">
              <a:spcBef>
                <a:spcPct val="0"/>
              </a:spcBef>
              <a:spcAft>
                <a:spcPct val="0"/>
              </a:spcAft>
              <a:defRPr sz="2400">
                <a:solidFill>
                  <a:schemeClr val="tx1"/>
                </a:solidFill>
                <a:latin typeface="Times New Roman" pitchFamily="18" charset="0"/>
              </a:defRPr>
            </a:lvl9pPr>
          </a:lstStyle>
          <a:p>
            <a:pPr algn="ctr" eaLnBrk="0" hangingPunct="0">
              <a:lnSpc>
                <a:spcPct val="90000"/>
              </a:lnSpc>
            </a:pPr>
            <a:r>
              <a:rPr lang="en-US" altLang="en-US" sz="1200">
                <a:latin typeface="Arial" charset="0"/>
              </a:rPr>
              <a:t>Page </a:t>
            </a:r>
            <a:fld id="{57DBA79D-DA97-4D4C-AE9D-476617ABFEBD}" type="slidenum">
              <a:rPr lang="en-US" altLang="en-US" sz="1200">
                <a:latin typeface="Arial" charset="0"/>
              </a:rPr>
              <a:pPr algn="ctr" eaLnBrk="0" hangingPunct="0">
                <a:lnSpc>
                  <a:spcPct val="90000"/>
                </a:lnSpc>
              </a:pPr>
              <a:t>‹#›</a:t>
            </a:fld>
            <a:endParaRPr lang="en-US" altLang="en-US" sz="1200">
              <a:latin typeface="Arial" charset="0"/>
            </a:endParaRPr>
          </a:p>
        </p:txBody>
      </p:sp>
    </p:spTree>
    <p:extLst>
      <p:ext uri="{BB962C8B-B14F-4D97-AF65-F5344CB8AC3E}">
        <p14:creationId xmlns:p14="http://schemas.microsoft.com/office/powerpoint/2010/main" val="256656324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ChangeArrowheads="1"/>
          </p:cNvSpPr>
          <p:nvPr/>
        </p:nvSpPr>
        <p:spPr bwMode="auto">
          <a:xfrm>
            <a:off x="3051175" y="8710613"/>
            <a:ext cx="757238" cy="2540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7313" tIns="44450" rIns="87313" bIns="44450">
            <a:spAutoFit/>
          </a:bodyPr>
          <a:lstStyle>
            <a:lvl1pPr defTabSz="868363">
              <a:defRPr sz="2400">
                <a:solidFill>
                  <a:schemeClr val="tx1"/>
                </a:solidFill>
                <a:latin typeface="Times New Roman" pitchFamily="18" charset="0"/>
              </a:defRPr>
            </a:lvl1pPr>
            <a:lvl2pPr marL="434975" defTabSz="868363">
              <a:defRPr sz="2400">
                <a:solidFill>
                  <a:schemeClr val="tx1"/>
                </a:solidFill>
                <a:latin typeface="Times New Roman" pitchFamily="18" charset="0"/>
              </a:defRPr>
            </a:lvl2pPr>
            <a:lvl3pPr marL="868363" defTabSz="868363">
              <a:defRPr sz="2400">
                <a:solidFill>
                  <a:schemeClr val="tx1"/>
                </a:solidFill>
                <a:latin typeface="Times New Roman" pitchFamily="18" charset="0"/>
              </a:defRPr>
            </a:lvl3pPr>
            <a:lvl4pPr marL="1303338" defTabSz="868363">
              <a:defRPr sz="2400">
                <a:solidFill>
                  <a:schemeClr val="tx1"/>
                </a:solidFill>
                <a:latin typeface="Times New Roman" pitchFamily="18" charset="0"/>
              </a:defRPr>
            </a:lvl4pPr>
            <a:lvl5pPr marL="1736725" defTabSz="868363">
              <a:defRPr sz="2400">
                <a:solidFill>
                  <a:schemeClr val="tx1"/>
                </a:solidFill>
                <a:latin typeface="Times New Roman" pitchFamily="18" charset="0"/>
              </a:defRPr>
            </a:lvl5pPr>
            <a:lvl6pPr marL="2193925" defTabSz="868363" fontAlgn="base">
              <a:spcBef>
                <a:spcPct val="0"/>
              </a:spcBef>
              <a:spcAft>
                <a:spcPct val="0"/>
              </a:spcAft>
              <a:defRPr sz="2400">
                <a:solidFill>
                  <a:schemeClr val="tx1"/>
                </a:solidFill>
                <a:latin typeface="Times New Roman" pitchFamily="18" charset="0"/>
              </a:defRPr>
            </a:lvl6pPr>
            <a:lvl7pPr marL="2651125" defTabSz="868363" fontAlgn="base">
              <a:spcBef>
                <a:spcPct val="0"/>
              </a:spcBef>
              <a:spcAft>
                <a:spcPct val="0"/>
              </a:spcAft>
              <a:defRPr sz="2400">
                <a:solidFill>
                  <a:schemeClr val="tx1"/>
                </a:solidFill>
                <a:latin typeface="Times New Roman" pitchFamily="18" charset="0"/>
              </a:defRPr>
            </a:lvl7pPr>
            <a:lvl8pPr marL="3108325" defTabSz="868363" fontAlgn="base">
              <a:spcBef>
                <a:spcPct val="0"/>
              </a:spcBef>
              <a:spcAft>
                <a:spcPct val="0"/>
              </a:spcAft>
              <a:defRPr sz="2400">
                <a:solidFill>
                  <a:schemeClr val="tx1"/>
                </a:solidFill>
                <a:latin typeface="Times New Roman" pitchFamily="18" charset="0"/>
              </a:defRPr>
            </a:lvl8pPr>
            <a:lvl9pPr marL="3565525" defTabSz="868363" fontAlgn="base">
              <a:spcBef>
                <a:spcPct val="0"/>
              </a:spcBef>
              <a:spcAft>
                <a:spcPct val="0"/>
              </a:spcAft>
              <a:defRPr sz="2400">
                <a:solidFill>
                  <a:schemeClr val="tx1"/>
                </a:solidFill>
                <a:latin typeface="Times New Roman" pitchFamily="18" charset="0"/>
              </a:defRPr>
            </a:lvl9pPr>
          </a:lstStyle>
          <a:p>
            <a:pPr algn="ctr" eaLnBrk="0" hangingPunct="0">
              <a:lnSpc>
                <a:spcPct val="90000"/>
              </a:lnSpc>
            </a:pPr>
            <a:r>
              <a:rPr lang="en-US" altLang="en-US" sz="1200">
                <a:latin typeface="Arial" charset="0"/>
              </a:rPr>
              <a:t>Page </a:t>
            </a:r>
            <a:fld id="{20A6B240-94C8-4830-9844-CDE03022FA1B}" type="slidenum">
              <a:rPr lang="en-US" altLang="en-US" sz="1200">
                <a:latin typeface="Arial" charset="0"/>
              </a:rPr>
              <a:pPr algn="ctr" eaLnBrk="0" hangingPunct="0">
                <a:lnSpc>
                  <a:spcPct val="90000"/>
                </a:lnSpc>
              </a:pPr>
              <a:t>‹#›</a:t>
            </a:fld>
            <a:endParaRPr lang="en-US" altLang="en-US" sz="1200">
              <a:latin typeface="Arial" charset="0"/>
            </a:endParaRPr>
          </a:p>
        </p:txBody>
      </p:sp>
      <p:sp>
        <p:nvSpPr>
          <p:cNvPr id="2051" name="Rectangle 3"/>
          <p:cNvSpPr>
            <a:spLocks noGrp="1" noRot="1" noChangeAspect="1" noChangeArrowheads="1" noTextEdit="1"/>
          </p:cNvSpPr>
          <p:nvPr>
            <p:ph type="sldImg" idx="2"/>
          </p:nvPr>
        </p:nvSpPr>
        <p:spPr bwMode="auto">
          <a:xfrm>
            <a:off x="-750888" y="-758825"/>
            <a:ext cx="4568826" cy="3425825"/>
          </a:xfrm>
          <a:prstGeom prst="rect">
            <a:avLst/>
          </a:prstGeom>
          <a:noFill/>
          <a:ln w="127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2" name="Rectangle 4"/>
          <p:cNvSpPr>
            <a:spLocks noGrp="1" noChangeArrowheads="1"/>
          </p:cNvSpPr>
          <p:nvPr>
            <p:ph type="body" sz="quarter" idx="3"/>
          </p:nvPr>
        </p:nvSpPr>
        <p:spPr bwMode="auto">
          <a:xfrm>
            <a:off x="914400" y="2286000"/>
            <a:ext cx="5486400" cy="617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t" anchorCtr="0" compatLnSpc="1">
            <a:prstTxWarp prst="textNoShape">
              <a:avLst/>
            </a:prstTxWarp>
          </a:bodyPr>
          <a:lstStyle/>
          <a:p>
            <a:pPr lvl="0"/>
            <a:r>
              <a:rPr lang="en-US" altLang="en-US" smtClean="0"/>
              <a:t>Body Text</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Tree>
    <p:extLst>
      <p:ext uri="{BB962C8B-B14F-4D97-AF65-F5344CB8AC3E}">
        <p14:creationId xmlns:p14="http://schemas.microsoft.com/office/powerpoint/2010/main" val="3502221983"/>
      </p:ext>
    </p:extLst>
  </p:cSld>
  <p:clrMap bg1="lt1" tx1="dk1" bg2="lt2" tx2="dk2" accent1="accent1" accent2="accent2" accent3="accent3" accent4="accent4" accent5="accent5" accent6="accent6" hlink="hlink" folHlink="folHlink"/>
  <p:hf hdr="0" ftr="0" dt="0"/>
  <p:notesStyle>
    <a:lvl1pPr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1pPr>
    <a:lvl2pPr marL="4572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2pPr>
    <a:lvl3pPr marL="9144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3pPr>
    <a:lvl4pPr marL="13716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4pPr>
    <a:lvl5pPr marL="18288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4178"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074179"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7154"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457155"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0498"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130499"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ChangeArrowheads="1"/>
          </p:cNvSpPr>
          <p:nvPr>
            <p:ph type="body" idx="1"/>
          </p:nvPr>
        </p:nvSpPr>
        <p:spPr>
          <a:xfrm>
            <a:off x="671513" y="1571625"/>
            <a:ext cx="5486400" cy="6172200"/>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pPr marL="285750" indent="-285750">
              <a:buFontTx/>
              <a:buChar char="•"/>
            </a:pPr>
            <a:endParaRPr lang="en-US" altLang="en-US" sz="1400" smtClean="0"/>
          </a:p>
        </p:txBody>
      </p:sp>
      <p:sp>
        <p:nvSpPr>
          <p:cNvPr id="175107"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body" idx="1"/>
          </p:nvPr>
        </p:nvSpPr>
        <p:spPr>
          <a:xfrm>
            <a:off x="671513" y="1571625"/>
            <a:ext cx="5486400" cy="6172200"/>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pPr marL="285750" indent="-285750">
              <a:buFontTx/>
              <a:buChar char="•"/>
            </a:pPr>
            <a:endParaRPr lang="en-US" altLang="en-US" sz="1400" smtClean="0"/>
          </a:p>
        </p:txBody>
      </p:sp>
      <p:sp>
        <p:nvSpPr>
          <p:cNvPr id="176131"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ChangeArrowheads="1"/>
          </p:cNvSpPr>
          <p:nvPr>
            <p:ph type="body" idx="1"/>
          </p:nvPr>
        </p:nvSpPr>
        <p:spPr>
          <a:xfrm>
            <a:off x="671513" y="1571625"/>
            <a:ext cx="5486400" cy="6172200"/>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pPr marL="285750" indent="-285750">
              <a:buFontTx/>
              <a:buChar char="•"/>
            </a:pPr>
            <a:endParaRPr lang="en-US" altLang="en-US" sz="1400" smtClean="0"/>
          </a:p>
        </p:txBody>
      </p:sp>
      <p:sp>
        <p:nvSpPr>
          <p:cNvPr id="177155"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6258"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1376259"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2242"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162243"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4290"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164291"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0050"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410051"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4210"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374211"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8274"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078275"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2098"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412099"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2370"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082371"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1826"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101827"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3874"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103875"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6914"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446915"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8962"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448963"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1010"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451011"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5106"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455107"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altLang="en-US" smtClean="0"/>
              <a:t>Scientific Writing, HRP 214</a:t>
            </a:r>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F77DE63E-289D-425A-9C96-C26EBF12D8A7}" type="slidenum">
              <a:rPr lang="en-US" altLang="en-US" smtClean="0"/>
              <a:pPr/>
              <a:t>‹#›</a:t>
            </a:fld>
            <a:endParaRPr lang="en-US" altLang="en-US"/>
          </a:p>
        </p:txBody>
      </p:sp>
    </p:spTree>
    <p:extLst>
      <p:ext uri="{BB962C8B-B14F-4D97-AF65-F5344CB8AC3E}">
        <p14:creationId xmlns:p14="http://schemas.microsoft.com/office/powerpoint/2010/main" val="20006293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altLang="en-US" smtClean="0"/>
              <a:t>Scientific Writing, HRP 214</a:t>
            </a:r>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4CBCBC0-34BF-4AE1-B179-2DCA2931A09D}" type="slidenum">
              <a:rPr lang="en-US" altLang="en-US" smtClean="0"/>
              <a:pPr/>
              <a:t>‹#›</a:t>
            </a:fld>
            <a:endParaRPr lang="en-US" altLang="en-US"/>
          </a:p>
        </p:txBody>
      </p:sp>
    </p:spTree>
    <p:extLst>
      <p:ext uri="{BB962C8B-B14F-4D97-AF65-F5344CB8AC3E}">
        <p14:creationId xmlns:p14="http://schemas.microsoft.com/office/powerpoint/2010/main" val="2121749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altLang="en-US" smtClean="0"/>
              <a:t>Scientific Writing, HRP 214</a:t>
            </a:r>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F7EFE2D6-988D-4FBA-8F3E-CBFAF91A7940}" type="slidenum">
              <a:rPr lang="en-US" altLang="en-US" smtClean="0"/>
              <a:pPr/>
              <a:t>‹#›</a:t>
            </a:fld>
            <a:endParaRPr lang="en-US" altLang="en-US"/>
          </a:p>
        </p:txBody>
      </p:sp>
    </p:spTree>
    <p:extLst>
      <p:ext uri="{BB962C8B-B14F-4D97-AF65-F5344CB8AC3E}">
        <p14:creationId xmlns:p14="http://schemas.microsoft.com/office/powerpoint/2010/main" val="320602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altLang="en-US" smtClean="0"/>
              <a:t>Scientific Writing, HRP 214</a:t>
            </a:r>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F27CF52B-5D6F-4094-928C-91E65A06703B}" type="slidenum">
              <a:rPr lang="en-US" altLang="en-US" smtClean="0"/>
              <a:pPr/>
              <a:t>‹#›</a:t>
            </a:fld>
            <a:endParaRPr lang="en-US" altLang="en-US"/>
          </a:p>
        </p:txBody>
      </p:sp>
    </p:spTree>
    <p:extLst>
      <p:ext uri="{BB962C8B-B14F-4D97-AF65-F5344CB8AC3E}">
        <p14:creationId xmlns:p14="http://schemas.microsoft.com/office/powerpoint/2010/main" val="2040936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altLang="en-US" smtClean="0"/>
              <a:t>Scientific Writing, HRP 214</a:t>
            </a:r>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F223BD15-830F-4611-B5E9-257AF2B3AA48}" type="slidenum">
              <a:rPr lang="en-US" altLang="en-US" smtClean="0"/>
              <a:pPr/>
              <a:t>‹#›</a:t>
            </a:fld>
            <a:endParaRPr lang="en-US" altLang="en-US"/>
          </a:p>
        </p:txBody>
      </p:sp>
    </p:spTree>
    <p:extLst>
      <p:ext uri="{BB962C8B-B14F-4D97-AF65-F5344CB8AC3E}">
        <p14:creationId xmlns:p14="http://schemas.microsoft.com/office/powerpoint/2010/main" val="2721608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altLang="en-US" smtClean="0"/>
              <a:t>Scientific Writing, HRP 214</a:t>
            </a:r>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5278FD8-44CD-4991-80C4-4768E21C9F0B}" type="slidenum">
              <a:rPr lang="en-US" altLang="en-US" smtClean="0"/>
              <a:pPr/>
              <a:t>‹#›</a:t>
            </a:fld>
            <a:endParaRPr lang="en-US" altLang="en-US"/>
          </a:p>
        </p:txBody>
      </p:sp>
    </p:spTree>
    <p:extLst>
      <p:ext uri="{BB962C8B-B14F-4D97-AF65-F5344CB8AC3E}">
        <p14:creationId xmlns:p14="http://schemas.microsoft.com/office/powerpoint/2010/main" val="43577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altLang="en-US" smtClean="0"/>
              <a:t>Scientific Writing, HRP 214</a:t>
            </a:r>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CE632E26-A960-4F2F-8F5A-A126F050331F}" type="slidenum">
              <a:rPr lang="en-US" altLang="en-US" smtClean="0"/>
              <a:pPr/>
              <a:t>‹#›</a:t>
            </a:fld>
            <a:endParaRPr lang="en-US" altLang="en-US"/>
          </a:p>
        </p:txBody>
      </p:sp>
    </p:spTree>
    <p:extLst>
      <p:ext uri="{BB962C8B-B14F-4D97-AF65-F5344CB8AC3E}">
        <p14:creationId xmlns:p14="http://schemas.microsoft.com/office/powerpoint/2010/main" val="1675246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altLang="en-US" smtClean="0"/>
              <a:t>Scientific Writing, HRP 214</a:t>
            </a:r>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285645FE-3E9B-4CA9-98C2-4D660EA5CCC1}" type="slidenum">
              <a:rPr lang="en-US" altLang="en-US" smtClean="0"/>
              <a:pPr/>
              <a:t>‹#›</a:t>
            </a:fld>
            <a:endParaRPr lang="en-US" altLang="en-US"/>
          </a:p>
        </p:txBody>
      </p:sp>
    </p:spTree>
    <p:extLst>
      <p:ext uri="{BB962C8B-B14F-4D97-AF65-F5344CB8AC3E}">
        <p14:creationId xmlns:p14="http://schemas.microsoft.com/office/powerpoint/2010/main" val="3945430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ltLang="en-US" smtClean="0"/>
              <a:t>Scientific Writing, HRP 214</a:t>
            </a:r>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CBB6A42E-F3FD-473B-B703-1F0B8C42C5B7}" type="slidenum">
              <a:rPr lang="en-US" altLang="en-US" smtClean="0"/>
              <a:pPr/>
              <a:t>‹#›</a:t>
            </a:fld>
            <a:endParaRPr lang="en-US" altLang="en-US"/>
          </a:p>
        </p:txBody>
      </p:sp>
    </p:spTree>
    <p:extLst>
      <p:ext uri="{BB962C8B-B14F-4D97-AF65-F5344CB8AC3E}">
        <p14:creationId xmlns:p14="http://schemas.microsoft.com/office/powerpoint/2010/main" val="688268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altLang="en-US" smtClean="0"/>
              <a:t>Scientific Writing, HRP 214</a:t>
            </a:r>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466A562-59C5-4B83-93E7-0DCE66391980}" type="slidenum">
              <a:rPr lang="en-US" altLang="en-US" smtClean="0"/>
              <a:pPr/>
              <a:t>‹#›</a:t>
            </a:fld>
            <a:endParaRPr lang="en-US" altLang="en-US"/>
          </a:p>
        </p:txBody>
      </p:sp>
    </p:spTree>
    <p:extLst>
      <p:ext uri="{BB962C8B-B14F-4D97-AF65-F5344CB8AC3E}">
        <p14:creationId xmlns:p14="http://schemas.microsoft.com/office/powerpoint/2010/main" val="30885042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altLang="en-US" smtClean="0"/>
              <a:t>Scientific Writing, HRP 214</a:t>
            </a:r>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12913CB1-06CE-456A-ABCE-13502FB93A2D}" type="slidenum">
              <a:rPr lang="en-US" altLang="en-US" smtClean="0"/>
              <a:pPr/>
              <a:t>‹#›</a:t>
            </a:fld>
            <a:endParaRPr lang="en-US" altLang="en-US"/>
          </a:p>
        </p:txBody>
      </p:sp>
    </p:spTree>
    <p:extLst>
      <p:ext uri="{BB962C8B-B14F-4D97-AF65-F5344CB8AC3E}">
        <p14:creationId xmlns:p14="http://schemas.microsoft.com/office/powerpoint/2010/main" val="3806668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ltLang="en-US" smtClean="0"/>
              <a:t>Scientific Writing, HRP 214</a:t>
            </a:r>
            <a:endParaRPr lang="en-US"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lt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5D4FB8-9587-44D2-978B-3DBE7B54557C}" type="slidenum">
              <a:rPr lang="en-US" altLang="en-US" smtClean="0"/>
              <a:pPr/>
              <a:t>‹#›</a:t>
            </a:fld>
            <a:endParaRPr lang="en-US" altLang="en-US"/>
          </a:p>
        </p:txBody>
      </p:sp>
    </p:spTree>
    <p:extLst>
      <p:ext uri="{BB962C8B-B14F-4D97-AF65-F5344CB8AC3E}">
        <p14:creationId xmlns:p14="http://schemas.microsoft.com/office/powerpoint/2010/main" val="396438464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il/url?sa=i&amp;rct=j&amp;q=&amp;esrc=s&amp;frm=1&amp;source=images&amp;cd=&amp;cad=rja&amp;docid=hC3MSH9nlt6g3M&amp;tbnid=dchYeIrX4BRGcM:&amp;ved=&amp;url=http://shadygrove.umd.edu/campus-services/cas/faculty-services/facdev&amp;ei=gu1_Usq5J-mX1AXY6oGwAw&amp;psig=AFQjCNFl6lyCELQGgPI-b8ewAKhRV0r7CQ&amp;ust=1384201987046917"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google.co.il/url?sa=i&amp;rct=j&amp;q=&amp;esrc=s&amp;frm=1&amp;source=images&amp;cd=&amp;cad=rja&amp;docid=qD1aAw1lK-nVsM&amp;tbnid=gAZKY1gP4GxzBM:&amp;ved=0CAUQjRw&amp;url=http://www.cartoonstock.com/directory/d/discussion.asp&amp;ei=Vu5_Us6xNI6r0AWjlYGoBA&amp;bvm=bv.56146854,d.d2k&amp;psig=AFQjCNFl6lyCELQGgPI-b8ewAKhRV0r7CQ&amp;ust=1384201987046917"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google.co.il/url?sa=i&amp;rct=j&amp;q=&amp;esrc=s&amp;frm=1&amp;source=images&amp;cd=&amp;cad=rja&amp;docid=x-7DSdu54tg8xM&amp;tbnid=gy23IhbgR71kUM:&amp;ved=0CAUQjRw&amp;url=http://blog.europeana.eu/2012/08/a-happy-accident-flemings-penicillin/&amp;ei=02yAUqeqIeqw0QWj6oCgDw&amp;bvm=bv.56146854,d.d2k&amp;psig=AFQjCNGF_hwQwOV0Dg5WZZxoFKUyY4aXig&amp;ust=1384234500066134"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772400" cy="1470025"/>
          </a:xfrm>
        </p:spPr>
        <p:txBody>
          <a:bodyPr/>
          <a:lstStyle/>
          <a:p>
            <a:r>
              <a:rPr lang="en-US" b="1" dirty="0" smtClean="0"/>
              <a:t>Scientific writing</a:t>
            </a:r>
            <a:r>
              <a:rPr lang="en-US" dirty="0" smtClean="0"/>
              <a:t> (81-933)</a:t>
            </a:r>
            <a:br>
              <a:rPr lang="en-US" dirty="0" smtClean="0"/>
            </a:br>
            <a:r>
              <a:rPr lang="en-US" dirty="0" smtClean="0"/>
              <a:t>Lecture 5: Discussion</a:t>
            </a:r>
            <a:endParaRPr lang="en-US" dirty="0"/>
          </a:p>
        </p:txBody>
      </p:sp>
      <p:sp>
        <p:nvSpPr>
          <p:cNvPr id="3" name="Subtitle 2"/>
          <p:cNvSpPr>
            <a:spLocks noGrp="1"/>
          </p:cNvSpPr>
          <p:nvPr>
            <p:ph type="subTitle" idx="1"/>
          </p:nvPr>
        </p:nvSpPr>
        <p:spPr>
          <a:xfrm>
            <a:off x="1371600" y="3375025"/>
            <a:ext cx="6400800" cy="1752600"/>
          </a:xfrm>
        </p:spPr>
        <p:txBody>
          <a:bodyPr/>
          <a:lstStyle/>
          <a:p>
            <a:r>
              <a:rPr lang="en-US" dirty="0" smtClean="0"/>
              <a:t>Dr. Avraham Samson</a:t>
            </a:r>
          </a:p>
          <a:p>
            <a:r>
              <a:rPr lang="en-US" dirty="0" smtClean="0"/>
              <a:t>Faculty of Medicine in the Galilee</a:t>
            </a:r>
          </a:p>
          <a:p>
            <a:endParaRPr lang="en-US" dirty="0" smtClean="0"/>
          </a:p>
          <a:p>
            <a:endParaRPr lang="en-US" dirty="0" smtClean="0"/>
          </a:p>
          <a:p>
            <a:endParaRPr lang="en-US" dirty="0" smtClean="0"/>
          </a:p>
          <a:p>
            <a:endParaRPr lang="en-US" dirty="0"/>
          </a:p>
        </p:txBody>
      </p:sp>
      <p:pic>
        <p:nvPicPr>
          <p:cNvPr id="1026" name="Picture 2" descr="C:\Users\Avraham\Documents\programming course\logo_biu.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1825" y="4518025"/>
            <a:ext cx="2771775" cy="2295525"/>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F77DE63E-289D-425A-9C96-C26EBF12D8A7}" type="slidenum">
              <a:rPr lang="en-US" altLang="en-US" smtClean="0"/>
              <a:pPr/>
              <a:t>1</a:t>
            </a:fld>
            <a:endParaRPr lang="en-US" altLang="en-US"/>
          </a:p>
        </p:txBody>
      </p:sp>
    </p:spTree>
    <p:extLst>
      <p:ext uri="{BB962C8B-B14F-4D97-AF65-F5344CB8AC3E}">
        <p14:creationId xmlns:p14="http://schemas.microsoft.com/office/powerpoint/2010/main" val="8272499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5890" name="Rectangle 2"/>
          <p:cNvSpPr>
            <a:spLocks noGrp="1" noChangeArrowheads="1"/>
          </p:cNvSpPr>
          <p:nvPr>
            <p:ph type="title"/>
          </p:nvPr>
        </p:nvSpPr>
        <p:spPr>
          <a:xfrm>
            <a:off x="0" y="0"/>
            <a:ext cx="8637588" cy="1431925"/>
          </a:xfrm>
        </p:spPr>
        <p:txBody>
          <a:bodyPr>
            <a:normAutofit/>
          </a:bodyPr>
          <a:lstStyle/>
          <a:p>
            <a:r>
              <a:rPr lang="en-US" altLang="en-US" u="sng" dirty="0" smtClean="0"/>
              <a:t>The </a:t>
            </a:r>
            <a:r>
              <a:rPr lang="en-US" altLang="en-US" u="sng" dirty="0"/>
              <a:t>Discussion </a:t>
            </a:r>
          </a:p>
        </p:txBody>
      </p:sp>
      <p:sp>
        <p:nvSpPr>
          <p:cNvPr id="1445891" name="Rectangle 3"/>
          <p:cNvSpPr>
            <a:spLocks noGrp="1" noChangeArrowheads="1"/>
          </p:cNvSpPr>
          <p:nvPr>
            <p:ph type="body" idx="1"/>
          </p:nvPr>
        </p:nvSpPr>
        <p:spPr>
          <a:xfrm>
            <a:off x="0" y="1524000"/>
            <a:ext cx="8610600" cy="4648200"/>
          </a:xfrm>
        </p:spPr>
        <p:txBody>
          <a:bodyPr/>
          <a:lstStyle/>
          <a:p>
            <a:pPr marL="609600" indent="-609600">
              <a:lnSpc>
                <a:spcPct val="90000"/>
              </a:lnSpc>
              <a:buFontTx/>
              <a:buNone/>
            </a:pPr>
            <a:r>
              <a:rPr lang="en-US" altLang="en-US" sz="2800" b="1"/>
              <a:t>	1. </a:t>
            </a:r>
            <a:r>
              <a:rPr lang="en-US" altLang="en-US"/>
              <a:t>This large prospective study shows that a traditional Mediterranean food pattern is associated with a significant reduction in the risk of developing type 2 diabetes. </a:t>
            </a:r>
            <a:r>
              <a:rPr lang="en-US" altLang="en-US" sz="2800">
                <a:solidFill>
                  <a:schemeClr val="tx2"/>
                </a:solidFill>
              </a:rPr>
              <a:t>[answer to question asked]</a:t>
            </a:r>
            <a:endParaRPr lang="en-US" altLang="en-US" sz="2800"/>
          </a:p>
        </p:txBody>
      </p:sp>
    </p:spTree>
    <p:extLst>
      <p:ext uri="{BB962C8B-B14F-4D97-AF65-F5344CB8AC3E}">
        <p14:creationId xmlns:p14="http://schemas.microsoft.com/office/powerpoint/2010/main" val="724908562"/>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7938" name="Rectangle 2"/>
          <p:cNvSpPr>
            <a:spLocks noGrp="1" noChangeArrowheads="1"/>
          </p:cNvSpPr>
          <p:nvPr>
            <p:ph type="title"/>
          </p:nvPr>
        </p:nvSpPr>
        <p:spPr>
          <a:xfrm>
            <a:off x="0" y="0"/>
            <a:ext cx="8637588" cy="1431925"/>
          </a:xfrm>
        </p:spPr>
        <p:txBody>
          <a:bodyPr>
            <a:normAutofit/>
          </a:bodyPr>
          <a:lstStyle/>
          <a:p>
            <a:r>
              <a:rPr lang="en-US" altLang="en-US" u="sng" dirty="0" smtClean="0"/>
              <a:t>The </a:t>
            </a:r>
            <a:r>
              <a:rPr lang="en-US" altLang="en-US" u="sng" dirty="0"/>
              <a:t>Discussion </a:t>
            </a:r>
          </a:p>
        </p:txBody>
      </p:sp>
      <p:sp>
        <p:nvSpPr>
          <p:cNvPr id="1447939" name="Rectangle 3"/>
          <p:cNvSpPr>
            <a:spLocks noGrp="1" noChangeArrowheads="1"/>
          </p:cNvSpPr>
          <p:nvPr>
            <p:ph type="body" idx="1"/>
          </p:nvPr>
        </p:nvSpPr>
        <p:spPr>
          <a:xfrm>
            <a:off x="-381000" y="1143000"/>
            <a:ext cx="9372600" cy="4648200"/>
          </a:xfrm>
        </p:spPr>
        <p:txBody>
          <a:bodyPr>
            <a:noAutofit/>
          </a:bodyPr>
          <a:lstStyle/>
          <a:p>
            <a:pPr marL="609600" indent="-609600">
              <a:buFontTx/>
              <a:buNone/>
            </a:pPr>
            <a:r>
              <a:rPr lang="en-US" altLang="en-US" sz="1800" b="1" dirty="0"/>
              <a:t>	2. </a:t>
            </a:r>
            <a:r>
              <a:rPr lang="en-US" altLang="en-US" sz="1800" dirty="0"/>
              <a:t>Interestingly, among participants with the highest adherence to the diet, there was a high prevalence of important risk factors for diabetes, such as older age, higher BMI, family history of diabetes, and personal history of hypertension and a higher proportion of ex-smokers. Therefore, we would have expected a higher incidence of diabetes among these participants. These higher risk participants with better adherence to the diet, however, had a lower risk of diabetes, suggesting that the diet might have a substantial potential for prevention</a:t>
            </a:r>
            <a:r>
              <a:rPr lang="en-US" altLang="en-US" sz="1800" b="1" dirty="0"/>
              <a:t>. </a:t>
            </a:r>
            <a:r>
              <a:rPr lang="en-US" altLang="en-US" sz="1800" b="1" dirty="0" smtClean="0">
                <a:solidFill>
                  <a:schemeClr val="accent1"/>
                </a:solidFill>
              </a:rPr>
              <a:t>[“</a:t>
            </a:r>
            <a:r>
              <a:rPr lang="en-US" altLang="en-US" sz="1800" b="1" dirty="0">
                <a:solidFill>
                  <a:schemeClr val="accent1"/>
                </a:solidFill>
              </a:rPr>
              <a:t>bonus” finding/additional evidence] </a:t>
            </a:r>
            <a:r>
              <a:rPr lang="en-US" altLang="en-US" sz="1800" dirty="0"/>
              <a:t>This finding is consistent with our previous report of an inverse association between a Mediterranean diet and the metabolic syndrome.</a:t>
            </a:r>
            <a:r>
              <a:rPr lang="en-US" altLang="en-US" sz="1800" dirty="0">
                <a:solidFill>
                  <a:schemeClr val="tx2"/>
                </a:solidFill>
                <a:hlinkClick r:id="" action="ppaction://noaction"/>
              </a:rPr>
              <a:t>24</a:t>
            </a:r>
            <a:r>
              <a:rPr lang="en-US" altLang="en-US" sz="1800" dirty="0"/>
              <a:t> </a:t>
            </a:r>
            <a:r>
              <a:rPr lang="en-US" altLang="en-US" sz="1800" b="1" dirty="0">
                <a:solidFill>
                  <a:schemeClr val="accent1"/>
                </a:solidFill>
              </a:rPr>
              <a:t>[fits with previous research]</a:t>
            </a:r>
            <a:r>
              <a:rPr lang="en-US" altLang="en-US" sz="1800" dirty="0">
                <a:solidFill>
                  <a:schemeClr val="tx2"/>
                </a:solidFill>
              </a:rPr>
              <a:t> </a:t>
            </a:r>
            <a:r>
              <a:rPr lang="en-US" altLang="en-US" sz="1800" dirty="0"/>
              <a:t>The metabolic syndrome is closely associated with a </a:t>
            </a:r>
            <a:r>
              <a:rPr lang="en-US" altLang="en-US" sz="1800" dirty="0" err="1"/>
              <a:t>generalised</a:t>
            </a:r>
            <a:r>
              <a:rPr lang="en-US" altLang="en-US" sz="1800" dirty="0"/>
              <a:t> metabolic disorder of insulin resistance, which is one of the underlying causes of type 2 diabetes. Therefore a high biological plausibility exists to support the causality of our findings. </a:t>
            </a:r>
            <a:r>
              <a:rPr lang="en-US" altLang="en-US" sz="1800" b="1" dirty="0">
                <a:solidFill>
                  <a:schemeClr val="accent1"/>
                </a:solidFill>
              </a:rPr>
              <a:t>[biological mechanisms]</a:t>
            </a:r>
            <a:r>
              <a:rPr lang="en-US" altLang="en-US" sz="1800" dirty="0">
                <a:solidFill>
                  <a:schemeClr val="accent1"/>
                </a:solidFill>
              </a:rPr>
              <a:t> </a:t>
            </a:r>
            <a:r>
              <a:rPr lang="en-US" altLang="en-US" sz="1800" dirty="0"/>
              <a:t>In addition, a previous cohort study of survivors of myocardial infarction also reported that a higher adherence to a Mediterranean diet was associated with a reduction in the risk of type 2 diabetes,</a:t>
            </a:r>
            <a:r>
              <a:rPr lang="en-US" altLang="en-US" sz="1800" dirty="0">
                <a:hlinkClick r:id="" action="ppaction://noaction"/>
              </a:rPr>
              <a:t>18</a:t>
            </a:r>
            <a:r>
              <a:rPr lang="en-US" altLang="en-US" sz="1800" dirty="0"/>
              <a:t> </a:t>
            </a:r>
            <a:r>
              <a:rPr lang="en-US" altLang="en-US" sz="1800" b="1" dirty="0">
                <a:solidFill>
                  <a:schemeClr val="accent1"/>
                </a:solidFill>
              </a:rPr>
              <a:t>[fits previous research]</a:t>
            </a:r>
            <a:r>
              <a:rPr lang="en-US" altLang="en-US" sz="1800" dirty="0">
                <a:solidFill>
                  <a:schemeClr val="tx2"/>
                </a:solidFill>
              </a:rPr>
              <a:t> </a:t>
            </a:r>
            <a:r>
              <a:rPr lang="en-US" altLang="en-US" sz="1800" dirty="0"/>
              <a:t>despite use of a relatively inaccurate tool for the dietary assessment. The inverse graded dose-response pattern and the significant inverse trend that we observed also support a causal relation. </a:t>
            </a:r>
            <a:r>
              <a:rPr lang="en-US" altLang="en-US" sz="1800" b="1" dirty="0">
                <a:solidFill>
                  <a:schemeClr val="accent1"/>
                </a:solidFill>
              </a:rPr>
              <a:t>[dose-response evidence]</a:t>
            </a:r>
            <a:r>
              <a:rPr lang="en-US" altLang="en-US" sz="1800" b="1" dirty="0">
                <a:solidFill>
                  <a:schemeClr val="tx2"/>
                </a:solidFill>
              </a:rPr>
              <a:t> </a:t>
            </a:r>
          </a:p>
        </p:txBody>
      </p:sp>
    </p:spTree>
    <p:extLst>
      <p:ext uri="{BB962C8B-B14F-4D97-AF65-F5344CB8AC3E}">
        <p14:creationId xmlns:p14="http://schemas.microsoft.com/office/powerpoint/2010/main" val="2942423311"/>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9986" name="Rectangle 2"/>
          <p:cNvSpPr>
            <a:spLocks noGrp="1" noChangeArrowheads="1"/>
          </p:cNvSpPr>
          <p:nvPr>
            <p:ph type="title"/>
          </p:nvPr>
        </p:nvSpPr>
        <p:spPr>
          <a:xfrm>
            <a:off x="0" y="0"/>
            <a:ext cx="8637588" cy="1431925"/>
          </a:xfrm>
        </p:spPr>
        <p:txBody>
          <a:bodyPr>
            <a:normAutofit/>
          </a:bodyPr>
          <a:lstStyle/>
          <a:p>
            <a:r>
              <a:rPr lang="en-US" altLang="en-US" u="sng" dirty="0" smtClean="0"/>
              <a:t>The </a:t>
            </a:r>
            <a:r>
              <a:rPr lang="en-US" altLang="en-US" u="sng" dirty="0"/>
              <a:t>Discussion </a:t>
            </a:r>
          </a:p>
        </p:txBody>
      </p:sp>
      <p:sp>
        <p:nvSpPr>
          <p:cNvPr id="1449987" name="Rectangle 3"/>
          <p:cNvSpPr>
            <a:spLocks noGrp="1" noChangeArrowheads="1"/>
          </p:cNvSpPr>
          <p:nvPr>
            <p:ph type="body" idx="1"/>
          </p:nvPr>
        </p:nvSpPr>
        <p:spPr>
          <a:xfrm>
            <a:off x="-228600" y="1524000"/>
            <a:ext cx="9067800" cy="4648200"/>
          </a:xfrm>
        </p:spPr>
        <p:txBody>
          <a:bodyPr>
            <a:normAutofit/>
          </a:bodyPr>
          <a:lstStyle/>
          <a:p>
            <a:pPr marL="609600" indent="-609600">
              <a:lnSpc>
                <a:spcPct val="80000"/>
              </a:lnSpc>
            </a:pPr>
            <a:r>
              <a:rPr lang="en-US" altLang="en-US" sz="2000" b="1" dirty="0"/>
              <a:t>3. Diet and </a:t>
            </a:r>
            <a:r>
              <a:rPr lang="en-US" altLang="en-US" sz="2000" b="1" dirty="0" err="1" smtClean="0"/>
              <a:t>disease.</a:t>
            </a:r>
            <a:r>
              <a:rPr lang="en-US" altLang="en-US" sz="2000" dirty="0" err="1" smtClean="0"/>
              <a:t>Experimental</a:t>
            </a:r>
            <a:r>
              <a:rPr lang="en-US" altLang="en-US" sz="2000" dirty="0" smtClean="0"/>
              <a:t> </a:t>
            </a:r>
            <a:r>
              <a:rPr lang="en-US" altLang="en-US" sz="2000" dirty="0"/>
              <a:t>evidence suggesting that a diet similar to the Mediterranean diet and rich in plant based foods might protect against diabetes can also be found in the Indian diabetes prevention </a:t>
            </a:r>
            <a:r>
              <a:rPr lang="en-US" altLang="en-US" sz="2000" dirty="0" err="1"/>
              <a:t>programme</a:t>
            </a:r>
            <a:r>
              <a:rPr lang="en-US" altLang="en-US" sz="2000" dirty="0"/>
              <a:t>. That trial promoted a plant based diet (together with increases in physical activity) and found a significant reduction in the incidence of diabetes,</a:t>
            </a:r>
            <a:r>
              <a:rPr lang="en-US" altLang="en-US" sz="2000" dirty="0">
                <a:hlinkClick r:id="" action="ppaction://noaction"/>
              </a:rPr>
              <a:t>28</a:t>
            </a:r>
            <a:r>
              <a:rPr lang="en-US" altLang="en-US" sz="2000" dirty="0"/>
              <a:t> although there are clear differences between the Mediterranean and Indian food patterns. There is an analogy between coronary heart disease and diabetes because patients with type 2 diabetes and no coronary heart disease have a risk of coronary heart disease similar to patients without diabetes but with prior coronary heart disease.</a:t>
            </a:r>
            <a:r>
              <a:rPr lang="en-US" altLang="en-US" sz="2000" dirty="0">
                <a:hlinkClick r:id="" action="ppaction://noaction"/>
              </a:rPr>
              <a:t>29</a:t>
            </a:r>
            <a:r>
              <a:rPr lang="en-US" altLang="en-US" sz="2000" dirty="0"/>
              <a:t> There is evidence that a Mediterranean diet protects against coronary heart disease, and the analogy between coronary heart disease and diabetes suggests that this diet might also prevent diabetes. It has been shown to provide protection against coronary mortality</a:t>
            </a:r>
            <a:r>
              <a:rPr lang="en-US" altLang="en-US" sz="2000" dirty="0">
                <a:hlinkClick r:id="" action="ppaction://noaction"/>
              </a:rPr>
              <a:t>8</a:t>
            </a:r>
            <a:r>
              <a:rPr lang="en-US" altLang="en-US" sz="2000" dirty="0"/>
              <a:t> </a:t>
            </a:r>
            <a:r>
              <a:rPr lang="en-US" altLang="en-US" sz="2000" dirty="0">
                <a:hlinkClick r:id="" action="ppaction://noaction"/>
              </a:rPr>
              <a:t>9</a:t>
            </a:r>
            <a:r>
              <a:rPr lang="en-US" altLang="en-US" sz="2000" dirty="0"/>
              <a:t> </a:t>
            </a:r>
            <a:r>
              <a:rPr lang="en-US" altLang="en-US" sz="2000" dirty="0">
                <a:hlinkClick r:id="" action="ppaction://noaction"/>
              </a:rPr>
              <a:t>30</a:t>
            </a:r>
            <a:r>
              <a:rPr lang="en-US" altLang="en-US" sz="2000" dirty="0"/>
              <a:t> </a:t>
            </a:r>
            <a:r>
              <a:rPr lang="en-US" altLang="en-US" sz="2000" dirty="0">
                <a:hlinkClick r:id="" action="ppaction://noaction"/>
              </a:rPr>
              <a:t>31</a:t>
            </a:r>
            <a:r>
              <a:rPr lang="en-US" altLang="en-US" sz="2000" dirty="0"/>
              <a:t> and the incidence of non-fatal myocardial infarction.</a:t>
            </a:r>
            <a:r>
              <a:rPr lang="en-US" altLang="en-US" sz="2000" dirty="0">
                <a:hlinkClick r:id="" action="ppaction://noaction"/>
              </a:rPr>
              <a:t>32</a:t>
            </a:r>
            <a:r>
              <a:rPr lang="en-US" altLang="en-US" sz="2000" dirty="0"/>
              <a:t> In addition, both cohort studies</a:t>
            </a:r>
            <a:r>
              <a:rPr lang="en-US" altLang="en-US" sz="2000" dirty="0">
                <a:hlinkClick r:id="" action="ppaction://noaction"/>
              </a:rPr>
              <a:t>33</a:t>
            </a:r>
            <a:r>
              <a:rPr lang="en-US" altLang="en-US" sz="2000" dirty="0"/>
              <a:t> </a:t>
            </a:r>
            <a:r>
              <a:rPr lang="en-US" altLang="en-US" sz="2000" dirty="0">
                <a:hlinkClick r:id="" action="ppaction://noaction"/>
              </a:rPr>
              <a:t>34</a:t>
            </a:r>
            <a:r>
              <a:rPr lang="en-US" altLang="en-US" sz="2000" dirty="0"/>
              <a:t> </a:t>
            </a:r>
            <a:r>
              <a:rPr lang="en-US" altLang="en-US" sz="2000" dirty="0">
                <a:hlinkClick r:id="" action="ppaction://noaction"/>
              </a:rPr>
              <a:t>35</a:t>
            </a:r>
            <a:r>
              <a:rPr lang="en-US" altLang="en-US" sz="2000" dirty="0"/>
              <a:t> and </a:t>
            </a:r>
            <a:r>
              <a:rPr lang="en-US" altLang="en-US" sz="2000" dirty="0" err="1"/>
              <a:t>randomised</a:t>
            </a:r>
            <a:r>
              <a:rPr lang="en-US" altLang="en-US" sz="2000" dirty="0"/>
              <a:t> trials</a:t>
            </a:r>
            <a:r>
              <a:rPr lang="en-US" altLang="en-US" sz="2000" dirty="0">
                <a:hlinkClick r:id="" action="ppaction://noaction"/>
              </a:rPr>
              <a:t>36</a:t>
            </a:r>
            <a:r>
              <a:rPr lang="en-US" altLang="en-US" sz="2000" dirty="0"/>
              <a:t> have found that adherence to a Mediterranean diet protects against mortality in patients who already have established coronary heart disease. </a:t>
            </a:r>
            <a:r>
              <a:rPr lang="en-US" altLang="en-US" sz="2400" b="1" dirty="0">
                <a:solidFill>
                  <a:schemeClr val="tx2"/>
                </a:solidFill>
              </a:rPr>
              <a:t>[more supporting background evidence] </a:t>
            </a:r>
          </a:p>
          <a:p>
            <a:pPr marL="609600" indent="-609600">
              <a:lnSpc>
                <a:spcPct val="80000"/>
              </a:lnSpc>
            </a:pPr>
            <a:endParaRPr lang="en-US" altLang="en-US" sz="2400" b="1" dirty="0"/>
          </a:p>
        </p:txBody>
      </p:sp>
    </p:spTree>
    <p:extLst>
      <p:ext uri="{BB962C8B-B14F-4D97-AF65-F5344CB8AC3E}">
        <p14:creationId xmlns:p14="http://schemas.microsoft.com/office/powerpoint/2010/main" val="4261889984"/>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082" name="Rectangle 2"/>
          <p:cNvSpPr>
            <a:spLocks noGrp="1" noChangeArrowheads="1"/>
          </p:cNvSpPr>
          <p:nvPr>
            <p:ph type="title"/>
          </p:nvPr>
        </p:nvSpPr>
        <p:spPr>
          <a:xfrm>
            <a:off x="0" y="0"/>
            <a:ext cx="8637588" cy="1431925"/>
          </a:xfrm>
        </p:spPr>
        <p:txBody>
          <a:bodyPr>
            <a:normAutofit/>
          </a:bodyPr>
          <a:lstStyle/>
          <a:p>
            <a:r>
              <a:rPr lang="en-US" altLang="en-US" u="sng" dirty="0" smtClean="0"/>
              <a:t>The </a:t>
            </a:r>
            <a:r>
              <a:rPr lang="en-US" altLang="en-US" u="sng" dirty="0"/>
              <a:t>Discussion </a:t>
            </a:r>
          </a:p>
        </p:txBody>
      </p:sp>
      <p:sp>
        <p:nvSpPr>
          <p:cNvPr id="1454083" name="Rectangle 3"/>
          <p:cNvSpPr>
            <a:spLocks noGrp="1" noChangeArrowheads="1"/>
          </p:cNvSpPr>
          <p:nvPr>
            <p:ph type="body" idx="1"/>
          </p:nvPr>
        </p:nvSpPr>
        <p:spPr>
          <a:xfrm>
            <a:off x="152400" y="1524000"/>
            <a:ext cx="8610600" cy="4648200"/>
          </a:xfrm>
        </p:spPr>
        <p:txBody>
          <a:bodyPr>
            <a:normAutofit/>
          </a:bodyPr>
          <a:lstStyle/>
          <a:p>
            <a:pPr marL="0" indent="0">
              <a:buNone/>
            </a:pPr>
            <a:r>
              <a:rPr lang="en-US" altLang="en-US" sz="1800" b="1" dirty="0" smtClean="0"/>
              <a:t>Limitations.  </a:t>
            </a:r>
          </a:p>
          <a:p>
            <a:pPr marL="0" indent="0">
              <a:buNone/>
            </a:pPr>
            <a:r>
              <a:rPr lang="en-US" altLang="en-US" sz="1800" dirty="0" smtClean="0"/>
              <a:t>The </a:t>
            </a:r>
            <a:r>
              <a:rPr lang="en-US" altLang="en-US" sz="1800" dirty="0"/>
              <a:t>number of new cases of diabetes was small, despite the follow-up of several thousand people for over four years. This small number of incident cases is a major drawback and can compromise the statistical power of our study. Nevertheless, our participants had high absolute levels of consumption of the typical food items of the Mediterranean diet, even among those participants classified as poorly compliant (score &lt;3). For example, among those in the lowest category of adherence to the diet, the estimated mean daily absolute consumption (g/day) of olive oil (12), vegetables (308), fruits (176), cereals (77), and legumes (17) can be considered as healthy for the standards of nutritional epidemiological studies. This high consumption of plant based foods in our cohort could be because our participants were from a Mediterranean country and were highly educated and health conscious. The small number of new cases observed in this study should therefore not be surprising. If the Mediterranean diet is actually protecting against diabetes, we would </a:t>
            </a:r>
            <a:r>
              <a:rPr lang="en-US" altLang="en-US" sz="1800" dirty="0" err="1"/>
              <a:t>expecta</a:t>
            </a:r>
            <a:r>
              <a:rPr lang="en-US" altLang="en-US" sz="1800" dirty="0"/>
              <a:t> low incidence in a young cohort (mean age is 37.8 years) with these characteristics. The low number of observed cases precluded assessment of the specific role of single dietary factors because we would have needed </a:t>
            </a:r>
          </a:p>
        </p:txBody>
      </p:sp>
      <p:sp>
        <p:nvSpPr>
          <p:cNvPr id="1454084" name="Rectangle 4"/>
          <p:cNvSpPr>
            <a:spLocks noChangeArrowheads="1"/>
          </p:cNvSpPr>
          <p:nvPr/>
        </p:nvSpPr>
        <p:spPr bwMode="auto">
          <a:xfrm>
            <a:off x="152400" y="6013002"/>
            <a:ext cx="1911101" cy="3877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80000"/>
              </a:lnSpc>
              <a:spcBef>
                <a:spcPct val="20000"/>
              </a:spcBef>
              <a:buClr>
                <a:srgbClr val="CCFF33"/>
              </a:buClr>
              <a:buSzPct val="70000"/>
            </a:pPr>
            <a:r>
              <a:rPr lang="en-US" altLang="en-US" b="1" dirty="0">
                <a:solidFill>
                  <a:schemeClr val="tx2"/>
                </a:solidFill>
              </a:rPr>
              <a:t>[</a:t>
            </a:r>
            <a:r>
              <a:rPr lang="en-US" altLang="en-US" b="1" dirty="0" smtClean="0">
                <a:solidFill>
                  <a:schemeClr val="tx2"/>
                </a:solidFill>
              </a:rPr>
              <a:t>Limitations]</a:t>
            </a:r>
            <a:endParaRPr lang="en-US" altLang="en-US" dirty="0">
              <a:solidFill>
                <a:schemeClr val="tx1"/>
              </a:solidFill>
            </a:endParaRPr>
          </a:p>
        </p:txBody>
      </p:sp>
    </p:spTree>
    <p:extLst>
      <p:ext uri="{BB962C8B-B14F-4D97-AF65-F5344CB8AC3E}">
        <p14:creationId xmlns:p14="http://schemas.microsoft.com/office/powerpoint/2010/main" val="3128861261"/>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6130" name="Rectangle 2"/>
          <p:cNvSpPr>
            <a:spLocks noGrp="1" noChangeArrowheads="1"/>
          </p:cNvSpPr>
          <p:nvPr>
            <p:ph type="title"/>
          </p:nvPr>
        </p:nvSpPr>
        <p:spPr>
          <a:xfrm>
            <a:off x="0" y="0"/>
            <a:ext cx="8637588" cy="1431925"/>
          </a:xfrm>
        </p:spPr>
        <p:txBody>
          <a:bodyPr>
            <a:normAutofit/>
          </a:bodyPr>
          <a:lstStyle/>
          <a:p>
            <a:r>
              <a:rPr lang="en-US" altLang="en-US" u="sng" dirty="0" smtClean="0"/>
              <a:t>The </a:t>
            </a:r>
            <a:r>
              <a:rPr lang="en-US" altLang="en-US" u="sng" dirty="0"/>
              <a:t>Discussion </a:t>
            </a:r>
          </a:p>
        </p:txBody>
      </p:sp>
      <p:sp>
        <p:nvSpPr>
          <p:cNvPr id="1456131" name="Rectangle 3"/>
          <p:cNvSpPr>
            <a:spLocks noGrp="1" noChangeArrowheads="1"/>
          </p:cNvSpPr>
          <p:nvPr>
            <p:ph type="body" idx="1"/>
          </p:nvPr>
        </p:nvSpPr>
        <p:spPr>
          <a:xfrm>
            <a:off x="0" y="1524000"/>
            <a:ext cx="8839200" cy="4648200"/>
          </a:xfrm>
        </p:spPr>
        <p:txBody>
          <a:bodyPr/>
          <a:lstStyle/>
          <a:p>
            <a:pPr marL="609600" indent="-609600">
              <a:lnSpc>
                <a:spcPct val="80000"/>
              </a:lnSpc>
            </a:pPr>
            <a:r>
              <a:rPr lang="en-US" altLang="en-US" sz="2800" b="1" dirty="0" smtClean="0"/>
              <a:t>Conclusion. </a:t>
            </a:r>
            <a:r>
              <a:rPr lang="en-US" altLang="en-US" sz="2800" dirty="0" smtClean="0"/>
              <a:t>Our </a:t>
            </a:r>
            <a:r>
              <a:rPr lang="en-US" altLang="en-US" sz="2800" dirty="0"/>
              <a:t>prospective cohort study suggests that substantial protection against diabetes can be obtained with the traditional Mediterranean diet, rich in olive oil, vegetables, fruits, nuts, cereals, legumes, and fish but relatively low in meat and dairy products. The limited number of cases of diabetes and the possibility of under-reporting, however, requires that further larger cohorts and trials are needed to confirm our findings.</a:t>
            </a:r>
            <a:r>
              <a:rPr lang="en-US" altLang="en-US" sz="3600" dirty="0"/>
              <a:t> </a:t>
            </a:r>
          </a:p>
        </p:txBody>
      </p:sp>
      <p:sp>
        <p:nvSpPr>
          <p:cNvPr id="1456132" name="Rectangle 4"/>
          <p:cNvSpPr>
            <a:spLocks noChangeArrowheads="1"/>
          </p:cNvSpPr>
          <p:nvPr/>
        </p:nvSpPr>
        <p:spPr bwMode="auto">
          <a:xfrm>
            <a:off x="609600" y="4419600"/>
            <a:ext cx="7602538" cy="384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80000"/>
              </a:lnSpc>
              <a:spcBef>
                <a:spcPct val="20000"/>
              </a:spcBef>
              <a:buClr>
                <a:srgbClr val="CCFF33"/>
              </a:buClr>
              <a:buSzPct val="70000"/>
            </a:pPr>
            <a:r>
              <a:rPr lang="en-US" altLang="en-US" b="1" dirty="0">
                <a:solidFill>
                  <a:schemeClr val="tx2"/>
                </a:solidFill>
              </a:rPr>
              <a:t>[Restatement of the findings—take home message]</a:t>
            </a:r>
            <a:endParaRPr lang="en-US" altLang="en-US" dirty="0">
              <a:solidFill>
                <a:schemeClr val="tx1"/>
              </a:solidFill>
            </a:endParaRPr>
          </a:p>
        </p:txBody>
      </p:sp>
    </p:spTree>
    <p:extLst>
      <p:ext uri="{BB962C8B-B14F-4D97-AF65-F5344CB8AC3E}">
        <p14:creationId xmlns:p14="http://schemas.microsoft.com/office/powerpoint/2010/main" val="2238185040"/>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9474" name="Rectangle 2"/>
          <p:cNvSpPr>
            <a:spLocks noGrp="1" noChangeArrowheads="1"/>
          </p:cNvSpPr>
          <p:nvPr>
            <p:ph type="body" idx="1"/>
          </p:nvPr>
        </p:nvSpPr>
        <p:spPr>
          <a:xfrm>
            <a:off x="0" y="2286000"/>
            <a:ext cx="9144000" cy="4114800"/>
          </a:xfrm>
        </p:spPr>
        <p:txBody>
          <a:bodyPr/>
          <a:lstStyle/>
          <a:p>
            <a:pPr marL="609600" indent="-609600">
              <a:lnSpc>
                <a:spcPct val="90000"/>
              </a:lnSpc>
              <a:buFontTx/>
              <a:buAutoNum type="arabicPeriod"/>
            </a:pPr>
            <a:r>
              <a:rPr lang="en-US" altLang="en-US" sz="2800" dirty="0" smtClean="0"/>
              <a:t>The </a:t>
            </a:r>
            <a:r>
              <a:rPr lang="en-US" altLang="en-US" sz="2800" dirty="0"/>
              <a:t>answer to the key question asked</a:t>
            </a:r>
          </a:p>
          <a:p>
            <a:pPr marL="609600" indent="-609600">
              <a:lnSpc>
                <a:spcPct val="90000"/>
              </a:lnSpc>
              <a:buFontTx/>
              <a:buAutoNum type="arabicPeriod"/>
            </a:pPr>
            <a:r>
              <a:rPr lang="en-US" altLang="en-US" sz="2800" dirty="0"/>
              <a:t>What’s new</a:t>
            </a:r>
          </a:p>
          <a:p>
            <a:pPr marL="609600" indent="-609600">
              <a:lnSpc>
                <a:spcPct val="90000"/>
              </a:lnSpc>
              <a:buFontTx/>
              <a:buAutoNum type="arabicPeriod"/>
            </a:pPr>
            <a:r>
              <a:rPr lang="en-US" altLang="en-US" sz="2800" dirty="0"/>
              <a:t>The </a:t>
            </a:r>
            <a:r>
              <a:rPr lang="en-US" altLang="en-US" sz="2800" dirty="0" smtClean="0"/>
              <a:t>context. How </a:t>
            </a:r>
            <a:r>
              <a:rPr lang="en-US" altLang="en-US" sz="2800" dirty="0"/>
              <a:t>your results fit into, contradict, or add to what’s known or believed</a:t>
            </a:r>
          </a:p>
          <a:p>
            <a:pPr marL="609600" indent="-609600">
              <a:lnSpc>
                <a:spcPct val="90000"/>
              </a:lnSpc>
              <a:buFontTx/>
              <a:buAutoNum type="arabicPeriod"/>
            </a:pPr>
            <a:r>
              <a:rPr lang="en-US" altLang="en-US" sz="2800" dirty="0"/>
              <a:t>Strengths and limits of the study</a:t>
            </a:r>
          </a:p>
          <a:p>
            <a:pPr marL="609600" indent="-609600">
              <a:lnSpc>
                <a:spcPct val="90000"/>
              </a:lnSpc>
              <a:buFontTx/>
              <a:buAutoNum type="arabicPeriod"/>
            </a:pPr>
            <a:r>
              <a:rPr lang="en-US" altLang="en-US" sz="2800" dirty="0" smtClean="0"/>
              <a:t>Overall </a:t>
            </a:r>
            <a:r>
              <a:rPr lang="en-US" altLang="en-US" sz="2800" dirty="0"/>
              <a:t>conclusion</a:t>
            </a:r>
          </a:p>
          <a:p>
            <a:pPr marL="0" indent="0">
              <a:lnSpc>
                <a:spcPct val="90000"/>
              </a:lnSpc>
              <a:buNone/>
            </a:pPr>
            <a:endParaRPr lang="en-US" altLang="en-US" sz="2800" dirty="0"/>
          </a:p>
        </p:txBody>
      </p:sp>
      <p:sp>
        <p:nvSpPr>
          <p:cNvPr id="1129475" name="Rectangle 3"/>
          <p:cNvSpPr>
            <a:spLocks noGrp="1" noChangeArrowheads="1"/>
          </p:cNvSpPr>
          <p:nvPr>
            <p:ph type="title"/>
          </p:nvPr>
        </p:nvSpPr>
        <p:spPr>
          <a:xfrm>
            <a:off x="506413" y="777875"/>
            <a:ext cx="8637587" cy="1190625"/>
          </a:xfrm>
          <a:noFill/>
          <a:ln/>
        </p:spPr>
        <p:txBody>
          <a:bodyPr/>
          <a:lstStyle/>
          <a:p>
            <a:r>
              <a:rPr lang="en-US" altLang="en-US" sz="3600" u="sng" dirty="0" smtClean="0"/>
              <a:t>Discussion</a:t>
            </a:r>
            <a:endParaRPr lang="en-US" altLang="en-US" sz="3600" u="sng" dirty="0"/>
          </a:p>
        </p:txBody>
      </p:sp>
    </p:spTree>
    <p:extLst>
      <p:ext uri="{BB962C8B-B14F-4D97-AF65-F5344CB8AC3E}">
        <p14:creationId xmlns:p14="http://schemas.microsoft.com/office/powerpoint/2010/main" val="1787732265"/>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F27CF52B-5D6F-4094-928C-91E65A06703B}" type="slidenum">
              <a:rPr lang="en-US" altLang="en-US" smtClean="0"/>
              <a:pPr/>
              <a:t>16</a:t>
            </a:fld>
            <a:endParaRPr lang="en-US" altLang="en-US"/>
          </a:p>
        </p:txBody>
      </p:sp>
      <p:pic>
        <p:nvPicPr>
          <p:cNvPr id="204802" name="Picture 2" descr="http://shadygrove.umd.edu/sites/default/files/USG_Assets/Images/Campus/teacher-cartoon.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24044" y="1219200"/>
            <a:ext cx="4557756" cy="487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433547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hangingPunct="1"/>
            <a:r>
              <a:rPr lang="en-US" altLang="en-US" dirty="0" smtClean="0"/>
              <a:t>“Subject verb object”</a:t>
            </a:r>
          </a:p>
        </p:txBody>
      </p:sp>
      <p:sp>
        <p:nvSpPr>
          <p:cNvPr id="330755" name="Rectangle 3"/>
          <p:cNvSpPr>
            <a:spLocks noGrp="1" noChangeArrowheads="1"/>
          </p:cNvSpPr>
          <p:nvPr>
            <p:ph type="body" idx="1"/>
          </p:nvPr>
        </p:nvSpPr>
        <p:spPr/>
        <p:txBody>
          <a:bodyPr/>
          <a:lstStyle/>
          <a:p>
            <a:pPr eaLnBrk="1" hangingPunct="1">
              <a:buFontTx/>
              <a:buNone/>
            </a:pPr>
            <a:endParaRPr lang="en-US" altLang="en-US" sz="2800" dirty="0" smtClean="0"/>
          </a:p>
          <a:p>
            <a:pPr eaLnBrk="1" hangingPunct="1">
              <a:buFontTx/>
              <a:buNone/>
            </a:pPr>
            <a:r>
              <a:rPr lang="en-US" altLang="en-US" sz="2800" dirty="0" smtClean="0"/>
              <a:t>“Subject verb object”</a:t>
            </a:r>
          </a:p>
          <a:p>
            <a:pPr eaLnBrk="1" hangingPunct="1">
              <a:buFontTx/>
              <a:buNone/>
            </a:pPr>
            <a:r>
              <a:rPr lang="en-US" altLang="en-US" sz="2800" dirty="0" smtClean="0"/>
              <a:t>“Subject verb object”</a:t>
            </a:r>
          </a:p>
          <a:p>
            <a:pPr eaLnBrk="1" hangingPunct="1">
              <a:buFontTx/>
              <a:buNone/>
            </a:pPr>
            <a:r>
              <a:rPr lang="en-US" altLang="en-US" sz="2800" dirty="0" smtClean="0"/>
              <a:t>“Subject verb object”</a:t>
            </a:r>
          </a:p>
          <a:p>
            <a:pPr eaLnBrk="1" hangingPunct="1">
              <a:buFontTx/>
              <a:buNone/>
            </a:pPr>
            <a:r>
              <a:rPr lang="en-US" altLang="en-US" sz="2800" dirty="0" smtClean="0"/>
              <a:t>“Subject verb object”</a:t>
            </a:r>
          </a:p>
          <a:p>
            <a:pPr marL="0" indent="0" eaLnBrk="1" hangingPunct="1">
              <a:buNone/>
            </a:pPr>
            <a:endParaRPr lang="en-US" altLang="en-US" sz="2800" dirty="0" smtClean="0"/>
          </a:p>
        </p:txBody>
      </p:sp>
    </p:spTree>
    <p:extLst>
      <p:ext uri="{BB962C8B-B14F-4D97-AF65-F5344CB8AC3E}">
        <p14:creationId xmlns:p14="http://schemas.microsoft.com/office/powerpoint/2010/main" val="32136278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Right!</a:t>
            </a:r>
            <a:endParaRPr lang="en-US" dirty="0"/>
          </a:p>
        </p:txBody>
      </p:sp>
      <p:sp>
        <p:nvSpPr>
          <p:cNvPr id="3" name="Content Placeholder 2"/>
          <p:cNvSpPr>
            <a:spLocks noGrp="1"/>
          </p:cNvSpPr>
          <p:nvPr>
            <p:ph idx="1"/>
          </p:nvPr>
        </p:nvSpPr>
        <p:spPr/>
        <p:txBody>
          <a:bodyPr/>
          <a:lstStyle/>
          <a:p>
            <a:r>
              <a:rPr lang="en-US" dirty="0" smtClean="0"/>
              <a:t>The Neanderthal man became extinct 30,000 year ago.  Recently however</a:t>
            </a:r>
            <a:r>
              <a:rPr lang="en-US" dirty="0"/>
              <a:t>,</a:t>
            </a:r>
            <a:r>
              <a:rPr lang="en-US" dirty="0" smtClean="0"/>
              <a:t> Neanderthal genes were found in living humans.  In addition, Neanderthal features such as long noses and light hair are commonly observed in todays population. These findings suggest that Neanderthals intermarried with Homo Sapiens. </a:t>
            </a:r>
            <a:endParaRPr lang="en-US" dirty="0"/>
          </a:p>
        </p:txBody>
      </p:sp>
      <p:sp>
        <p:nvSpPr>
          <p:cNvPr id="4" name="Slide Number Placeholder 3"/>
          <p:cNvSpPr>
            <a:spLocks noGrp="1"/>
          </p:cNvSpPr>
          <p:nvPr>
            <p:ph type="sldNum" sz="quarter" idx="12"/>
          </p:nvPr>
        </p:nvSpPr>
        <p:spPr/>
        <p:txBody>
          <a:bodyPr/>
          <a:lstStyle/>
          <a:p>
            <a:fld id="{F27CF52B-5D6F-4094-928C-91E65A06703B}" type="slidenum">
              <a:rPr lang="en-US" altLang="en-US" smtClean="0"/>
              <a:pPr/>
              <a:t>18</a:t>
            </a:fld>
            <a:endParaRPr lang="en-US" altLang="en-US"/>
          </a:p>
        </p:txBody>
      </p:sp>
    </p:spTree>
    <p:extLst>
      <p:ext uri="{BB962C8B-B14F-4D97-AF65-F5344CB8AC3E}">
        <p14:creationId xmlns:p14="http://schemas.microsoft.com/office/powerpoint/2010/main" val="126783783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Wrong!</a:t>
            </a:r>
            <a:endParaRPr lang="en-US" dirty="0"/>
          </a:p>
        </p:txBody>
      </p:sp>
      <p:sp>
        <p:nvSpPr>
          <p:cNvPr id="3" name="Content Placeholder 2"/>
          <p:cNvSpPr>
            <a:spLocks noGrp="1"/>
          </p:cNvSpPr>
          <p:nvPr>
            <p:ph idx="1"/>
          </p:nvPr>
        </p:nvSpPr>
        <p:spPr/>
        <p:txBody>
          <a:bodyPr/>
          <a:lstStyle/>
          <a:p>
            <a:r>
              <a:rPr lang="en-US" dirty="0" smtClean="0"/>
              <a:t>30,000 years ago, the </a:t>
            </a:r>
            <a:r>
              <a:rPr lang="en-US" dirty="0"/>
              <a:t>Neanderthal man </a:t>
            </a:r>
            <a:r>
              <a:rPr lang="en-US" dirty="0" smtClean="0"/>
              <a:t>was </a:t>
            </a:r>
            <a:r>
              <a:rPr lang="en-US" dirty="0" err="1" smtClean="0"/>
              <a:t>extincted</a:t>
            </a:r>
            <a:r>
              <a:rPr lang="en-US" dirty="0" smtClean="0"/>
              <a:t>.  In living human, genes of Neanderthals were found. Also, </a:t>
            </a:r>
            <a:r>
              <a:rPr lang="en-US" dirty="0"/>
              <a:t>Neanderthal </a:t>
            </a:r>
            <a:r>
              <a:rPr lang="en-US" dirty="0" smtClean="0"/>
              <a:t>feature’s </a:t>
            </a:r>
            <a:r>
              <a:rPr lang="en-US" dirty="0"/>
              <a:t>such as long </a:t>
            </a:r>
            <a:r>
              <a:rPr lang="en-US" dirty="0" smtClean="0"/>
              <a:t>nose </a:t>
            </a:r>
            <a:r>
              <a:rPr lang="en-US" dirty="0"/>
              <a:t>and light hair are commonly observed in </a:t>
            </a:r>
            <a:r>
              <a:rPr lang="en-US" dirty="0" smtClean="0"/>
              <a:t>today’s </a:t>
            </a:r>
            <a:r>
              <a:rPr lang="en-US" dirty="0"/>
              <a:t>population. Homo Sapiens </a:t>
            </a:r>
            <a:r>
              <a:rPr lang="en-US" dirty="0" smtClean="0"/>
              <a:t>and Neanderthals </a:t>
            </a:r>
            <a:r>
              <a:rPr lang="en-US" smtClean="0"/>
              <a:t>can intermarry. </a:t>
            </a:r>
            <a:endParaRPr lang="en-US" dirty="0"/>
          </a:p>
          <a:p>
            <a:endParaRPr lang="en-US" dirty="0"/>
          </a:p>
        </p:txBody>
      </p:sp>
      <p:sp>
        <p:nvSpPr>
          <p:cNvPr id="4" name="Slide Number Placeholder 3"/>
          <p:cNvSpPr>
            <a:spLocks noGrp="1"/>
          </p:cNvSpPr>
          <p:nvPr>
            <p:ph type="sldNum" sz="quarter" idx="12"/>
          </p:nvPr>
        </p:nvSpPr>
        <p:spPr/>
        <p:txBody>
          <a:bodyPr/>
          <a:lstStyle/>
          <a:p>
            <a:fld id="{F27CF52B-5D6F-4094-928C-91E65A06703B}" type="slidenum">
              <a:rPr lang="en-US" altLang="en-US" smtClean="0"/>
              <a:pPr/>
              <a:t>19</a:t>
            </a:fld>
            <a:endParaRPr lang="en-US" altLang="en-US"/>
          </a:p>
        </p:txBody>
      </p:sp>
    </p:spTree>
    <p:extLst>
      <p:ext uri="{BB962C8B-B14F-4D97-AF65-F5344CB8AC3E}">
        <p14:creationId xmlns:p14="http://schemas.microsoft.com/office/powerpoint/2010/main" val="32880520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F27CF52B-5D6F-4094-928C-91E65A06703B}" type="slidenum">
              <a:rPr lang="en-US" altLang="en-US" smtClean="0"/>
              <a:pPr/>
              <a:t>2</a:t>
            </a:fld>
            <a:endParaRPr lang="en-US" altLang="en-US"/>
          </a:p>
        </p:txBody>
      </p:sp>
      <p:pic>
        <p:nvPicPr>
          <p:cNvPr id="119810" name="Picture 2" descr="https://encrypted-tbn2.gstatic.com/images?q=tbn:ANd9GcSm9dKpwQ650HBhIum5JKIJZPUUbHgrT_pIHVcwS5GQLReFEF_4">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1066800"/>
            <a:ext cx="6326038" cy="5029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119733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457200" y="-76200"/>
            <a:ext cx="8229600" cy="1143000"/>
          </a:xfrm>
        </p:spPr>
        <p:txBody>
          <a:bodyPr/>
          <a:lstStyle/>
          <a:p>
            <a:pPr eaLnBrk="1" hangingPunct="1"/>
            <a:r>
              <a:rPr lang="en-US" altLang="en-US" dirty="0" smtClean="0"/>
              <a:t>Principles of Effective Writing</a:t>
            </a:r>
          </a:p>
        </p:txBody>
      </p:sp>
      <p:sp>
        <p:nvSpPr>
          <p:cNvPr id="422915" name="Rectangle 3"/>
          <p:cNvSpPr>
            <a:spLocks noChangeArrowheads="1"/>
          </p:cNvSpPr>
          <p:nvPr/>
        </p:nvSpPr>
        <p:spPr bwMode="auto">
          <a:xfrm>
            <a:off x="533400" y="1828800"/>
            <a:ext cx="7543800" cy="401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lnSpc>
                <a:spcPct val="90000"/>
              </a:lnSpc>
              <a:spcBef>
                <a:spcPct val="20000"/>
              </a:spcBef>
              <a:buClr>
                <a:srgbClr val="CCFF33"/>
              </a:buClr>
              <a:buSzPct val="70000"/>
              <a:buFont typeface="Wingdings" pitchFamily="2" charset="2"/>
              <a:buNone/>
            </a:pPr>
            <a:r>
              <a:rPr lang="en-US" altLang="en-US" sz="2800">
                <a:latin typeface="Arial" charset="0"/>
              </a:rPr>
              <a:t>“The fear expressed by some teachers that students would not learn statistics well if they were permitted to use canned computer programs has not been realized in our experience.  A careful monitoring of achievement levels before and after the introduction of computers in the teaching of our course revealed no appreciable change in students’ performances.”</a:t>
            </a:r>
          </a:p>
          <a:p>
            <a:pPr eaLnBrk="1" hangingPunct="1">
              <a:lnSpc>
                <a:spcPct val="90000"/>
              </a:lnSpc>
              <a:spcBef>
                <a:spcPct val="20000"/>
              </a:spcBef>
              <a:buClr>
                <a:srgbClr val="CCFF33"/>
              </a:buClr>
              <a:buSzPct val="70000"/>
              <a:buFont typeface="Wingdings" pitchFamily="2" charset="2"/>
              <a:buNone/>
            </a:pPr>
            <a:r>
              <a:rPr lang="en-US" altLang="en-US" sz="2800">
                <a:latin typeface="Arial" charset="0"/>
              </a:rPr>
              <a:t> </a:t>
            </a:r>
          </a:p>
        </p:txBody>
      </p:sp>
      <p:grpSp>
        <p:nvGrpSpPr>
          <p:cNvPr id="2" name="Group 4"/>
          <p:cNvGrpSpPr>
            <a:grpSpLocks/>
          </p:cNvGrpSpPr>
          <p:nvPr/>
        </p:nvGrpSpPr>
        <p:grpSpPr bwMode="auto">
          <a:xfrm>
            <a:off x="609600" y="838200"/>
            <a:ext cx="7315200" cy="2590800"/>
            <a:chOff x="384" y="528"/>
            <a:chExt cx="4608" cy="1632"/>
          </a:xfrm>
        </p:grpSpPr>
        <p:grpSp>
          <p:nvGrpSpPr>
            <p:cNvPr id="83988" name="Group 5"/>
            <p:cNvGrpSpPr>
              <a:grpSpLocks/>
            </p:cNvGrpSpPr>
            <p:nvPr/>
          </p:nvGrpSpPr>
          <p:grpSpPr bwMode="auto">
            <a:xfrm>
              <a:off x="384" y="1392"/>
              <a:ext cx="4320" cy="768"/>
              <a:chOff x="384" y="1392"/>
              <a:chExt cx="4320" cy="768"/>
            </a:xfrm>
          </p:grpSpPr>
          <p:sp>
            <p:nvSpPr>
              <p:cNvPr id="83991" name="Line 6"/>
              <p:cNvSpPr>
                <a:spLocks noChangeShapeType="1"/>
              </p:cNvSpPr>
              <p:nvPr/>
            </p:nvSpPr>
            <p:spPr bwMode="auto">
              <a:xfrm>
                <a:off x="528" y="1392"/>
                <a:ext cx="4128" cy="0"/>
              </a:xfrm>
              <a:prstGeom prst="line">
                <a:avLst/>
              </a:prstGeom>
              <a:noFill/>
              <a:ln w="38100">
                <a:solidFill>
                  <a:schemeClr val="hlink"/>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83992" name="Line 7"/>
              <p:cNvSpPr>
                <a:spLocks noChangeShapeType="1"/>
              </p:cNvSpPr>
              <p:nvPr/>
            </p:nvSpPr>
            <p:spPr bwMode="auto">
              <a:xfrm>
                <a:off x="432" y="1632"/>
                <a:ext cx="4272" cy="0"/>
              </a:xfrm>
              <a:prstGeom prst="line">
                <a:avLst/>
              </a:prstGeom>
              <a:noFill/>
              <a:ln w="38100">
                <a:solidFill>
                  <a:schemeClr val="hlink"/>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83993" name="Line 8"/>
              <p:cNvSpPr>
                <a:spLocks noChangeShapeType="1"/>
              </p:cNvSpPr>
              <p:nvPr/>
            </p:nvSpPr>
            <p:spPr bwMode="auto">
              <a:xfrm>
                <a:off x="480" y="1872"/>
                <a:ext cx="3792" cy="0"/>
              </a:xfrm>
              <a:prstGeom prst="line">
                <a:avLst/>
              </a:prstGeom>
              <a:noFill/>
              <a:ln w="38100">
                <a:solidFill>
                  <a:schemeClr val="hlink"/>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83994" name="Line 9"/>
              <p:cNvSpPr>
                <a:spLocks noChangeShapeType="1"/>
              </p:cNvSpPr>
              <p:nvPr/>
            </p:nvSpPr>
            <p:spPr bwMode="auto">
              <a:xfrm>
                <a:off x="384" y="2160"/>
                <a:ext cx="912" cy="0"/>
              </a:xfrm>
              <a:prstGeom prst="line">
                <a:avLst/>
              </a:prstGeom>
              <a:noFill/>
              <a:ln w="38100">
                <a:solidFill>
                  <a:schemeClr val="hlink"/>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sp>
          <p:nvSpPr>
            <p:cNvPr id="83989" name="Line 10"/>
            <p:cNvSpPr>
              <a:spLocks noChangeShapeType="1"/>
            </p:cNvSpPr>
            <p:nvPr/>
          </p:nvSpPr>
          <p:spPr bwMode="auto">
            <a:xfrm flipH="1">
              <a:off x="2304" y="672"/>
              <a:ext cx="1680" cy="864"/>
            </a:xfrm>
            <a:prstGeom prst="line">
              <a:avLst/>
            </a:prstGeom>
            <a:noFill/>
            <a:ln w="38100">
              <a:solidFill>
                <a:schemeClr val="hlink"/>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83990" name="Text Box 11"/>
            <p:cNvSpPr txBox="1">
              <a:spLocks noChangeArrowheads="1"/>
            </p:cNvSpPr>
            <p:nvPr/>
          </p:nvSpPr>
          <p:spPr bwMode="auto">
            <a:xfrm>
              <a:off x="3936" y="528"/>
              <a:ext cx="1056" cy="542"/>
            </a:xfrm>
            <a:prstGeom prst="rect">
              <a:avLst/>
            </a:prstGeom>
            <a:solidFill>
              <a:srgbClr val="FFFFFF"/>
            </a:solidFill>
            <a:ln w="38100">
              <a:solidFill>
                <a:schemeClr val="hlink"/>
              </a:solidFill>
              <a:miter lim="800000"/>
              <a:headEnd/>
              <a:tailEnd/>
            </a:ln>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altLang="en-US">
                  <a:solidFill>
                    <a:schemeClr val="hlink"/>
                  </a:solidFill>
                </a:rPr>
                <a:t>Really long subject!</a:t>
              </a:r>
            </a:p>
          </p:txBody>
        </p:sp>
      </p:grpSp>
      <p:grpSp>
        <p:nvGrpSpPr>
          <p:cNvPr id="4" name="Group 12"/>
          <p:cNvGrpSpPr>
            <a:grpSpLocks/>
          </p:cNvGrpSpPr>
          <p:nvPr/>
        </p:nvGrpSpPr>
        <p:grpSpPr bwMode="auto">
          <a:xfrm>
            <a:off x="2895600" y="2286000"/>
            <a:ext cx="5867400" cy="1257300"/>
            <a:chOff x="1824" y="1440"/>
            <a:chExt cx="3696" cy="792"/>
          </a:xfrm>
        </p:grpSpPr>
        <p:sp>
          <p:nvSpPr>
            <p:cNvPr id="83983" name="Rectangle 13"/>
            <p:cNvSpPr>
              <a:spLocks noChangeArrowheads="1"/>
            </p:cNvSpPr>
            <p:nvPr/>
          </p:nvSpPr>
          <p:spPr bwMode="auto">
            <a:xfrm>
              <a:off x="1968" y="1440"/>
              <a:ext cx="336" cy="240"/>
            </a:xfrm>
            <a:prstGeom prst="rect">
              <a:avLst/>
            </a:prstGeom>
            <a:noFill/>
            <a:ln w="38100">
              <a:solidFill>
                <a:schemeClr val="hlink"/>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83984" name="Rectangle 14"/>
            <p:cNvSpPr>
              <a:spLocks noChangeArrowheads="1"/>
            </p:cNvSpPr>
            <p:nvPr/>
          </p:nvSpPr>
          <p:spPr bwMode="auto">
            <a:xfrm>
              <a:off x="1824" y="1920"/>
              <a:ext cx="336" cy="240"/>
            </a:xfrm>
            <a:prstGeom prst="rect">
              <a:avLst/>
            </a:prstGeom>
            <a:noFill/>
            <a:ln w="38100">
              <a:solidFill>
                <a:schemeClr val="hlink"/>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83985" name="Line 15"/>
            <p:cNvSpPr>
              <a:spLocks noChangeShapeType="1"/>
            </p:cNvSpPr>
            <p:nvPr/>
          </p:nvSpPr>
          <p:spPr bwMode="auto">
            <a:xfrm flipH="1" flipV="1">
              <a:off x="2256" y="1632"/>
              <a:ext cx="2592" cy="480"/>
            </a:xfrm>
            <a:prstGeom prst="line">
              <a:avLst/>
            </a:prstGeom>
            <a:noFill/>
            <a:ln w="38100">
              <a:solidFill>
                <a:schemeClr val="hlink"/>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83986" name="Line 16"/>
            <p:cNvSpPr>
              <a:spLocks noChangeShapeType="1"/>
            </p:cNvSpPr>
            <p:nvPr/>
          </p:nvSpPr>
          <p:spPr bwMode="auto">
            <a:xfrm flipH="1">
              <a:off x="2160" y="2112"/>
              <a:ext cx="2688" cy="0"/>
            </a:xfrm>
            <a:prstGeom prst="line">
              <a:avLst/>
            </a:prstGeom>
            <a:noFill/>
            <a:ln w="38100">
              <a:solidFill>
                <a:schemeClr val="hlink"/>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83987" name="Text Box 17"/>
            <p:cNvSpPr txBox="1">
              <a:spLocks noChangeArrowheads="1"/>
            </p:cNvSpPr>
            <p:nvPr/>
          </p:nvSpPr>
          <p:spPr bwMode="auto">
            <a:xfrm>
              <a:off x="4464" y="1920"/>
              <a:ext cx="1056" cy="312"/>
            </a:xfrm>
            <a:prstGeom prst="rect">
              <a:avLst/>
            </a:prstGeom>
            <a:solidFill>
              <a:srgbClr val="FFFFFF"/>
            </a:solidFill>
            <a:ln w="38100">
              <a:solidFill>
                <a:schemeClr val="hlink"/>
              </a:solidFill>
              <a:miter lim="800000"/>
              <a:headEnd/>
              <a:tailEnd/>
            </a:ln>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altLang="en-US">
                  <a:solidFill>
                    <a:schemeClr val="hlink"/>
                  </a:solidFill>
                </a:rPr>
                <a:t>negatives</a:t>
              </a:r>
            </a:p>
          </p:txBody>
        </p:sp>
      </p:grpSp>
      <p:grpSp>
        <p:nvGrpSpPr>
          <p:cNvPr id="5" name="Group 18"/>
          <p:cNvGrpSpPr>
            <a:grpSpLocks/>
          </p:cNvGrpSpPr>
          <p:nvPr/>
        </p:nvGrpSpPr>
        <p:grpSpPr bwMode="auto">
          <a:xfrm>
            <a:off x="2286000" y="3429000"/>
            <a:ext cx="4648200" cy="3375025"/>
            <a:chOff x="1440" y="2160"/>
            <a:chExt cx="2928" cy="2126"/>
          </a:xfrm>
        </p:grpSpPr>
        <p:sp>
          <p:nvSpPr>
            <p:cNvPr id="83980" name="Line 19"/>
            <p:cNvSpPr>
              <a:spLocks noChangeShapeType="1"/>
            </p:cNvSpPr>
            <p:nvPr/>
          </p:nvSpPr>
          <p:spPr bwMode="auto">
            <a:xfrm>
              <a:off x="1440" y="2160"/>
              <a:ext cx="2064" cy="0"/>
            </a:xfrm>
            <a:prstGeom prst="line">
              <a:avLst/>
            </a:prstGeom>
            <a:noFill/>
            <a:ln w="38100">
              <a:solidFill>
                <a:schemeClr val="hlink"/>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83981" name="Line 20"/>
            <p:cNvSpPr>
              <a:spLocks noChangeShapeType="1"/>
            </p:cNvSpPr>
            <p:nvPr/>
          </p:nvSpPr>
          <p:spPr bwMode="auto">
            <a:xfrm flipH="1" flipV="1">
              <a:off x="2448" y="2160"/>
              <a:ext cx="864" cy="1632"/>
            </a:xfrm>
            <a:prstGeom prst="line">
              <a:avLst/>
            </a:prstGeom>
            <a:noFill/>
            <a:ln w="38100">
              <a:solidFill>
                <a:schemeClr val="hlink"/>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83982" name="Text Box 21"/>
            <p:cNvSpPr txBox="1">
              <a:spLocks noChangeArrowheads="1"/>
            </p:cNvSpPr>
            <p:nvPr/>
          </p:nvSpPr>
          <p:spPr bwMode="auto">
            <a:xfrm>
              <a:off x="3312" y="3744"/>
              <a:ext cx="1056" cy="542"/>
            </a:xfrm>
            <a:prstGeom prst="rect">
              <a:avLst/>
            </a:prstGeom>
            <a:solidFill>
              <a:srgbClr val="FFFFFF"/>
            </a:solidFill>
            <a:ln w="38100">
              <a:solidFill>
                <a:schemeClr val="hlink"/>
              </a:solidFill>
              <a:miter lim="800000"/>
              <a:headEnd/>
              <a:tailEnd/>
            </a:ln>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altLang="en-US">
                  <a:solidFill>
                    <a:schemeClr val="hlink"/>
                  </a:solidFill>
                </a:rPr>
                <a:t>Passive voice</a:t>
              </a:r>
            </a:p>
          </p:txBody>
        </p:sp>
      </p:grpSp>
      <p:grpSp>
        <p:nvGrpSpPr>
          <p:cNvPr id="6" name="Group 22"/>
          <p:cNvGrpSpPr>
            <a:grpSpLocks/>
          </p:cNvGrpSpPr>
          <p:nvPr/>
        </p:nvGrpSpPr>
        <p:grpSpPr bwMode="auto">
          <a:xfrm>
            <a:off x="609600" y="3352800"/>
            <a:ext cx="6019800" cy="2781300"/>
            <a:chOff x="384" y="2112"/>
            <a:chExt cx="3792" cy="1752"/>
          </a:xfrm>
        </p:grpSpPr>
        <p:sp>
          <p:nvSpPr>
            <p:cNvPr id="83976" name="Line 23"/>
            <p:cNvSpPr>
              <a:spLocks noChangeShapeType="1"/>
            </p:cNvSpPr>
            <p:nvPr/>
          </p:nvSpPr>
          <p:spPr bwMode="auto">
            <a:xfrm>
              <a:off x="384" y="2352"/>
              <a:ext cx="1056" cy="0"/>
            </a:xfrm>
            <a:prstGeom prst="line">
              <a:avLst/>
            </a:prstGeom>
            <a:noFill/>
            <a:ln w="38100">
              <a:solidFill>
                <a:schemeClr val="hlink"/>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83977" name="Line 24"/>
            <p:cNvSpPr>
              <a:spLocks noChangeShapeType="1"/>
            </p:cNvSpPr>
            <p:nvPr/>
          </p:nvSpPr>
          <p:spPr bwMode="auto">
            <a:xfrm>
              <a:off x="3648" y="2112"/>
              <a:ext cx="528" cy="0"/>
            </a:xfrm>
            <a:prstGeom prst="line">
              <a:avLst/>
            </a:prstGeom>
            <a:noFill/>
            <a:ln w="38100">
              <a:solidFill>
                <a:schemeClr val="hlink"/>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83978" name="Line 25"/>
            <p:cNvSpPr>
              <a:spLocks noChangeShapeType="1"/>
            </p:cNvSpPr>
            <p:nvPr/>
          </p:nvSpPr>
          <p:spPr bwMode="auto">
            <a:xfrm flipH="1" flipV="1">
              <a:off x="576" y="2400"/>
              <a:ext cx="672" cy="1200"/>
            </a:xfrm>
            <a:prstGeom prst="line">
              <a:avLst/>
            </a:prstGeom>
            <a:noFill/>
            <a:ln w="38100">
              <a:solidFill>
                <a:schemeClr val="hlink"/>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83979" name="Text Box 26"/>
            <p:cNvSpPr txBox="1">
              <a:spLocks noChangeArrowheads="1"/>
            </p:cNvSpPr>
            <p:nvPr/>
          </p:nvSpPr>
          <p:spPr bwMode="auto">
            <a:xfrm>
              <a:off x="1248" y="3552"/>
              <a:ext cx="1056" cy="312"/>
            </a:xfrm>
            <a:prstGeom prst="rect">
              <a:avLst/>
            </a:prstGeom>
            <a:solidFill>
              <a:srgbClr val="FFFFFF"/>
            </a:solidFill>
            <a:ln w="38100">
              <a:solidFill>
                <a:schemeClr val="hlink"/>
              </a:solidFill>
              <a:miter lim="800000"/>
              <a:headEnd/>
              <a:tailEnd/>
            </a:ln>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altLang="en-US">
                  <a:solidFill>
                    <a:schemeClr val="hlink"/>
                  </a:solidFill>
                </a:rPr>
                <a:t>wordy</a:t>
              </a:r>
            </a:p>
          </p:txBody>
        </p:sp>
      </p:grpSp>
    </p:spTree>
    <p:extLst>
      <p:ext uri="{BB962C8B-B14F-4D97-AF65-F5344CB8AC3E}">
        <p14:creationId xmlns:p14="http://schemas.microsoft.com/office/powerpoint/2010/main" val="312858587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pPr eaLnBrk="1" hangingPunct="1"/>
            <a:r>
              <a:rPr lang="en-US" altLang="en-US" smtClean="0"/>
              <a:t>Principles of Effective Writing</a:t>
            </a:r>
          </a:p>
        </p:txBody>
      </p:sp>
      <p:sp>
        <p:nvSpPr>
          <p:cNvPr id="84995" name="Rectangle 3"/>
          <p:cNvSpPr>
            <a:spLocks noChangeArrowheads="1"/>
          </p:cNvSpPr>
          <p:nvPr/>
        </p:nvSpPr>
        <p:spPr bwMode="auto">
          <a:xfrm>
            <a:off x="533400" y="1828800"/>
            <a:ext cx="7543800" cy="401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lnSpc>
                <a:spcPct val="90000"/>
              </a:lnSpc>
              <a:spcBef>
                <a:spcPct val="20000"/>
              </a:spcBef>
              <a:buClr>
                <a:srgbClr val="CCFF33"/>
              </a:buClr>
              <a:buSzPct val="70000"/>
              <a:buFont typeface="Wingdings" pitchFamily="2" charset="2"/>
              <a:buNone/>
            </a:pPr>
            <a:r>
              <a:rPr lang="en-US" altLang="en-US" sz="2800">
                <a:latin typeface="Arial" charset="0"/>
              </a:rPr>
              <a:t>“The fear expressed by some teachers that students would not learn statistics well if they were permitted to use canned computer programs has not been realized in our experience.  A careful monitoring of achievement levels before and after the introduction of computers in the teaching of our course revealed no appreciable change in students’ performances.”</a:t>
            </a:r>
          </a:p>
          <a:p>
            <a:pPr eaLnBrk="1" hangingPunct="1">
              <a:lnSpc>
                <a:spcPct val="90000"/>
              </a:lnSpc>
              <a:spcBef>
                <a:spcPct val="20000"/>
              </a:spcBef>
              <a:buClr>
                <a:srgbClr val="CCFF33"/>
              </a:buClr>
              <a:buSzPct val="70000"/>
              <a:buFont typeface="Wingdings" pitchFamily="2" charset="2"/>
              <a:buNone/>
            </a:pPr>
            <a:r>
              <a:rPr lang="en-US" altLang="en-US" sz="2800">
                <a:latin typeface="Arial" charset="0"/>
              </a:rPr>
              <a:t> </a:t>
            </a:r>
          </a:p>
        </p:txBody>
      </p:sp>
      <p:grpSp>
        <p:nvGrpSpPr>
          <p:cNvPr id="2" name="Group 4"/>
          <p:cNvGrpSpPr>
            <a:grpSpLocks/>
          </p:cNvGrpSpPr>
          <p:nvPr/>
        </p:nvGrpSpPr>
        <p:grpSpPr bwMode="auto">
          <a:xfrm>
            <a:off x="585788" y="3810000"/>
            <a:ext cx="7415212" cy="2613025"/>
            <a:chOff x="369" y="2400"/>
            <a:chExt cx="4671" cy="1646"/>
          </a:xfrm>
        </p:grpSpPr>
        <p:sp>
          <p:nvSpPr>
            <p:cNvPr id="85005" name="Line 5"/>
            <p:cNvSpPr>
              <a:spLocks noChangeShapeType="1"/>
            </p:cNvSpPr>
            <p:nvPr/>
          </p:nvSpPr>
          <p:spPr bwMode="auto">
            <a:xfrm>
              <a:off x="410" y="2400"/>
              <a:ext cx="3485" cy="0"/>
            </a:xfrm>
            <a:prstGeom prst="line">
              <a:avLst/>
            </a:prstGeom>
            <a:noFill/>
            <a:ln w="38100">
              <a:solidFill>
                <a:schemeClr val="hlink"/>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85006" name="Line 6"/>
            <p:cNvSpPr>
              <a:spLocks noChangeShapeType="1"/>
            </p:cNvSpPr>
            <p:nvPr/>
          </p:nvSpPr>
          <p:spPr bwMode="auto">
            <a:xfrm>
              <a:off x="384" y="2640"/>
              <a:ext cx="3936" cy="0"/>
            </a:xfrm>
            <a:prstGeom prst="line">
              <a:avLst/>
            </a:prstGeom>
            <a:noFill/>
            <a:ln w="38100">
              <a:solidFill>
                <a:schemeClr val="hlink"/>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85007" name="Line 7"/>
            <p:cNvSpPr>
              <a:spLocks noChangeShapeType="1"/>
            </p:cNvSpPr>
            <p:nvPr/>
          </p:nvSpPr>
          <p:spPr bwMode="auto">
            <a:xfrm>
              <a:off x="369" y="2880"/>
              <a:ext cx="4335" cy="0"/>
            </a:xfrm>
            <a:prstGeom prst="line">
              <a:avLst/>
            </a:prstGeom>
            <a:noFill/>
            <a:ln w="38100">
              <a:solidFill>
                <a:schemeClr val="hlink"/>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85008" name="Line 8"/>
            <p:cNvSpPr>
              <a:spLocks noChangeShapeType="1"/>
            </p:cNvSpPr>
            <p:nvPr/>
          </p:nvSpPr>
          <p:spPr bwMode="auto">
            <a:xfrm>
              <a:off x="432" y="3120"/>
              <a:ext cx="1106" cy="0"/>
            </a:xfrm>
            <a:prstGeom prst="line">
              <a:avLst/>
            </a:prstGeom>
            <a:noFill/>
            <a:ln w="38100">
              <a:solidFill>
                <a:schemeClr val="hlink"/>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85009" name="Line 9"/>
            <p:cNvSpPr>
              <a:spLocks noChangeShapeType="1"/>
            </p:cNvSpPr>
            <p:nvPr/>
          </p:nvSpPr>
          <p:spPr bwMode="auto">
            <a:xfrm flipH="1" flipV="1">
              <a:off x="2400" y="2544"/>
              <a:ext cx="1584" cy="960"/>
            </a:xfrm>
            <a:prstGeom prst="line">
              <a:avLst/>
            </a:prstGeom>
            <a:noFill/>
            <a:ln w="38100">
              <a:solidFill>
                <a:schemeClr val="hlink"/>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85010" name="Text Box 10"/>
            <p:cNvSpPr txBox="1">
              <a:spLocks noChangeArrowheads="1"/>
            </p:cNvSpPr>
            <p:nvPr/>
          </p:nvSpPr>
          <p:spPr bwMode="auto">
            <a:xfrm>
              <a:off x="3984" y="3504"/>
              <a:ext cx="1056" cy="542"/>
            </a:xfrm>
            <a:prstGeom prst="rect">
              <a:avLst/>
            </a:prstGeom>
            <a:solidFill>
              <a:srgbClr val="FFFFFF"/>
            </a:solidFill>
            <a:ln w="38100">
              <a:solidFill>
                <a:schemeClr val="hlink"/>
              </a:solidFill>
              <a:miter lim="800000"/>
              <a:headEnd/>
              <a:tailEnd/>
            </a:ln>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altLang="en-US">
                  <a:solidFill>
                    <a:schemeClr val="hlink"/>
                  </a:solidFill>
                </a:rPr>
                <a:t>Really long subject!</a:t>
              </a:r>
            </a:p>
          </p:txBody>
        </p:sp>
      </p:grpSp>
      <p:grpSp>
        <p:nvGrpSpPr>
          <p:cNvPr id="3" name="Group 11"/>
          <p:cNvGrpSpPr>
            <a:grpSpLocks/>
          </p:cNvGrpSpPr>
          <p:nvPr/>
        </p:nvGrpSpPr>
        <p:grpSpPr bwMode="auto">
          <a:xfrm>
            <a:off x="0" y="4953000"/>
            <a:ext cx="3733800" cy="1736725"/>
            <a:chOff x="480" y="3120"/>
            <a:chExt cx="1872" cy="1304"/>
          </a:xfrm>
        </p:grpSpPr>
        <p:sp>
          <p:nvSpPr>
            <p:cNvPr id="85002" name="Line 12"/>
            <p:cNvSpPr>
              <a:spLocks noChangeShapeType="1"/>
            </p:cNvSpPr>
            <p:nvPr/>
          </p:nvSpPr>
          <p:spPr bwMode="auto">
            <a:xfrm>
              <a:off x="1536" y="3120"/>
              <a:ext cx="816" cy="0"/>
            </a:xfrm>
            <a:prstGeom prst="line">
              <a:avLst/>
            </a:prstGeom>
            <a:noFill/>
            <a:ln w="38100">
              <a:solidFill>
                <a:schemeClr val="hlink"/>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85003" name="Line 13"/>
            <p:cNvSpPr>
              <a:spLocks noChangeShapeType="1"/>
            </p:cNvSpPr>
            <p:nvPr/>
          </p:nvSpPr>
          <p:spPr bwMode="auto">
            <a:xfrm flipV="1">
              <a:off x="1248" y="3120"/>
              <a:ext cx="528" cy="624"/>
            </a:xfrm>
            <a:prstGeom prst="line">
              <a:avLst/>
            </a:prstGeom>
            <a:noFill/>
            <a:ln w="38100">
              <a:solidFill>
                <a:schemeClr val="hlink"/>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85004" name="Text Box 14"/>
            <p:cNvSpPr txBox="1">
              <a:spLocks noChangeArrowheads="1"/>
            </p:cNvSpPr>
            <p:nvPr/>
          </p:nvSpPr>
          <p:spPr bwMode="auto">
            <a:xfrm>
              <a:off x="480" y="3778"/>
              <a:ext cx="1200" cy="646"/>
            </a:xfrm>
            <a:prstGeom prst="rect">
              <a:avLst/>
            </a:prstGeom>
            <a:solidFill>
              <a:srgbClr val="FFFFFF"/>
            </a:solidFill>
            <a:ln w="38100">
              <a:solidFill>
                <a:schemeClr val="hlink"/>
              </a:solidFill>
              <a:miter lim="800000"/>
              <a:headEnd/>
              <a:tailEnd/>
            </a:ln>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altLang="en-US">
                  <a:solidFill>
                    <a:schemeClr val="hlink"/>
                  </a:solidFill>
                </a:rPr>
                <a:t>Buried predicate + boring verb</a:t>
              </a:r>
            </a:p>
          </p:txBody>
        </p:sp>
      </p:grpSp>
      <p:grpSp>
        <p:nvGrpSpPr>
          <p:cNvPr id="4" name="Group 15"/>
          <p:cNvGrpSpPr>
            <a:grpSpLocks/>
          </p:cNvGrpSpPr>
          <p:nvPr/>
        </p:nvGrpSpPr>
        <p:grpSpPr bwMode="auto">
          <a:xfrm>
            <a:off x="3352800" y="4876800"/>
            <a:ext cx="2743200" cy="1562100"/>
            <a:chOff x="2112" y="3072"/>
            <a:chExt cx="1728" cy="984"/>
          </a:xfrm>
        </p:grpSpPr>
        <p:sp>
          <p:nvSpPr>
            <p:cNvPr id="84999" name="Line 16"/>
            <p:cNvSpPr>
              <a:spLocks noChangeShapeType="1"/>
            </p:cNvSpPr>
            <p:nvPr/>
          </p:nvSpPr>
          <p:spPr bwMode="auto">
            <a:xfrm>
              <a:off x="2784" y="3072"/>
              <a:ext cx="1056" cy="0"/>
            </a:xfrm>
            <a:prstGeom prst="line">
              <a:avLst/>
            </a:prstGeom>
            <a:noFill/>
            <a:ln w="38100">
              <a:solidFill>
                <a:schemeClr val="hlink"/>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85000" name="Text Box 17"/>
            <p:cNvSpPr txBox="1">
              <a:spLocks noChangeArrowheads="1"/>
            </p:cNvSpPr>
            <p:nvPr/>
          </p:nvSpPr>
          <p:spPr bwMode="auto">
            <a:xfrm>
              <a:off x="2112" y="3744"/>
              <a:ext cx="1440" cy="312"/>
            </a:xfrm>
            <a:prstGeom prst="rect">
              <a:avLst/>
            </a:prstGeom>
            <a:solidFill>
              <a:srgbClr val="FFFFFF"/>
            </a:solidFill>
            <a:ln w="38100">
              <a:solidFill>
                <a:schemeClr val="hlink"/>
              </a:solidFill>
              <a:miter lim="800000"/>
              <a:headEnd/>
              <a:tailEnd/>
            </a:ln>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altLang="en-US">
                  <a:solidFill>
                    <a:schemeClr val="hlink"/>
                  </a:solidFill>
                </a:rPr>
                <a:t>“hedge” word</a:t>
              </a:r>
            </a:p>
          </p:txBody>
        </p:sp>
        <p:sp>
          <p:nvSpPr>
            <p:cNvPr id="85001" name="Line 18"/>
            <p:cNvSpPr>
              <a:spLocks noChangeShapeType="1"/>
            </p:cNvSpPr>
            <p:nvPr/>
          </p:nvSpPr>
          <p:spPr bwMode="auto">
            <a:xfrm flipV="1">
              <a:off x="2832" y="3072"/>
              <a:ext cx="336" cy="672"/>
            </a:xfrm>
            <a:prstGeom prst="line">
              <a:avLst/>
            </a:prstGeom>
            <a:noFill/>
            <a:ln w="38100">
              <a:solidFill>
                <a:schemeClr val="hlink"/>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grpSp>
    </p:spTree>
    <p:extLst>
      <p:ext uri="{BB962C8B-B14F-4D97-AF65-F5344CB8AC3E}">
        <p14:creationId xmlns:p14="http://schemas.microsoft.com/office/powerpoint/2010/main" val="1154328405"/>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pPr eaLnBrk="1" hangingPunct="1"/>
            <a:r>
              <a:rPr lang="en-US" altLang="en-US" smtClean="0"/>
              <a:t>Principles of Effective Writing</a:t>
            </a:r>
          </a:p>
        </p:txBody>
      </p:sp>
      <p:sp>
        <p:nvSpPr>
          <p:cNvPr id="86019" name="Rectangle 3"/>
          <p:cNvSpPr>
            <a:spLocks noChangeArrowheads="1"/>
          </p:cNvSpPr>
          <p:nvPr/>
        </p:nvSpPr>
        <p:spPr bwMode="auto">
          <a:xfrm>
            <a:off x="533400" y="1828800"/>
            <a:ext cx="7543800" cy="3336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lnSpc>
                <a:spcPct val="90000"/>
              </a:lnSpc>
              <a:spcBef>
                <a:spcPct val="20000"/>
              </a:spcBef>
              <a:buClr>
                <a:srgbClr val="CCFF33"/>
              </a:buClr>
              <a:buSzPct val="70000"/>
              <a:buFont typeface="Wingdings" pitchFamily="2" charset="2"/>
              <a:buNone/>
            </a:pPr>
            <a:r>
              <a:rPr lang="en-US" altLang="en-US" sz="2800">
                <a:latin typeface="Arial" charset="0"/>
                <a:sym typeface="Wingdings" pitchFamily="2" charset="2"/>
              </a:rPr>
              <a:t></a:t>
            </a:r>
            <a:endParaRPr lang="en-US" altLang="en-US" sz="2800">
              <a:latin typeface="Arial" charset="0"/>
            </a:endParaRPr>
          </a:p>
          <a:p>
            <a:pPr eaLnBrk="1" hangingPunct="1">
              <a:lnSpc>
                <a:spcPct val="90000"/>
              </a:lnSpc>
              <a:spcBef>
                <a:spcPct val="20000"/>
              </a:spcBef>
              <a:buClr>
                <a:srgbClr val="CCFF33"/>
              </a:buClr>
              <a:buSzPct val="70000"/>
              <a:buFont typeface="Wingdings" pitchFamily="2" charset="2"/>
              <a:buNone/>
            </a:pPr>
            <a:r>
              <a:rPr lang="en-US" altLang="en-US" sz="2800">
                <a:latin typeface="Arial" charset="0"/>
              </a:rPr>
              <a:t>“Many teachers feared that the use of canned computer programs would prevent students from learning statistics.  We monitored student achievement levels before and after the introduction of computers in our course and found no detriments in performance.”</a:t>
            </a:r>
          </a:p>
          <a:p>
            <a:pPr eaLnBrk="1" hangingPunct="1">
              <a:lnSpc>
                <a:spcPct val="90000"/>
              </a:lnSpc>
              <a:spcBef>
                <a:spcPct val="20000"/>
              </a:spcBef>
              <a:buClr>
                <a:srgbClr val="CCFF33"/>
              </a:buClr>
              <a:buSzPct val="70000"/>
              <a:buFont typeface="Wingdings" pitchFamily="2" charset="2"/>
              <a:buNone/>
            </a:pPr>
            <a:r>
              <a:rPr lang="en-US" altLang="en-US" sz="2800">
                <a:latin typeface="Arial" charset="0"/>
              </a:rPr>
              <a:t> </a:t>
            </a:r>
          </a:p>
        </p:txBody>
      </p:sp>
    </p:spTree>
    <p:extLst>
      <p:ext uri="{BB962C8B-B14F-4D97-AF65-F5344CB8AC3E}">
        <p14:creationId xmlns:p14="http://schemas.microsoft.com/office/powerpoint/2010/main" val="2755701105"/>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sz="quarter" idx="12"/>
          </p:nvPr>
        </p:nvSpPr>
        <p:spPr/>
        <p:txBody>
          <a:bodyPr/>
          <a:lstStyle/>
          <a:p>
            <a:fld id="{F27CF52B-5D6F-4094-928C-91E65A06703B}" type="slidenum">
              <a:rPr lang="en-US" altLang="en-US" smtClean="0"/>
              <a:pPr/>
              <a:t>23</a:t>
            </a:fld>
            <a:endParaRPr lang="en-US" altLang="en-US"/>
          </a:p>
        </p:txBody>
      </p:sp>
      <p:pic>
        <p:nvPicPr>
          <p:cNvPr id="205826" name="Picture 2" descr="https://encrypted-tbn3.gstatic.com/images?q=tbn:ANd9GcTKqbUabmrQ1jVLgx4g48Zv38z1kq3_LkuyFAhxkn52Zl9SB4Z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2362200"/>
            <a:ext cx="5462016" cy="243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533413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F27CF52B-5D6F-4094-928C-91E65A06703B}" type="slidenum">
              <a:rPr lang="en-US" altLang="en-US" smtClean="0"/>
              <a:pPr/>
              <a:t>24</a:t>
            </a:fld>
            <a:endParaRPr lang="en-US" altLang="en-US"/>
          </a:p>
        </p:txBody>
      </p:sp>
      <p:pic>
        <p:nvPicPr>
          <p:cNvPr id="212994" name="Picture 2" descr="http://blog.europeana.eu/wp-content/uploads/2012/08/FlemingFirstPage.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0"/>
            <a:ext cx="5198569"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9573246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75234" name="Rectangle 2"/>
          <p:cNvSpPr>
            <a:spLocks noGrp="1" noChangeArrowheads="1"/>
          </p:cNvSpPr>
          <p:nvPr>
            <p:ph type="title"/>
          </p:nvPr>
        </p:nvSpPr>
        <p:spPr>
          <a:xfrm>
            <a:off x="317500" y="293688"/>
            <a:ext cx="8637588" cy="1190625"/>
          </a:xfrm>
        </p:spPr>
        <p:txBody>
          <a:bodyPr/>
          <a:lstStyle/>
          <a:p>
            <a:r>
              <a:rPr lang="en-US" altLang="en-US" sz="3600" u="sng" dirty="0"/>
              <a:t>1.  Peremptory v. </a:t>
            </a:r>
            <a:r>
              <a:rPr lang="en-US" altLang="en-US" sz="3600" u="sng" dirty="0" smtClean="0"/>
              <a:t>preemptive</a:t>
            </a:r>
            <a:endParaRPr lang="en-US" altLang="en-US" sz="3600" u="sng" dirty="0"/>
          </a:p>
        </p:txBody>
      </p:sp>
      <p:sp>
        <p:nvSpPr>
          <p:cNvPr id="1375235" name="Rectangle 3"/>
          <p:cNvSpPr>
            <a:spLocks noGrp="1" noChangeArrowheads="1"/>
          </p:cNvSpPr>
          <p:nvPr>
            <p:ph type="body" idx="1"/>
          </p:nvPr>
        </p:nvSpPr>
        <p:spPr/>
        <p:txBody>
          <a:bodyPr/>
          <a:lstStyle/>
          <a:p>
            <a:pPr marL="609600" indent="-609600">
              <a:buFont typeface="Wingdings" pitchFamily="2" charset="2"/>
              <a:buNone/>
            </a:pPr>
            <a:endParaRPr lang="en-US" altLang="en-US" sz="2800" dirty="0"/>
          </a:p>
          <a:p>
            <a:pPr marL="609600" indent="-609600">
              <a:buFont typeface="Wingdings" pitchFamily="2" charset="2"/>
              <a:buNone/>
            </a:pPr>
            <a:r>
              <a:rPr lang="en-US" altLang="en-US" sz="2800" dirty="0"/>
              <a:t>Peremptory = cannot be denied</a:t>
            </a:r>
          </a:p>
          <a:p>
            <a:pPr marL="609600" indent="-609600">
              <a:buFont typeface="Wingdings" pitchFamily="2" charset="2"/>
              <a:buNone/>
            </a:pPr>
            <a:r>
              <a:rPr lang="en-US" altLang="en-US" sz="2800" dirty="0"/>
              <a:t>Preemptive = action is one taken before an adversary can act</a:t>
            </a:r>
          </a:p>
          <a:p>
            <a:pPr marL="609600" indent="-609600">
              <a:buFont typeface="Wingdings" pitchFamily="2" charset="2"/>
              <a:buNone/>
            </a:pPr>
            <a:endParaRPr lang="en-US" altLang="en-US" sz="2800" dirty="0"/>
          </a:p>
          <a:p>
            <a:pPr marL="609600" indent="-609600">
              <a:buFont typeface="Wingdings" pitchFamily="2" charset="2"/>
              <a:buNone/>
            </a:pPr>
            <a:r>
              <a:rPr lang="en-US" altLang="en-US" sz="2800" dirty="0"/>
              <a:t>He issued a peremptory order. </a:t>
            </a:r>
          </a:p>
          <a:p>
            <a:pPr marL="609600" indent="-609600">
              <a:buFont typeface="Wingdings" pitchFamily="2" charset="2"/>
              <a:buNone/>
            </a:pPr>
            <a:r>
              <a:rPr lang="en-US" altLang="en-US" sz="2800" dirty="0"/>
              <a:t>He ordered a preemptive war in Iraq.</a:t>
            </a:r>
          </a:p>
        </p:txBody>
      </p:sp>
      <p:sp>
        <p:nvSpPr>
          <p:cNvPr id="1375236" name="Text Box 4"/>
          <p:cNvSpPr txBox="1">
            <a:spLocks noChangeArrowheads="1"/>
          </p:cNvSpPr>
          <p:nvPr/>
        </p:nvSpPr>
        <p:spPr bwMode="auto">
          <a:xfrm>
            <a:off x="5181600" y="3352800"/>
            <a:ext cx="12954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sz="2800" b="1">
              <a:solidFill>
                <a:schemeClr val="tx2"/>
              </a:solidFill>
              <a:latin typeface="Times New Roman" pitchFamily="18" charset="0"/>
            </a:endParaRPr>
          </a:p>
        </p:txBody>
      </p:sp>
    </p:spTree>
    <p:extLst>
      <p:ext uri="{BB962C8B-B14F-4D97-AF65-F5344CB8AC3E}">
        <p14:creationId xmlns:p14="http://schemas.microsoft.com/office/powerpoint/2010/main" val="3867332253"/>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61218" name="Rectangle 2"/>
          <p:cNvSpPr>
            <a:spLocks noGrp="1" noChangeArrowheads="1"/>
          </p:cNvSpPr>
          <p:nvPr>
            <p:ph type="title"/>
          </p:nvPr>
        </p:nvSpPr>
        <p:spPr>
          <a:xfrm>
            <a:off x="317500" y="293688"/>
            <a:ext cx="8637588" cy="1190625"/>
          </a:xfrm>
        </p:spPr>
        <p:txBody>
          <a:bodyPr/>
          <a:lstStyle/>
          <a:p>
            <a:r>
              <a:rPr lang="en-US" altLang="en-US" sz="3600" u="sng" dirty="0"/>
              <a:t>2. Subject v. </a:t>
            </a:r>
            <a:r>
              <a:rPr lang="en-US" altLang="en-US" sz="3600" u="sng" dirty="0" smtClean="0"/>
              <a:t>patient</a:t>
            </a:r>
            <a:endParaRPr lang="en-US" altLang="en-US" sz="3600" u="sng" dirty="0"/>
          </a:p>
        </p:txBody>
      </p:sp>
      <p:sp>
        <p:nvSpPr>
          <p:cNvPr id="1161219" name="Rectangle 3"/>
          <p:cNvSpPr>
            <a:spLocks noGrp="1" noChangeArrowheads="1"/>
          </p:cNvSpPr>
          <p:nvPr>
            <p:ph type="body" idx="1"/>
          </p:nvPr>
        </p:nvSpPr>
        <p:spPr>
          <a:xfrm>
            <a:off x="304800" y="1524000"/>
            <a:ext cx="8208963" cy="4114800"/>
          </a:xfrm>
        </p:spPr>
        <p:txBody>
          <a:bodyPr>
            <a:normAutofit fontScale="92500" lnSpcReduction="20000"/>
          </a:bodyPr>
          <a:lstStyle/>
          <a:p>
            <a:pPr marL="609600" indent="-609600">
              <a:lnSpc>
                <a:spcPct val="90000"/>
              </a:lnSpc>
              <a:buFont typeface="Wingdings" pitchFamily="2" charset="2"/>
              <a:buNone/>
            </a:pPr>
            <a:endParaRPr lang="en-US" altLang="en-US" sz="2800" dirty="0"/>
          </a:p>
          <a:p>
            <a:pPr marL="609600" indent="-609600">
              <a:lnSpc>
                <a:spcPct val="90000"/>
              </a:lnSpc>
              <a:buFont typeface="Wingdings" pitchFamily="2" charset="2"/>
              <a:buNone/>
            </a:pPr>
            <a:r>
              <a:rPr lang="en-US" altLang="en-US" sz="2800" dirty="0"/>
              <a:t>A </a:t>
            </a:r>
            <a:r>
              <a:rPr lang="en-US" altLang="en-US" sz="2800" i="1" dirty="0"/>
              <a:t>subject</a:t>
            </a:r>
            <a:r>
              <a:rPr lang="en-US" altLang="en-US" sz="2800" dirty="0"/>
              <a:t> is a volunteer.</a:t>
            </a:r>
          </a:p>
          <a:p>
            <a:pPr marL="609600" indent="-609600">
              <a:lnSpc>
                <a:spcPct val="90000"/>
              </a:lnSpc>
              <a:buFont typeface="Wingdings" pitchFamily="2" charset="2"/>
              <a:buNone/>
            </a:pPr>
            <a:r>
              <a:rPr lang="en-US" altLang="en-US" sz="2800" dirty="0"/>
              <a:t>A </a:t>
            </a:r>
            <a:r>
              <a:rPr lang="en-US" altLang="en-US" sz="2800" i="1" dirty="0"/>
              <a:t>patient</a:t>
            </a:r>
            <a:r>
              <a:rPr lang="en-US" altLang="en-US" sz="2800" dirty="0"/>
              <a:t> is under treatment by a doctor.</a:t>
            </a:r>
          </a:p>
          <a:p>
            <a:pPr marL="609600" indent="-609600">
              <a:lnSpc>
                <a:spcPct val="90000"/>
              </a:lnSpc>
              <a:buFont typeface="Wingdings" pitchFamily="2" charset="2"/>
              <a:buNone/>
            </a:pPr>
            <a:endParaRPr lang="en-US" altLang="en-US" sz="2800" dirty="0"/>
          </a:p>
          <a:p>
            <a:pPr marL="609600" indent="-609600">
              <a:lnSpc>
                <a:spcPct val="90000"/>
              </a:lnSpc>
              <a:buFont typeface="Wingdings" pitchFamily="2" charset="2"/>
              <a:buNone/>
            </a:pPr>
            <a:r>
              <a:rPr lang="en-US" altLang="en-US" sz="2800" dirty="0"/>
              <a:t>The subjects in our study took a quiz about love.</a:t>
            </a:r>
          </a:p>
          <a:p>
            <a:pPr marL="609600" indent="-609600">
              <a:lnSpc>
                <a:spcPct val="90000"/>
              </a:lnSpc>
              <a:buFont typeface="Wingdings" pitchFamily="2" charset="2"/>
              <a:buNone/>
            </a:pPr>
            <a:r>
              <a:rPr lang="en-US" altLang="en-US" sz="2800" dirty="0"/>
              <a:t>The patients in our study were being treated for their stomach conditions.</a:t>
            </a:r>
          </a:p>
          <a:p>
            <a:pPr marL="609600" indent="-609600">
              <a:lnSpc>
                <a:spcPct val="90000"/>
              </a:lnSpc>
              <a:buFont typeface="Wingdings" pitchFamily="2" charset="2"/>
              <a:buNone/>
            </a:pPr>
            <a:endParaRPr lang="en-US" altLang="en-US" sz="2800" dirty="0"/>
          </a:p>
          <a:p>
            <a:pPr marL="609600" indent="-609600">
              <a:lnSpc>
                <a:spcPct val="90000"/>
              </a:lnSpc>
              <a:buFont typeface="Wingdings" pitchFamily="2" charset="2"/>
              <a:buNone/>
            </a:pPr>
            <a:r>
              <a:rPr lang="en-US" altLang="en-US" sz="2800" dirty="0"/>
              <a:t>Alternatives to “subject”: participants, volunteers, men, women, postmenopausal women, runners, smokers, etc.</a:t>
            </a:r>
          </a:p>
        </p:txBody>
      </p:sp>
      <p:sp>
        <p:nvSpPr>
          <p:cNvPr id="1161220" name="Text Box 4"/>
          <p:cNvSpPr txBox="1">
            <a:spLocks noChangeArrowheads="1"/>
          </p:cNvSpPr>
          <p:nvPr/>
        </p:nvSpPr>
        <p:spPr bwMode="auto">
          <a:xfrm>
            <a:off x="5181600" y="3352800"/>
            <a:ext cx="12954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sz="2800" b="1">
              <a:solidFill>
                <a:schemeClr val="tx2"/>
              </a:solidFill>
              <a:latin typeface="Times New Roman" pitchFamily="18" charset="0"/>
            </a:endParaRPr>
          </a:p>
        </p:txBody>
      </p:sp>
    </p:spTree>
    <p:extLst>
      <p:ext uri="{BB962C8B-B14F-4D97-AF65-F5344CB8AC3E}">
        <p14:creationId xmlns:p14="http://schemas.microsoft.com/office/powerpoint/2010/main" val="2077793006"/>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63266" name="Rectangle 2"/>
          <p:cNvSpPr>
            <a:spLocks noGrp="1" noChangeArrowheads="1"/>
          </p:cNvSpPr>
          <p:nvPr>
            <p:ph type="title"/>
          </p:nvPr>
        </p:nvSpPr>
        <p:spPr>
          <a:xfrm>
            <a:off x="317500" y="293688"/>
            <a:ext cx="8637588" cy="1190625"/>
          </a:xfrm>
        </p:spPr>
        <p:txBody>
          <a:bodyPr>
            <a:normAutofit/>
          </a:bodyPr>
          <a:lstStyle/>
          <a:p>
            <a:r>
              <a:rPr lang="en-US" altLang="en-US" sz="3600" u="sng" dirty="0"/>
              <a:t>3.  Strata v. </a:t>
            </a:r>
            <a:r>
              <a:rPr lang="en-US" altLang="en-US" sz="3600" u="sng" dirty="0" smtClean="0"/>
              <a:t>stratum </a:t>
            </a:r>
            <a:endParaRPr lang="en-US" altLang="en-US" sz="3600" u="sng" dirty="0"/>
          </a:p>
        </p:txBody>
      </p:sp>
      <p:sp>
        <p:nvSpPr>
          <p:cNvPr id="1163267" name="Rectangle 3"/>
          <p:cNvSpPr>
            <a:spLocks noGrp="1" noChangeArrowheads="1"/>
          </p:cNvSpPr>
          <p:nvPr>
            <p:ph type="body" idx="1"/>
          </p:nvPr>
        </p:nvSpPr>
        <p:spPr/>
        <p:txBody>
          <a:bodyPr/>
          <a:lstStyle/>
          <a:p>
            <a:pPr marL="609600" indent="-609600">
              <a:lnSpc>
                <a:spcPct val="90000"/>
              </a:lnSpc>
            </a:pPr>
            <a:endParaRPr lang="en-US" altLang="en-US" sz="2800" dirty="0"/>
          </a:p>
          <a:p>
            <a:pPr marL="609600" indent="-609600">
              <a:lnSpc>
                <a:spcPct val="90000"/>
              </a:lnSpc>
              <a:buFont typeface="Wingdings" pitchFamily="2" charset="2"/>
              <a:buNone/>
            </a:pPr>
            <a:r>
              <a:rPr lang="en-US" altLang="en-US" sz="2800" dirty="0"/>
              <a:t>“Strata” is plural.</a:t>
            </a:r>
          </a:p>
          <a:p>
            <a:pPr marL="609600" indent="-609600">
              <a:lnSpc>
                <a:spcPct val="90000"/>
              </a:lnSpc>
              <a:buFont typeface="Wingdings" pitchFamily="2" charset="2"/>
              <a:buNone/>
            </a:pPr>
            <a:r>
              <a:rPr lang="en-US" altLang="en-US" sz="2800" dirty="0"/>
              <a:t>“Stratum” is singular.</a:t>
            </a:r>
          </a:p>
          <a:p>
            <a:pPr marL="609600" indent="-609600">
              <a:lnSpc>
                <a:spcPct val="90000"/>
              </a:lnSpc>
              <a:buFont typeface="Wingdings" pitchFamily="2" charset="2"/>
              <a:buNone/>
            </a:pPr>
            <a:endParaRPr lang="en-US" altLang="en-US" sz="2800" dirty="0"/>
          </a:p>
          <a:p>
            <a:pPr marL="609600" indent="-609600">
              <a:lnSpc>
                <a:spcPct val="90000"/>
              </a:lnSpc>
              <a:buFont typeface="Wingdings" pitchFamily="2" charset="2"/>
              <a:buNone/>
            </a:pPr>
            <a:r>
              <a:rPr lang="en-US" altLang="en-US" sz="2800" dirty="0"/>
              <a:t>We analyzed the data, adjusting for the different age strata.</a:t>
            </a:r>
          </a:p>
          <a:p>
            <a:pPr marL="609600" indent="-609600">
              <a:lnSpc>
                <a:spcPct val="90000"/>
              </a:lnSpc>
              <a:buFont typeface="Wingdings" pitchFamily="2" charset="2"/>
              <a:buNone/>
            </a:pPr>
            <a:r>
              <a:rPr lang="en-US" altLang="en-US" sz="2800" dirty="0"/>
              <a:t>I was only interested in the association in the stratum of elderly subjects.</a:t>
            </a:r>
          </a:p>
        </p:txBody>
      </p:sp>
      <p:sp>
        <p:nvSpPr>
          <p:cNvPr id="1163268" name="Text Box 4"/>
          <p:cNvSpPr txBox="1">
            <a:spLocks noChangeArrowheads="1"/>
          </p:cNvSpPr>
          <p:nvPr/>
        </p:nvSpPr>
        <p:spPr bwMode="auto">
          <a:xfrm>
            <a:off x="5181600" y="3352800"/>
            <a:ext cx="12954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sz="2800" b="1">
              <a:solidFill>
                <a:schemeClr val="tx2"/>
              </a:solidFill>
              <a:latin typeface="Times New Roman" pitchFamily="18" charset="0"/>
            </a:endParaRPr>
          </a:p>
        </p:txBody>
      </p:sp>
    </p:spTree>
    <p:extLst>
      <p:ext uri="{BB962C8B-B14F-4D97-AF65-F5344CB8AC3E}">
        <p14:creationId xmlns:p14="http://schemas.microsoft.com/office/powerpoint/2010/main" val="1865913747"/>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4. Nucleus v. nuclei</a:t>
            </a:r>
            <a:endParaRPr lang="en-US" u="sng" dirty="0"/>
          </a:p>
        </p:txBody>
      </p:sp>
      <p:sp>
        <p:nvSpPr>
          <p:cNvPr id="3" name="Content Placeholder 2"/>
          <p:cNvSpPr>
            <a:spLocks noGrp="1"/>
          </p:cNvSpPr>
          <p:nvPr>
            <p:ph idx="1"/>
          </p:nvPr>
        </p:nvSpPr>
        <p:spPr/>
        <p:txBody>
          <a:bodyPr/>
          <a:lstStyle/>
          <a:p>
            <a:pPr marL="609600" indent="-609600">
              <a:lnSpc>
                <a:spcPct val="90000"/>
              </a:lnSpc>
              <a:buFont typeface="Wingdings" pitchFamily="2" charset="2"/>
              <a:buNone/>
            </a:pPr>
            <a:r>
              <a:rPr lang="en-US" altLang="en-US" dirty="0" smtClean="0"/>
              <a:t>“Nuclei” </a:t>
            </a:r>
            <a:r>
              <a:rPr lang="en-US" altLang="en-US" dirty="0"/>
              <a:t>is plural.</a:t>
            </a:r>
          </a:p>
          <a:p>
            <a:pPr marL="609600" indent="-609600">
              <a:lnSpc>
                <a:spcPct val="90000"/>
              </a:lnSpc>
              <a:buFont typeface="Wingdings" pitchFamily="2" charset="2"/>
              <a:buNone/>
            </a:pPr>
            <a:r>
              <a:rPr lang="en-US" altLang="en-US" dirty="0" smtClean="0"/>
              <a:t>“Nucleus” </a:t>
            </a:r>
            <a:r>
              <a:rPr lang="en-US" altLang="en-US" dirty="0"/>
              <a:t>is singular.</a:t>
            </a:r>
          </a:p>
          <a:p>
            <a:pPr marL="609600" indent="-609600">
              <a:lnSpc>
                <a:spcPct val="90000"/>
              </a:lnSpc>
              <a:buFont typeface="Wingdings" pitchFamily="2" charset="2"/>
              <a:buNone/>
            </a:pPr>
            <a:endParaRPr lang="en-US" altLang="en-US" dirty="0"/>
          </a:p>
          <a:p>
            <a:pPr marL="609600" indent="-609600">
              <a:lnSpc>
                <a:spcPct val="90000"/>
              </a:lnSpc>
              <a:buFont typeface="Wingdings" pitchFamily="2" charset="2"/>
              <a:buNone/>
            </a:pPr>
            <a:r>
              <a:rPr lang="en-US" altLang="en-US" dirty="0" smtClean="0"/>
              <a:t>The cell nucleus displayed a pattern of chromosome abnormalities.</a:t>
            </a:r>
            <a:endParaRPr lang="en-US" altLang="en-US" dirty="0"/>
          </a:p>
          <a:p>
            <a:pPr marL="609600" indent="-609600">
              <a:lnSpc>
                <a:spcPct val="90000"/>
              </a:lnSpc>
              <a:buFont typeface="Wingdings" pitchFamily="2" charset="2"/>
              <a:buNone/>
            </a:pPr>
            <a:r>
              <a:rPr lang="en-US" altLang="en-US" dirty="0"/>
              <a:t>P</a:t>
            </a:r>
            <a:r>
              <a:rPr lang="en-US" altLang="en-US" dirty="0" smtClean="0"/>
              <a:t>roton nuclei in different chemical environments display distinct precession frequencies</a:t>
            </a:r>
            <a:endParaRPr lang="en-US" altLang="en-US" dirty="0"/>
          </a:p>
          <a:p>
            <a:endParaRPr lang="en-US" dirty="0"/>
          </a:p>
        </p:txBody>
      </p:sp>
      <p:sp>
        <p:nvSpPr>
          <p:cNvPr id="4" name="Slide Number Placeholder 3"/>
          <p:cNvSpPr>
            <a:spLocks noGrp="1"/>
          </p:cNvSpPr>
          <p:nvPr>
            <p:ph type="sldNum" sz="quarter" idx="12"/>
          </p:nvPr>
        </p:nvSpPr>
        <p:spPr/>
        <p:txBody>
          <a:bodyPr/>
          <a:lstStyle/>
          <a:p>
            <a:fld id="{F27CF52B-5D6F-4094-928C-91E65A06703B}" type="slidenum">
              <a:rPr lang="en-US" altLang="en-US" smtClean="0"/>
              <a:pPr/>
              <a:t>28</a:t>
            </a:fld>
            <a:endParaRPr lang="en-US" altLang="en-US"/>
          </a:p>
        </p:txBody>
      </p:sp>
    </p:spTree>
    <p:extLst>
      <p:ext uri="{BB962C8B-B14F-4D97-AF65-F5344CB8AC3E}">
        <p14:creationId xmlns:p14="http://schemas.microsoft.com/office/powerpoint/2010/main" val="191230273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09026" name="Rectangle 2"/>
          <p:cNvSpPr>
            <a:spLocks noGrp="1" noChangeArrowheads="1"/>
          </p:cNvSpPr>
          <p:nvPr>
            <p:ph type="title"/>
          </p:nvPr>
        </p:nvSpPr>
        <p:spPr>
          <a:xfrm>
            <a:off x="506413" y="228600"/>
            <a:ext cx="8637587" cy="1739900"/>
          </a:xfrm>
        </p:spPr>
        <p:txBody>
          <a:bodyPr/>
          <a:lstStyle/>
          <a:p>
            <a:r>
              <a:rPr lang="en-US" altLang="en-US" sz="3600" u="sng" dirty="0" smtClean="0"/>
              <a:t>5.  </a:t>
            </a:r>
            <a:r>
              <a:rPr lang="en-US" altLang="en-US" sz="3600" u="sng" dirty="0"/>
              <a:t>Averse v. </a:t>
            </a:r>
            <a:r>
              <a:rPr lang="en-US" altLang="en-US" sz="3600" u="sng" dirty="0" smtClean="0"/>
              <a:t>adverse</a:t>
            </a:r>
            <a:endParaRPr lang="en-US" altLang="en-US" sz="3600" u="sng" dirty="0"/>
          </a:p>
        </p:txBody>
      </p:sp>
      <p:sp>
        <p:nvSpPr>
          <p:cNvPr id="1409027" name="Rectangle 3"/>
          <p:cNvSpPr>
            <a:spLocks noGrp="1" noChangeArrowheads="1"/>
          </p:cNvSpPr>
          <p:nvPr>
            <p:ph type="body" idx="1"/>
          </p:nvPr>
        </p:nvSpPr>
        <p:spPr>
          <a:xfrm>
            <a:off x="381000" y="1295400"/>
            <a:ext cx="8208963" cy="4114800"/>
          </a:xfrm>
        </p:spPr>
        <p:txBody>
          <a:bodyPr>
            <a:normAutofit fontScale="92500" lnSpcReduction="10000"/>
          </a:bodyPr>
          <a:lstStyle/>
          <a:p>
            <a:pPr marL="609600" indent="-609600">
              <a:lnSpc>
                <a:spcPct val="90000"/>
              </a:lnSpc>
              <a:buFont typeface="Wingdings" pitchFamily="2" charset="2"/>
              <a:buNone/>
            </a:pPr>
            <a:endParaRPr lang="en-US" altLang="en-US" sz="2800" dirty="0"/>
          </a:p>
          <a:p>
            <a:pPr marL="609600" indent="-609600">
              <a:lnSpc>
                <a:spcPct val="90000"/>
              </a:lnSpc>
              <a:buFont typeface="Wingdings" pitchFamily="2" charset="2"/>
              <a:buNone/>
            </a:pPr>
            <a:endParaRPr lang="en-US" altLang="en-US" sz="2800" dirty="0"/>
          </a:p>
          <a:p>
            <a:pPr marL="609600" indent="-609600">
              <a:lnSpc>
                <a:spcPct val="90000"/>
              </a:lnSpc>
              <a:buFont typeface="Wingdings" pitchFamily="2" charset="2"/>
              <a:buNone/>
            </a:pPr>
            <a:r>
              <a:rPr lang="en-US" altLang="en-US" sz="2800" dirty="0"/>
              <a:t>Averse means “opposed” and usually describes a person’s attitude.</a:t>
            </a:r>
          </a:p>
          <a:p>
            <a:pPr marL="609600" indent="-609600">
              <a:lnSpc>
                <a:spcPct val="90000"/>
              </a:lnSpc>
              <a:buFont typeface="Wingdings" pitchFamily="2" charset="2"/>
              <a:buNone/>
            </a:pPr>
            <a:r>
              <a:rPr lang="en-US" altLang="en-US" sz="2800" dirty="0"/>
              <a:t>Adverse means “hostile, unfavorable, opposed” but usually applies to situations, conditions, or events—not people.</a:t>
            </a:r>
          </a:p>
          <a:p>
            <a:pPr marL="609600" indent="-609600">
              <a:lnSpc>
                <a:spcPct val="90000"/>
              </a:lnSpc>
              <a:buFont typeface="Wingdings" pitchFamily="2" charset="2"/>
              <a:buNone/>
            </a:pPr>
            <a:r>
              <a:rPr lang="en-US" altLang="en-US" sz="2800" dirty="0"/>
              <a:t>   </a:t>
            </a:r>
            <a:endParaRPr lang="en-US" altLang="en-US" sz="2400" dirty="0"/>
          </a:p>
          <a:p>
            <a:pPr marL="609600" indent="-609600">
              <a:lnSpc>
                <a:spcPct val="90000"/>
              </a:lnSpc>
              <a:buFont typeface="Wingdings" pitchFamily="2" charset="2"/>
              <a:buNone/>
            </a:pPr>
            <a:r>
              <a:rPr lang="en-US" altLang="en-US" sz="2800" dirty="0"/>
              <a:t>The bad weather has an adverse effect on my car.</a:t>
            </a:r>
          </a:p>
          <a:p>
            <a:pPr marL="609600" indent="-609600">
              <a:lnSpc>
                <a:spcPct val="90000"/>
              </a:lnSpc>
              <a:buFont typeface="Wingdings" pitchFamily="2" charset="2"/>
              <a:buNone/>
            </a:pPr>
            <a:r>
              <a:rPr lang="en-US" altLang="en-US" sz="2800" dirty="0"/>
              <a:t>I would not be averse to trying that new restaurant.</a:t>
            </a:r>
          </a:p>
        </p:txBody>
      </p:sp>
    </p:spTree>
    <p:extLst>
      <p:ext uri="{BB962C8B-B14F-4D97-AF65-F5344CB8AC3E}">
        <p14:creationId xmlns:p14="http://schemas.microsoft.com/office/powerpoint/2010/main" val="1923950229"/>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73154" name="Rectangle 2"/>
          <p:cNvSpPr>
            <a:spLocks noGrp="1" noChangeArrowheads="1"/>
          </p:cNvSpPr>
          <p:nvPr>
            <p:ph type="title"/>
          </p:nvPr>
        </p:nvSpPr>
        <p:spPr>
          <a:xfrm>
            <a:off x="317500" y="52388"/>
            <a:ext cx="8637588" cy="1431925"/>
          </a:xfrm>
        </p:spPr>
        <p:txBody>
          <a:bodyPr>
            <a:normAutofit/>
          </a:bodyPr>
          <a:lstStyle/>
          <a:p>
            <a:r>
              <a:rPr lang="en-US" altLang="en-US" u="sng" dirty="0" smtClean="0"/>
              <a:t>THE </a:t>
            </a:r>
            <a:r>
              <a:rPr lang="en-US" altLang="en-US" u="sng" dirty="0"/>
              <a:t>DISCUSSION</a:t>
            </a:r>
          </a:p>
        </p:txBody>
      </p:sp>
      <p:sp>
        <p:nvSpPr>
          <p:cNvPr id="1073155" name="Rectangle 3"/>
          <p:cNvSpPr>
            <a:spLocks noGrp="1" noChangeArrowheads="1"/>
          </p:cNvSpPr>
          <p:nvPr>
            <p:ph type="body" idx="1"/>
          </p:nvPr>
        </p:nvSpPr>
        <p:spPr/>
        <p:txBody>
          <a:bodyPr/>
          <a:lstStyle/>
          <a:p>
            <a:pPr>
              <a:buFontTx/>
              <a:buNone/>
            </a:pPr>
            <a:r>
              <a:rPr lang="en-US" altLang="en-US"/>
              <a:t>The Discussion is the section that…</a:t>
            </a:r>
          </a:p>
          <a:p>
            <a:pPr>
              <a:buFontTx/>
              <a:buNone/>
            </a:pPr>
            <a:endParaRPr lang="en-US" altLang="en-US"/>
          </a:p>
          <a:p>
            <a:pPr>
              <a:buFontTx/>
              <a:buChar char="•"/>
            </a:pPr>
            <a:r>
              <a:rPr lang="en-US" altLang="en-US"/>
              <a:t>Gives you the most freedom </a:t>
            </a:r>
          </a:p>
          <a:p>
            <a:pPr>
              <a:buFontTx/>
              <a:buChar char="•"/>
            </a:pPr>
            <a:r>
              <a:rPr lang="en-US" altLang="en-US"/>
              <a:t>Gives you the most chance to put good writing on display</a:t>
            </a:r>
          </a:p>
          <a:p>
            <a:pPr>
              <a:buFontTx/>
              <a:buChar char="•"/>
            </a:pPr>
            <a:r>
              <a:rPr lang="en-US" altLang="en-US"/>
              <a:t>Is the most challenging to write</a:t>
            </a:r>
          </a:p>
        </p:txBody>
      </p:sp>
    </p:spTree>
    <p:extLst>
      <p:ext uri="{BB962C8B-B14F-4D97-AF65-F5344CB8AC3E}">
        <p14:creationId xmlns:p14="http://schemas.microsoft.com/office/powerpoint/2010/main" val="2886534756"/>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73186" name="Rectangle 2"/>
          <p:cNvSpPr>
            <a:spLocks noGrp="1" noChangeArrowheads="1"/>
          </p:cNvSpPr>
          <p:nvPr>
            <p:ph type="title"/>
          </p:nvPr>
        </p:nvSpPr>
        <p:spPr>
          <a:xfrm>
            <a:off x="506413" y="228600"/>
            <a:ext cx="8637587" cy="1739900"/>
          </a:xfrm>
        </p:spPr>
        <p:txBody>
          <a:bodyPr/>
          <a:lstStyle/>
          <a:p>
            <a:r>
              <a:rPr lang="en-US" altLang="en-US" sz="3600" u="sng" dirty="0" smtClean="0"/>
              <a:t>6.  </a:t>
            </a:r>
            <a:r>
              <a:rPr lang="en-US" altLang="en-US" sz="3600" u="sng" dirty="0"/>
              <a:t>Historic v. </a:t>
            </a:r>
            <a:r>
              <a:rPr lang="en-US" altLang="en-US" sz="3600" u="sng" dirty="0" smtClean="0"/>
              <a:t>historical</a:t>
            </a:r>
            <a:endParaRPr lang="en-US" altLang="en-US" sz="3600" u="sng" dirty="0"/>
          </a:p>
        </p:txBody>
      </p:sp>
      <p:sp>
        <p:nvSpPr>
          <p:cNvPr id="1373187" name="Rectangle 3"/>
          <p:cNvSpPr>
            <a:spLocks noGrp="1" noChangeArrowheads="1"/>
          </p:cNvSpPr>
          <p:nvPr>
            <p:ph type="body" idx="1"/>
          </p:nvPr>
        </p:nvSpPr>
        <p:spPr>
          <a:xfrm>
            <a:off x="381000" y="1295400"/>
            <a:ext cx="8208963" cy="4114800"/>
          </a:xfrm>
        </p:spPr>
        <p:txBody>
          <a:bodyPr>
            <a:normAutofit fontScale="92500" lnSpcReduction="20000"/>
          </a:bodyPr>
          <a:lstStyle/>
          <a:p>
            <a:pPr marL="609600" indent="-609600">
              <a:lnSpc>
                <a:spcPct val="90000"/>
              </a:lnSpc>
              <a:buFont typeface="Wingdings" pitchFamily="2" charset="2"/>
              <a:buNone/>
            </a:pPr>
            <a:endParaRPr lang="en-US" altLang="en-US" sz="2800" dirty="0"/>
          </a:p>
          <a:p>
            <a:pPr marL="609600" indent="-609600">
              <a:lnSpc>
                <a:spcPct val="90000"/>
              </a:lnSpc>
              <a:buFont typeface="Wingdings" pitchFamily="2" charset="2"/>
              <a:buNone/>
            </a:pPr>
            <a:r>
              <a:rPr lang="en-US" altLang="en-US" sz="2800" dirty="0"/>
              <a:t>Historic means notable in history.  </a:t>
            </a:r>
          </a:p>
          <a:p>
            <a:pPr marL="609600" indent="-609600">
              <a:lnSpc>
                <a:spcPct val="90000"/>
              </a:lnSpc>
              <a:buFont typeface="Wingdings" pitchFamily="2" charset="2"/>
              <a:buNone/>
            </a:pPr>
            <a:r>
              <a:rPr lang="en-US" altLang="en-US" sz="2800" dirty="0"/>
              <a:t>	</a:t>
            </a:r>
            <a:r>
              <a:rPr lang="en-US" altLang="en-US" sz="2800" i="1" dirty="0"/>
              <a:t>--indicates that it in some way changed the course of human events</a:t>
            </a:r>
          </a:p>
          <a:p>
            <a:pPr marL="609600" indent="-609600">
              <a:lnSpc>
                <a:spcPct val="90000"/>
              </a:lnSpc>
              <a:buFont typeface="Wingdings" pitchFamily="2" charset="2"/>
              <a:buNone/>
            </a:pPr>
            <a:r>
              <a:rPr lang="en-US" altLang="en-US" sz="2800" dirty="0"/>
              <a:t>Historical means relating to history or past events.</a:t>
            </a:r>
          </a:p>
          <a:p>
            <a:pPr marL="609600" indent="-609600">
              <a:lnSpc>
                <a:spcPct val="90000"/>
              </a:lnSpc>
              <a:buFont typeface="Wingdings" pitchFamily="2" charset="2"/>
              <a:buNone/>
            </a:pPr>
            <a:r>
              <a:rPr lang="en-US" altLang="en-US" sz="2800" dirty="0"/>
              <a:t>	</a:t>
            </a:r>
            <a:r>
              <a:rPr lang="en-US" altLang="en-US" sz="2800" i="1" dirty="0"/>
              <a:t>--not necessarily historic</a:t>
            </a:r>
          </a:p>
          <a:p>
            <a:pPr marL="609600" indent="-609600">
              <a:lnSpc>
                <a:spcPct val="90000"/>
              </a:lnSpc>
              <a:buFont typeface="Wingdings" pitchFamily="2" charset="2"/>
              <a:buNone/>
            </a:pPr>
            <a:endParaRPr lang="en-US" altLang="en-US" sz="2800" dirty="0"/>
          </a:p>
          <a:p>
            <a:pPr marL="609600" indent="-609600">
              <a:lnSpc>
                <a:spcPct val="90000"/>
              </a:lnSpc>
              <a:buFont typeface="Wingdings" pitchFamily="2" charset="2"/>
              <a:buNone/>
            </a:pPr>
            <a:r>
              <a:rPr lang="en-US" altLang="en-US" sz="2800" dirty="0"/>
              <a:t>The signing of the Declaration of Independence was a historic moment in American history.</a:t>
            </a:r>
          </a:p>
          <a:p>
            <a:pPr marL="609600" indent="-609600">
              <a:lnSpc>
                <a:spcPct val="90000"/>
              </a:lnSpc>
              <a:buFont typeface="Wingdings" pitchFamily="2" charset="2"/>
              <a:buNone/>
            </a:pPr>
            <a:r>
              <a:rPr lang="en-US" altLang="en-US" sz="2800" dirty="0"/>
              <a:t>Professor Smith gave a historical lecture on the evolution of toothpicks.</a:t>
            </a:r>
          </a:p>
        </p:txBody>
      </p:sp>
    </p:spTree>
    <p:extLst>
      <p:ext uri="{BB962C8B-B14F-4D97-AF65-F5344CB8AC3E}">
        <p14:creationId xmlns:p14="http://schemas.microsoft.com/office/powerpoint/2010/main" val="2456397115"/>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1074" name="Rectangle 2"/>
          <p:cNvSpPr>
            <a:spLocks noGrp="1" noChangeArrowheads="1"/>
          </p:cNvSpPr>
          <p:nvPr>
            <p:ph type="title"/>
          </p:nvPr>
        </p:nvSpPr>
        <p:spPr>
          <a:xfrm>
            <a:off x="506413" y="228600"/>
            <a:ext cx="8637587" cy="1739900"/>
          </a:xfrm>
        </p:spPr>
        <p:txBody>
          <a:bodyPr/>
          <a:lstStyle/>
          <a:p>
            <a:r>
              <a:rPr lang="en-US" altLang="en-US" sz="3600" u="sng" dirty="0"/>
              <a:t>7</a:t>
            </a:r>
            <a:r>
              <a:rPr lang="en-US" altLang="en-US" sz="3600" u="sng" dirty="0" smtClean="0"/>
              <a:t>. </a:t>
            </a:r>
            <a:r>
              <a:rPr lang="en-US" altLang="en-US" sz="3600" u="sng" dirty="0"/>
              <a:t>Ultimate and </a:t>
            </a:r>
            <a:r>
              <a:rPr lang="en-US" altLang="en-US" sz="3600" u="sng" dirty="0" smtClean="0"/>
              <a:t>Penultimate</a:t>
            </a:r>
            <a:endParaRPr lang="en-US" altLang="en-US" sz="3600" u="sng" dirty="0"/>
          </a:p>
        </p:txBody>
      </p:sp>
      <p:sp>
        <p:nvSpPr>
          <p:cNvPr id="1411075" name="Rectangle 3"/>
          <p:cNvSpPr>
            <a:spLocks noGrp="1" noChangeArrowheads="1"/>
          </p:cNvSpPr>
          <p:nvPr>
            <p:ph type="body" idx="1"/>
          </p:nvPr>
        </p:nvSpPr>
        <p:spPr>
          <a:xfrm>
            <a:off x="381000" y="1295400"/>
            <a:ext cx="8208963" cy="4114800"/>
          </a:xfrm>
        </p:spPr>
        <p:txBody>
          <a:bodyPr/>
          <a:lstStyle/>
          <a:p>
            <a:pPr marL="609600" indent="-609600">
              <a:lnSpc>
                <a:spcPct val="90000"/>
              </a:lnSpc>
              <a:buFont typeface="Wingdings" pitchFamily="2" charset="2"/>
              <a:buNone/>
            </a:pPr>
            <a:endParaRPr lang="en-US" altLang="en-US" sz="2800" dirty="0"/>
          </a:p>
          <a:p>
            <a:pPr marL="609600" indent="-609600">
              <a:lnSpc>
                <a:spcPct val="90000"/>
              </a:lnSpc>
              <a:buFont typeface="Wingdings" pitchFamily="2" charset="2"/>
              <a:buNone/>
            </a:pPr>
            <a:r>
              <a:rPr lang="en-US" altLang="en-US" sz="2800" dirty="0"/>
              <a:t>Ultimate: last (from Latin, </a:t>
            </a:r>
            <a:r>
              <a:rPr lang="en-US" altLang="en-US" sz="2800" i="1" dirty="0" err="1"/>
              <a:t>ultimare</a:t>
            </a:r>
            <a:r>
              <a:rPr lang="en-US" altLang="en-US" sz="2800" dirty="0"/>
              <a:t>=“come to an end”)</a:t>
            </a:r>
          </a:p>
          <a:p>
            <a:pPr marL="609600" indent="-609600">
              <a:lnSpc>
                <a:spcPct val="90000"/>
              </a:lnSpc>
              <a:buFont typeface="Wingdings" pitchFamily="2" charset="2"/>
              <a:buNone/>
            </a:pPr>
            <a:r>
              <a:rPr lang="en-US" altLang="en-US" sz="2800" dirty="0"/>
              <a:t>Penultimate: second to last (</a:t>
            </a:r>
            <a:r>
              <a:rPr lang="en-US" altLang="en-US" sz="2800" i="1" dirty="0" err="1"/>
              <a:t>paene</a:t>
            </a:r>
            <a:r>
              <a:rPr lang="en-US" altLang="en-US" sz="2800" i="1" dirty="0"/>
              <a:t>=“almost”; </a:t>
            </a:r>
            <a:r>
              <a:rPr lang="en-US" altLang="en-US" sz="2800" i="1" dirty="0" err="1"/>
              <a:t>ultimas</a:t>
            </a:r>
            <a:r>
              <a:rPr lang="en-US" altLang="en-US" sz="2800" dirty="0"/>
              <a:t>=“last”)</a:t>
            </a:r>
          </a:p>
          <a:p>
            <a:pPr marL="609600" indent="-609600">
              <a:lnSpc>
                <a:spcPct val="90000"/>
              </a:lnSpc>
              <a:buFont typeface="Wingdings" pitchFamily="2" charset="2"/>
              <a:buNone/>
            </a:pPr>
            <a:endParaRPr lang="en-US" altLang="en-US" sz="2800" i="1" dirty="0"/>
          </a:p>
          <a:p>
            <a:pPr marL="609600" indent="-609600">
              <a:lnSpc>
                <a:spcPct val="90000"/>
              </a:lnSpc>
              <a:buFont typeface="Wingdings" pitchFamily="2" charset="2"/>
              <a:buNone/>
            </a:pPr>
            <a:r>
              <a:rPr lang="en-US" altLang="en-US" sz="2800" dirty="0"/>
              <a:t>The ultimate aim was to force his resignation. </a:t>
            </a:r>
          </a:p>
          <a:p>
            <a:pPr marL="609600" indent="-609600">
              <a:lnSpc>
                <a:spcPct val="90000"/>
              </a:lnSpc>
              <a:buFont typeface="Wingdings" pitchFamily="2" charset="2"/>
              <a:buNone/>
            </a:pPr>
            <a:r>
              <a:rPr lang="en-US" altLang="en-US" sz="2800" dirty="0"/>
              <a:t>The character was arrested in the penultimate chapter, setting up the central tension of the final chapter.</a:t>
            </a:r>
          </a:p>
        </p:txBody>
      </p:sp>
    </p:spTree>
    <p:extLst>
      <p:ext uri="{BB962C8B-B14F-4D97-AF65-F5344CB8AC3E}">
        <p14:creationId xmlns:p14="http://schemas.microsoft.com/office/powerpoint/2010/main" val="2205715272"/>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F27CF52B-5D6F-4094-928C-91E65A06703B}" type="slidenum">
              <a:rPr lang="en-US" altLang="en-US" smtClean="0"/>
              <a:pPr/>
              <a:t>32</a:t>
            </a:fld>
            <a:endParaRPr lang="en-US" altLang="en-US"/>
          </a:p>
        </p:txBody>
      </p:sp>
      <p:sp>
        <p:nvSpPr>
          <p:cNvPr id="5" name="Rectangle 4"/>
          <p:cNvSpPr/>
          <p:nvPr/>
        </p:nvSpPr>
        <p:spPr>
          <a:xfrm>
            <a:off x="457200" y="-457200"/>
            <a:ext cx="8382000" cy="7478970"/>
          </a:xfrm>
          <a:prstGeom prst="rect">
            <a:avLst/>
          </a:prstGeom>
        </p:spPr>
        <p:txBody>
          <a:bodyPr wrap="square">
            <a:spAutoFit/>
          </a:bodyPr>
          <a:lstStyle/>
          <a:p>
            <a:r>
              <a:rPr lang="en-US" sz="1600" dirty="0"/>
              <a:t>July 2, 2001 </a:t>
            </a:r>
            <a:br>
              <a:rPr lang="en-US" sz="1600" dirty="0"/>
            </a:br>
            <a:r>
              <a:rPr lang="en-US" sz="1600" dirty="0"/>
              <a:t/>
            </a:r>
            <a:br>
              <a:rPr lang="en-US" sz="1600" dirty="0"/>
            </a:br>
            <a:r>
              <a:rPr lang="en-US" sz="1600" dirty="0"/>
              <a:t>Re: Letter Of Reference</a:t>
            </a:r>
            <a:br>
              <a:rPr lang="en-US" sz="1600" dirty="0"/>
            </a:br>
            <a:r>
              <a:rPr lang="en-US" sz="1600" dirty="0"/>
              <a:t>To: John Doe</a:t>
            </a:r>
            <a:br>
              <a:rPr lang="en-US" sz="1600" dirty="0"/>
            </a:br>
            <a:r>
              <a:rPr lang="en-US" sz="1600" dirty="0"/>
              <a:t/>
            </a:r>
            <a:br>
              <a:rPr lang="en-US" sz="1600" dirty="0"/>
            </a:br>
            <a:r>
              <a:rPr lang="en-US" sz="1600" dirty="0"/>
              <a:t>To Whom It May Concern:</a:t>
            </a:r>
            <a:br>
              <a:rPr lang="en-US" sz="1600" dirty="0"/>
            </a:br>
            <a:r>
              <a:rPr lang="en-US" sz="1600" dirty="0"/>
              <a:t/>
            </a:r>
            <a:br>
              <a:rPr lang="en-US" sz="1600" dirty="0"/>
            </a:br>
            <a:r>
              <a:rPr lang="en-US" sz="1600" dirty="0"/>
              <a:t/>
            </a:r>
            <a:br>
              <a:rPr lang="en-US" sz="1600" dirty="0"/>
            </a:br>
            <a:r>
              <a:rPr lang="en-US" sz="1600" dirty="0"/>
              <a:t>Bob Smith, my assistant programmer, can always be found </a:t>
            </a:r>
            <a:br>
              <a:rPr lang="en-US" sz="1600" dirty="0"/>
            </a:br>
            <a:r>
              <a:rPr lang="en-US" sz="1600" dirty="0"/>
              <a:t>hard at work in his cubicle. Bob works independently, without</a:t>
            </a:r>
            <a:br>
              <a:rPr lang="en-US" sz="1600" dirty="0"/>
            </a:br>
            <a:r>
              <a:rPr lang="en-US" sz="1600" dirty="0"/>
              <a:t>wasting company time talking to colleagues. Bob never </a:t>
            </a:r>
            <a:br>
              <a:rPr lang="en-US" sz="1600" dirty="0"/>
            </a:br>
            <a:r>
              <a:rPr lang="en-US" sz="1600" dirty="0"/>
              <a:t>thinks twice about assisting fellow employees, and he always</a:t>
            </a:r>
            <a:br>
              <a:rPr lang="en-US" sz="1600" dirty="0"/>
            </a:br>
            <a:r>
              <a:rPr lang="en-US" sz="1600" dirty="0"/>
              <a:t>finishes given assignments on time. Often he takes extended </a:t>
            </a:r>
            <a:br>
              <a:rPr lang="en-US" sz="1600" dirty="0"/>
            </a:br>
            <a:r>
              <a:rPr lang="en-US" sz="1600" dirty="0"/>
              <a:t>measures to complete his work, sometimes skipping coffee </a:t>
            </a:r>
            <a:br>
              <a:rPr lang="en-US" sz="1600" dirty="0"/>
            </a:br>
            <a:r>
              <a:rPr lang="en-US" sz="1600" dirty="0"/>
              <a:t>breaks. Bob is a dedicated individual who has absolutely no </a:t>
            </a:r>
            <a:br>
              <a:rPr lang="en-US" sz="1600" dirty="0"/>
            </a:br>
            <a:r>
              <a:rPr lang="en-US" sz="1600" dirty="0"/>
              <a:t>vanity, in spite of his high accomplishments and profound </a:t>
            </a:r>
            <a:br>
              <a:rPr lang="en-US" sz="1600" dirty="0"/>
            </a:br>
            <a:r>
              <a:rPr lang="en-US" sz="1600" dirty="0"/>
              <a:t>knowledge in his field. I firmly believe that Bob can be </a:t>
            </a:r>
            <a:br>
              <a:rPr lang="en-US" sz="1600" dirty="0"/>
            </a:br>
            <a:r>
              <a:rPr lang="en-US" sz="1600" dirty="0"/>
              <a:t>classed as a high-caliber employee, the type which cannot be </a:t>
            </a:r>
            <a:br>
              <a:rPr lang="en-US" sz="1600" dirty="0"/>
            </a:br>
            <a:r>
              <a:rPr lang="en-US" sz="1600" dirty="0"/>
              <a:t>dispensed with. Consequently, I duly recommend that Bob be </a:t>
            </a:r>
            <a:br>
              <a:rPr lang="en-US" sz="1600" dirty="0"/>
            </a:br>
            <a:r>
              <a:rPr lang="en-US" sz="1600" dirty="0"/>
              <a:t>promoted to executive management, and a proposal will be </a:t>
            </a:r>
            <a:br>
              <a:rPr lang="en-US" sz="1600" dirty="0"/>
            </a:br>
            <a:r>
              <a:rPr lang="en-US" sz="1600" dirty="0"/>
              <a:t>executed as soon as possible.</a:t>
            </a:r>
            <a:br>
              <a:rPr lang="en-US" sz="1600" dirty="0"/>
            </a:br>
            <a:r>
              <a:rPr lang="en-US" sz="1600" dirty="0"/>
              <a:t/>
            </a:r>
            <a:br>
              <a:rPr lang="en-US" sz="1600" dirty="0"/>
            </a:br>
            <a:r>
              <a:rPr lang="en-US" sz="1600" dirty="0" smtClean="0"/>
              <a:t>Received </a:t>
            </a:r>
            <a:r>
              <a:rPr lang="en-US" sz="1600" dirty="0"/>
              <a:t>a short time later:</a:t>
            </a:r>
            <a:br>
              <a:rPr lang="en-US" sz="1600" dirty="0"/>
            </a:br>
            <a:r>
              <a:rPr lang="en-US" sz="1600" dirty="0"/>
              <a:t/>
            </a:r>
            <a:br>
              <a:rPr lang="en-US" sz="1600" dirty="0"/>
            </a:br>
            <a:r>
              <a:rPr lang="en-US" sz="1600" dirty="0" smtClean="0"/>
              <a:t>Re</a:t>
            </a:r>
            <a:r>
              <a:rPr lang="en-US" sz="1600" dirty="0"/>
              <a:t>: Letter Of Reference</a:t>
            </a:r>
            <a:br>
              <a:rPr lang="en-US" sz="1600" dirty="0"/>
            </a:br>
            <a:r>
              <a:rPr lang="en-US" sz="1600" dirty="0"/>
              <a:t>To: John Doe</a:t>
            </a:r>
            <a:br>
              <a:rPr lang="en-US" sz="1600" dirty="0"/>
            </a:br>
            <a:r>
              <a:rPr lang="en-US" sz="1600" dirty="0"/>
              <a:t/>
            </a:r>
            <a:br>
              <a:rPr lang="en-US" sz="1600" dirty="0"/>
            </a:br>
            <a:r>
              <a:rPr lang="en-US" sz="1600" dirty="0"/>
              <a:t>Mr. Doe:</a:t>
            </a:r>
            <a:br>
              <a:rPr lang="en-US" sz="1600" dirty="0"/>
            </a:br>
            <a:r>
              <a:rPr lang="en-US" sz="1600" dirty="0" smtClean="0"/>
              <a:t>That </a:t>
            </a:r>
            <a:r>
              <a:rPr lang="en-US" sz="1600" dirty="0"/>
              <a:t>idiot was standing over my shoulder while I wrote the letter I sent to you earlier today. Kindly re-read only every other line. </a:t>
            </a:r>
          </a:p>
        </p:txBody>
      </p:sp>
    </p:spTree>
    <p:extLst>
      <p:ext uri="{BB962C8B-B14F-4D97-AF65-F5344CB8AC3E}">
        <p14:creationId xmlns:p14="http://schemas.microsoft.com/office/powerpoint/2010/main" val="1027930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77250" name="Rectangle 2"/>
          <p:cNvSpPr>
            <a:spLocks noGrp="1" noChangeArrowheads="1"/>
          </p:cNvSpPr>
          <p:nvPr>
            <p:ph type="title"/>
          </p:nvPr>
        </p:nvSpPr>
        <p:spPr>
          <a:xfrm>
            <a:off x="317500" y="52388"/>
            <a:ext cx="8637588" cy="1431925"/>
          </a:xfrm>
        </p:spPr>
        <p:txBody>
          <a:bodyPr>
            <a:normAutofit/>
          </a:bodyPr>
          <a:lstStyle/>
          <a:p>
            <a:r>
              <a:rPr lang="en-US" altLang="en-US" u="sng" dirty="0" smtClean="0"/>
              <a:t>The </a:t>
            </a:r>
            <a:r>
              <a:rPr lang="en-US" altLang="en-US" u="sng" dirty="0"/>
              <a:t>Discussion</a:t>
            </a:r>
          </a:p>
        </p:txBody>
      </p:sp>
      <p:sp>
        <p:nvSpPr>
          <p:cNvPr id="1077251" name="Rectangle 3"/>
          <p:cNvSpPr>
            <a:spLocks noGrp="1" noChangeArrowheads="1"/>
          </p:cNvSpPr>
          <p:nvPr>
            <p:ph type="body" idx="1"/>
          </p:nvPr>
        </p:nvSpPr>
        <p:spPr>
          <a:xfrm>
            <a:off x="328613" y="1941513"/>
            <a:ext cx="9120187" cy="4154487"/>
          </a:xfrm>
        </p:spPr>
        <p:txBody>
          <a:bodyPr/>
          <a:lstStyle/>
          <a:p>
            <a:pPr>
              <a:lnSpc>
                <a:spcPct val="90000"/>
              </a:lnSpc>
              <a:buFontTx/>
              <a:buNone/>
            </a:pPr>
            <a:r>
              <a:rPr lang="en-US" altLang="en-US" sz="2800" dirty="0"/>
              <a:t>The purpose of the discussion:</a:t>
            </a:r>
          </a:p>
          <a:p>
            <a:pPr>
              <a:lnSpc>
                <a:spcPct val="90000"/>
              </a:lnSpc>
              <a:buFontTx/>
              <a:buNone/>
            </a:pPr>
            <a:endParaRPr lang="en-US" altLang="en-US" sz="2800" dirty="0"/>
          </a:p>
          <a:p>
            <a:pPr>
              <a:lnSpc>
                <a:spcPct val="90000"/>
              </a:lnSpc>
              <a:buFontTx/>
              <a:buChar char="•"/>
            </a:pPr>
            <a:r>
              <a:rPr lang="en-US" altLang="en-US" sz="2800" dirty="0"/>
              <a:t>Answer the question posed in the Introduction</a:t>
            </a:r>
          </a:p>
          <a:p>
            <a:pPr>
              <a:lnSpc>
                <a:spcPct val="90000"/>
              </a:lnSpc>
              <a:buFontTx/>
              <a:buChar char="•"/>
            </a:pPr>
            <a:r>
              <a:rPr lang="en-US" altLang="en-US" sz="2800" dirty="0"/>
              <a:t>Support your conclusion with details (yours, others)</a:t>
            </a:r>
          </a:p>
          <a:p>
            <a:pPr>
              <a:lnSpc>
                <a:spcPct val="90000"/>
              </a:lnSpc>
              <a:buFontTx/>
              <a:buChar char="•"/>
            </a:pPr>
            <a:r>
              <a:rPr lang="en-US" altLang="en-US" sz="2800" dirty="0"/>
              <a:t>Defend your conclusion (acknowledge </a:t>
            </a:r>
            <a:r>
              <a:rPr lang="en-US" altLang="en-US" sz="2800" dirty="0" smtClean="0"/>
              <a:t>limits, caveats)</a:t>
            </a:r>
            <a:endParaRPr lang="en-US" altLang="en-US" sz="2800" dirty="0"/>
          </a:p>
          <a:p>
            <a:pPr>
              <a:lnSpc>
                <a:spcPct val="90000"/>
              </a:lnSpc>
              <a:buFontTx/>
              <a:buChar char="•"/>
            </a:pPr>
            <a:r>
              <a:rPr lang="en-US" altLang="en-US" sz="2800" dirty="0"/>
              <a:t>Highlight the broader implications of the </a:t>
            </a:r>
            <a:r>
              <a:rPr lang="en-US" altLang="en-US" sz="2800" dirty="0" smtClean="0"/>
              <a:t>work (i.e</a:t>
            </a:r>
            <a:r>
              <a:rPr lang="en-US" altLang="en-US" sz="2800" dirty="0"/>
              <a:t>., What do my results mean and why should anyone care</a:t>
            </a:r>
            <a:r>
              <a:rPr lang="en-US" altLang="en-US" sz="2800" dirty="0" smtClean="0"/>
              <a:t>?)</a:t>
            </a:r>
          </a:p>
          <a:p>
            <a:pPr>
              <a:lnSpc>
                <a:spcPct val="90000"/>
              </a:lnSpc>
              <a:buFontTx/>
              <a:buChar char="•"/>
            </a:pPr>
            <a:r>
              <a:rPr lang="en-US" altLang="en-US" sz="2800" dirty="0" smtClean="0"/>
              <a:t>Future plans (optional). </a:t>
            </a:r>
          </a:p>
          <a:p>
            <a:pPr>
              <a:lnSpc>
                <a:spcPct val="90000"/>
              </a:lnSpc>
              <a:buFontTx/>
              <a:buChar char="•"/>
            </a:pPr>
            <a:r>
              <a:rPr lang="en-US" altLang="en-US" sz="2800" dirty="0" smtClean="0"/>
              <a:t>Strong conclusion</a:t>
            </a:r>
            <a:endParaRPr lang="en-US" altLang="en-US" sz="2800" dirty="0"/>
          </a:p>
        </p:txBody>
      </p:sp>
    </p:spTree>
    <p:extLst>
      <p:ext uri="{BB962C8B-B14F-4D97-AF65-F5344CB8AC3E}">
        <p14:creationId xmlns:p14="http://schemas.microsoft.com/office/powerpoint/2010/main" val="3082803237"/>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81346" name="Rectangle 2"/>
          <p:cNvSpPr>
            <a:spLocks noGrp="1" noChangeArrowheads="1"/>
          </p:cNvSpPr>
          <p:nvPr>
            <p:ph type="title"/>
          </p:nvPr>
        </p:nvSpPr>
        <p:spPr>
          <a:xfrm>
            <a:off x="317500" y="52388"/>
            <a:ext cx="8637588" cy="1431925"/>
          </a:xfrm>
        </p:spPr>
        <p:txBody>
          <a:bodyPr>
            <a:normAutofit/>
          </a:bodyPr>
          <a:lstStyle/>
          <a:p>
            <a:r>
              <a:rPr lang="en-US" altLang="en-US" u="sng" dirty="0" smtClean="0"/>
              <a:t>The </a:t>
            </a:r>
            <a:r>
              <a:rPr lang="en-US" altLang="en-US" u="sng" dirty="0"/>
              <a:t>Discussion</a:t>
            </a:r>
          </a:p>
        </p:txBody>
      </p:sp>
      <p:sp>
        <p:nvSpPr>
          <p:cNvPr id="1081347" name="Rectangle 3"/>
          <p:cNvSpPr>
            <a:spLocks noGrp="1" noChangeArrowheads="1"/>
          </p:cNvSpPr>
          <p:nvPr>
            <p:ph type="body" idx="1"/>
          </p:nvPr>
        </p:nvSpPr>
        <p:spPr>
          <a:xfrm>
            <a:off x="23813" y="1981200"/>
            <a:ext cx="9120187" cy="4154488"/>
          </a:xfrm>
        </p:spPr>
        <p:txBody>
          <a:bodyPr/>
          <a:lstStyle/>
          <a:p>
            <a:pPr>
              <a:buFontTx/>
              <a:buNone/>
            </a:pPr>
            <a:r>
              <a:rPr lang="en-US" altLang="en-US"/>
              <a:t>The introduction moves from general to specific.  </a:t>
            </a:r>
          </a:p>
          <a:p>
            <a:pPr>
              <a:buFontTx/>
              <a:buNone/>
            </a:pPr>
            <a:endParaRPr lang="en-US" altLang="en-US"/>
          </a:p>
          <a:p>
            <a:pPr>
              <a:buFontTx/>
              <a:buNone/>
            </a:pPr>
            <a:r>
              <a:rPr lang="en-US" altLang="en-US"/>
              <a:t>The discussion moves from specific to general.  </a:t>
            </a:r>
          </a:p>
        </p:txBody>
      </p:sp>
    </p:spTree>
    <p:extLst>
      <p:ext uri="{BB962C8B-B14F-4D97-AF65-F5344CB8AC3E}">
        <p14:creationId xmlns:p14="http://schemas.microsoft.com/office/powerpoint/2010/main" val="1346550397"/>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00802" name="Rectangle 2"/>
          <p:cNvSpPr>
            <a:spLocks noGrp="1" noChangeArrowheads="1"/>
          </p:cNvSpPr>
          <p:nvPr>
            <p:ph type="title"/>
          </p:nvPr>
        </p:nvSpPr>
        <p:spPr>
          <a:xfrm>
            <a:off x="317500" y="52388"/>
            <a:ext cx="8637588" cy="1431925"/>
          </a:xfrm>
        </p:spPr>
        <p:txBody>
          <a:bodyPr>
            <a:normAutofit/>
          </a:bodyPr>
          <a:lstStyle/>
          <a:p>
            <a:r>
              <a:rPr lang="en-US" altLang="en-US" u="sng" dirty="0" smtClean="0"/>
              <a:t>The </a:t>
            </a:r>
            <a:r>
              <a:rPr lang="en-US" altLang="en-US" u="sng" dirty="0"/>
              <a:t>Discussion</a:t>
            </a:r>
          </a:p>
        </p:txBody>
      </p:sp>
      <p:sp>
        <p:nvSpPr>
          <p:cNvPr id="1100803" name="Rectangle 3"/>
          <p:cNvSpPr>
            <a:spLocks noGrp="1" noChangeArrowheads="1"/>
          </p:cNvSpPr>
          <p:nvPr>
            <p:ph type="body" idx="1"/>
          </p:nvPr>
        </p:nvSpPr>
        <p:spPr>
          <a:xfrm>
            <a:off x="152400" y="1981200"/>
            <a:ext cx="8991600" cy="4154488"/>
          </a:xfrm>
        </p:spPr>
        <p:txBody>
          <a:bodyPr/>
          <a:lstStyle/>
          <a:p>
            <a:pPr marL="609600" indent="-609600">
              <a:lnSpc>
                <a:spcPct val="90000"/>
              </a:lnSpc>
              <a:buFontTx/>
              <a:buNone/>
            </a:pPr>
            <a:r>
              <a:rPr lang="en-US" altLang="en-US" dirty="0" smtClean="0"/>
              <a:t>Things to avoid in the discussion:</a:t>
            </a:r>
          </a:p>
          <a:p>
            <a:pPr marL="609600" indent="-609600">
              <a:lnSpc>
                <a:spcPct val="90000"/>
              </a:lnSpc>
              <a:buFontTx/>
              <a:buChar char="•"/>
            </a:pPr>
            <a:r>
              <a:rPr lang="en-US" altLang="en-US" dirty="0" smtClean="0"/>
              <a:t>Do </a:t>
            </a:r>
            <a:r>
              <a:rPr lang="en-US" altLang="en-US" dirty="0"/>
              <a:t>not simply repeat what is in the Results</a:t>
            </a:r>
          </a:p>
          <a:p>
            <a:pPr marL="609600" indent="-609600">
              <a:lnSpc>
                <a:spcPct val="90000"/>
              </a:lnSpc>
              <a:buFontTx/>
              <a:buChar char="•"/>
            </a:pPr>
            <a:r>
              <a:rPr lang="en-US" altLang="en-US" dirty="0"/>
              <a:t>Do not try to explain every minor flaw</a:t>
            </a:r>
          </a:p>
          <a:p>
            <a:pPr marL="609600" indent="-609600">
              <a:lnSpc>
                <a:spcPct val="90000"/>
              </a:lnSpc>
              <a:buFontTx/>
              <a:buChar char="•"/>
            </a:pPr>
            <a:r>
              <a:rPr lang="en-US" altLang="en-US" dirty="0"/>
              <a:t>Do not attempt to explain away every unexpected result</a:t>
            </a:r>
          </a:p>
          <a:p>
            <a:pPr marL="609600" indent="-609600">
              <a:lnSpc>
                <a:spcPct val="90000"/>
              </a:lnSpc>
              <a:buFontTx/>
              <a:buChar char="•"/>
            </a:pPr>
            <a:r>
              <a:rPr lang="en-US" altLang="en-US" dirty="0"/>
              <a:t>Do not exaggerate or make extravagant claims</a:t>
            </a:r>
          </a:p>
          <a:p>
            <a:pPr marL="609600" indent="-609600">
              <a:lnSpc>
                <a:spcPct val="90000"/>
              </a:lnSpc>
              <a:buFontTx/>
              <a:buChar char="•"/>
            </a:pPr>
            <a:r>
              <a:rPr lang="en-US" altLang="en-US" dirty="0"/>
              <a:t>Don’t hedge </a:t>
            </a:r>
          </a:p>
        </p:txBody>
      </p:sp>
    </p:spTree>
    <p:extLst>
      <p:ext uri="{BB962C8B-B14F-4D97-AF65-F5344CB8AC3E}">
        <p14:creationId xmlns:p14="http://schemas.microsoft.com/office/powerpoint/2010/main" val="863517372"/>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42" name="Rectangle 2"/>
          <p:cNvSpPr>
            <a:spLocks noGrp="1" noChangeArrowheads="1"/>
          </p:cNvSpPr>
          <p:nvPr>
            <p:ph type="title"/>
          </p:nvPr>
        </p:nvSpPr>
        <p:spPr/>
        <p:txBody>
          <a:bodyPr/>
          <a:lstStyle/>
          <a:p>
            <a:r>
              <a:rPr lang="en-US" altLang="en-US"/>
              <a:t>What NOT to do!</a:t>
            </a:r>
          </a:p>
        </p:txBody>
      </p:sp>
      <p:sp>
        <p:nvSpPr>
          <p:cNvPr id="1392643" name="Rectangle 3"/>
          <p:cNvSpPr>
            <a:spLocks noGrp="1" noChangeArrowheads="1"/>
          </p:cNvSpPr>
          <p:nvPr>
            <p:ph type="body" idx="1"/>
          </p:nvPr>
        </p:nvSpPr>
        <p:spPr/>
        <p:txBody>
          <a:bodyPr/>
          <a:lstStyle/>
          <a:p>
            <a:pPr>
              <a:lnSpc>
                <a:spcPct val="90000"/>
              </a:lnSpc>
              <a:buFont typeface="Wingdings" pitchFamily="2" charset="2"/>
              <a:buNone/>
            </a:pPr>
            <a:r>
              <a:rPr lang="en-US" altLang="en-US" sz="2800"/>
              <a:t>Don’t start your discussion like this!!</a:t>
            </a:r>
          </a:p>
          <a:p>
            <a:pPr>
              <a:lnSpc>
                <a:spcPct val="90000"/>
              </a:lnSpc>
              <a:buFont typeface="Wingdings" pitchFamily="2" charset="2"/>
              <a:buNone/>
            </a:pPr>
            <a:endParaRPr lang="en-US" altLang="en-US" sz="2800"/>
          </a:p>
          <a:p>
            <a:pPr>
              <a:lnSpc>
                <a:spcPct val="90000"/>
              </a:lnSpc>
              <a:buFont typeface="Wingdings" pitchFamily="2" charset="2"/>
              <a:buNone/>
            </a:pPr>
            <a:r>
              <a:rPr lang="en-US" altLang="en-US" sz="2800" u="sng"/>
              <a:t> </a:t>
            </a:r>
            <a:r>
              <a:rPr lang="en-US" altLang="en-US" sz="2800" b="1" u="sng"/>
              <a:t>Discussion</a:t>
            </a:r>
            <a:r>
              <a:rPr lang="en-US" altLang="en-US" sz="2800" b="1"/>
              <a:t>  </a:t>
            </a:r>
          </a:p>
          <a:p>
            <a:pPr>
              <a:lnSpc>
                <a:spcPct val="90000"/>
              </a:lnSpc>
            </a:pPr>
            <a:r>
              <a:rPr lang="en-US" altLang="en-US" sz="2800"/>
              <a:t>This meta-analysis is subject to a number of limitations. The</a:t>
            </a:r>
            <a:r>
              <a:rPr lang="en-US" altLang="en-US" sz="2800" baseline="30000"/>
              <a:t> </a:t>
            </a:r>
            <a:r>
              <a:rPr lang="en-US" altLang="en-US" sz="2800"/>
              <a:t>estimates of risk for melanoma subsequent to using sunlamps/sunbeds</a:t>
            </a:r>
            <a:r>
              <a:rPr lang="en-US" altLang="en-US" sz="2800" baseline="30000"/>
              <a:t> </a:t>
            </a:r>
            <a:r>
              <a:rPr lang="en-US" altLang="en-US" sz="2800"/>
              <a:t>are based on published data in a series of 10 articles over</a:t>
            </a:r>
            <a:r>
              <a:rPr lang="en-US" altLang="en-US" sz="2800" baseline="30000"/>
              <a:t> </a:t>
            </a:r>
            <a:r>
              <a:rPr lang="en-US" altLang="en-US" sz="2800"/>
              <a:t>a period of 20 years. A pooled analysis of original observations</a:t>
            </a:r>
            <a:r>
              <a:rPr lang="en-US" altLang="en-US" sz="2800" baseline="30000"/>
              <a:t> </a:t>
            </a:r>
            <a:r>
              <a:rPr lang="en-US" altLang="en-US" sz="2800"/>
              <a:t>taken in the 10 studies would have provided a more powerful</a:t>
            </a:r>
            <a:r>
              <a:rPr lang="en-US" altLang="en-US" sz="2800" baseline="30000"/>
              <a:t> </a:t>
            </a:r>
            <a:r>
              <a:rPr lang="en-US" altLang="en-US" sz="2800"/>
              <a:t>approach …</a:t>
            </a:r>
          </a:p>
          <a:p>
            <a:pPr>
              <a:lnSpc>
                <a:spcPct val="90000"/>
              </a:lnSpc>
            </a:pPr>
            <a:endParaRPr lang="en-US" altLang="en-US" sz="2800"/>
          </a:p>
        </p:txBody>
      </p:sp>
    </p:spTree>
    <p:extLst>
      <p:ext uri="{BB962C8B-B14F-4D97-AF65-F5344CB8AC3E}">
        <p14:creationId xmlns:p14="http://schemas.microsoft.com/office/powerpoint/2010/main" val="7375168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02850" name="Rectangle 2"/>
          <p:cNvSpPr>
            <a:spLocks noGrp="1" noChangeArrowheads="1"/>
          </p:cNvSpPr>
          <p:nvPr>
            <p:ph type="title"/>
          </p:nvPr>
        </p:nvSpPr>
        <p:spPr>
          <a:xfrm>
            <a:off x="317500" y="52388"/>
            <a:ext cx="8637588" cy="1431925"/>
          </a:xfrm>
        </p:spPr>
        <p:txBody>
          <a:bodyPr>
            <a:normAutofit/>
          </a:bodyPr>
          <a:lstStyle/>
          <a:p>
            <a:r>
              <a:rPr lang="en-US" altLang="en-US" u="sng" dirty="0" smtClean="0"/>
              <a:t>The </a:t>
            </a:r>
            <a:r>
              <a:rPr lang="en-US" altLang="en-US" u="sng" dirty="0"/>
              <a:t>Discussion: verb tense</a:t>
            </a:r>
          </a:p>
        </p:txBody>
      </p:sp>
      <p:sp>
        <p:nvSpPr>
          <p:cNvPr id="1102851" name="Rectangle 3"/>
          <p:cNvSpPr>
            <a:spLocks noGrp="1" noChangeArrowheads="1"/>
          </p:cNvSpPr>
          <p:nvPr>
            <p:ph type="body" idx="1"/>
          </p:nvPr>
        </p:nvSpPr>
        <p:spPr>
          <a:xfrm>
            <a:off x="152400" y="1295400"/>
            <a:ext cx="8991600" cy="4154488"/>
          </a:xfrm>
        </p:spPr>
        <p:txBody>
          <a:bodyPr>
            <a:noAutofit/>
          </a:bodyPr>
          <a:lstStyle/>
          <a:p>
            <a:pPr marL="609600" indent="-609600">
              <a:lnSpc>
                <a:spcPct val="90000"/>
              </a:lnSpc>
              <a:buFontTx/>
              <a:buNone/>
            </a:pPr>
            <a:r>
              <a:rPr lang="en-US" altLang="en-US" sz="2400" dirty="0"/>
              <a:t>Verb Tenses (active</a:t>
            </a:r>
            <a:r>
              <a:rPr lang="en-US" altLang="en-US" sz="2400" dirty="0" smtClean="0"/>
              <a:t>!):</a:t>
            </a:r>
          </a:p>
          <a:p>
            <a:pPr marL="609600" indent="-609600">
              <a:lnSpc>
                <a:spcPct val="90000"/>
              </a:lnSpc>
              <a:buFontTx/>
              <a:buNone/>
            </a:pPr>
            <a:endParaRPr lang="en-US" altLang="en-US" sz="2400" dirty="0"/>
          </a:p>
          <a:p>
            <a:pPr marL="609600" indent="-609600">
              <a:lnSpc>
                <a:spcPct val="90000"/>
              </a:lnSpc>
              <a:buFontTx/>
              <a:buNone/>
            </a:pPr>
            <a:r>
              <a:rPr lang="en-US" altLang="en-US" sz="2400" b="1" dirty="0"/>
              <a:t>Past,</a:t>
            </a:r>
            <a:r>
              <a:rPr lang="en-US" altLang="en-US" sz="2400" dirty="0"/>
              <a:t> when referring to study details, results, analyses, and background research:</a:t>
            </a:r>
          </a:p>
          <a:p>
            <a:pPr marL="609600" indent="-609600">
              <a:lnSpc>
                <a:spcPct val="90000"/>
              </a:lnSpc>
              <a:buFontTx/>
              <a:buChar char="•"/>
            </a:pPr>
            <a:r>
              <a:rPr lang="en-US" altLang="en-US" sz="2400" dirty="0"/>
              <a:t>We </a:t>
            </a:r>
            <a:r>
              <a:rPr lang="en-US" altLang="en-US" sz="2400" u="sng" dirty="0"/>
              <a:t>found</a:t>
            </a:r>
            <a:r>
              <a:rPr lang="en-US" altLang="en-US" sz="2400" dirty="0"/>
              <a:t> that </a:t>
            </a:r>
          </a:p>
          <a:p>
            <a:pPr marL="609600" indent="-609600">
              <a:lnSpc>
                <a:spcPct val="90000"/>
              </a:lnSpc>
              <a:buFontTx/>
              <a:buChar char="•"/>
            </a:pPr>
            <a:r>
              <a:rPr lang="en-US" altLang="en-US" sz="2400" dirty="0"/>
              <a:t>They </a:t>
            </a:r>
            <a:r>
              <a:rPr lang="en-US" altLang="en-US" sz="2400" u="sng" dirty="0"/>
              <a:t>lost</a:t>
            </a:r>
            <a:r>
              <a:rPr lang="en-US" altLang="en-US" sz="2400" dirty="0"/>
              <a:t> more weight than</a:t>
            </a:r>
          </a:p>
          <a:p>
            <a:pPr marL="609600" indent="-609600">
              <a:lnSpc>
                <a:spcPct val="90000"/>
              </a:lnSpc>
              <a:buFontTx/>
              <a:buChar char="•"/>
            </a:pPr>
            <a:r>
              <a:rPr lang="en-US" altLang="en-US" sz="2400" dirty="0"/>
              <a:t>Subjects </a:t>
            </a:r>
            <a:r>
              <a:rPr lang="en-US" altLang="en-US" sz="2400" u="sng" dirty="0"/>
              <a:t>may have experienced</a:t>
            </a:r>
            <a:endParaRPr lang="en-US" altLang="en-US" sz="2400" dirty="0"/>
          </a:p>
          <a:p>
            <a:pPr marL="609600" indent="-609600">
              <a:lnSpc>
                <a:spcPct val="90000"/>
              </a:lnSpc>
              <a:buFontTx/>
              <a:buChar char="•"/>
            </a:pPr>
            <a:r>
              <a:rPr lang="en-US" altLang="en-US" sz="2400" dirty="0"/>
              <a:t>Miller et al. </a:t>
            </a:r>
            <a:r>
              <a:rPr lang="en-US" altLang="en-US" sz="2400" u="sng" dirty="0"/>
              <a:t>found</a:t>
            </a:r>
          </a:p>
          <a:p>
            <a:pPr marL="609600" indent="-609600">
              <a:lnSpc>
                <a:spcPct val="90000"/>
              </a:lnSpc>
              <a:buFontTx/>
              <a:buNone/>
            </a:pPr>
            <a:endParaRPr lang="en-US" altLang="en-US" sz="2400" u="sng" dirty="0"/>
          </a:p>
          <a:p>
            <a:pPr marL="609600" indent="-609600">
              <a:lnSpc>
                <a:spcPct val="90000"/>
              </a:lnSpc>
              <a:buFontTx/>
              <a:buNone/>
            </a:pPr>
            <a:r>
              <a:rPr lang="en-US" altLang="en-US" sz="2400" b="1" dirty="0"/>
              <a:t>Present</a:t>
            </a:r>
            <a:r>
              <a:rPr lang="en-US" altLang="en-US" sz="2400" dirty="0"/>
              <a:t>, when talking about what the data suggest … </a:t>
            </a:r>
          </a:p>
          <a:p>
            <a:pPr marL="609600" indent="-609600">
              <a:lnSpc>
                <a:spcPct val="90000"/>
              </a:lnSpc>
              <a:buFontTx/>
              <a:buNone/>
            </a:pPr>
            <a:r>
              <a:rPr lang="en-US" altLang="en-US" sz="2400" dirty="0"/>
              <a:t>	The greater weight loss </a:t>
            </a:r>
            <a:r>
              <a:rPr lang="en-US" altLang="en-US" sz="2400" u="sng" dirty="0"/>
              <a:t>suggests </a:t>
            </a:r>
          </a:p>
          <a:p>
            <a:pPr marL="609600" indent="-609600">
              <a:lnSpc>
                <a:spcPct val="90000"/>
              </a:lnSpc>
              <a:buFontTx/>
              <a:buNone/>
            </a:pPr>
            <a:r>
              <a:rPr lang="en-US" altLang="en-US" sz="2400" dirty="0"/>
              <a:t>	The explanation for this difference </a:t>
            </a:r>
            <a:r>
              <a:rPr lang="en-US" altLang="en-US" sz="2400" u="sng" dirty="0"/>
              <a:t>is</a:t>
            </a:r>
            <a:r>
              <a:rPr lang="en-US" altLang="en-US" sz="2400" baseline="30000" dirty="0"/>
              <a:t> </a:t>
            </a:r>
            <a:r>
              <a:rPr lang="en-US" altLang="en-US" sz="2400" dirty="0"/>
              <a:t>not clear. </a:t>
            </a:r>
          </a:p>
          <a:p>
            <a:pPr marL="609600" indent="-609600">
              <a:lnSpc>
                <a:spcPct val="90000"/>
              </a:lnSpc>
              <a:buFontTx/>
              <a:buNone/>
            </a:pPr>
            <a:r>
              <a:rPr lang="en-US" altLang="en-US" sz="2400" dirty="0"/>
              <a:t>	Potential explanations </a:t>
            </a:r>
            <a:r>
              <a:rPr lang="en-US" altLang="en-US" sz="2400" u="sng" dirty="0"/>
              <a:t>include</a:t>
            </a:r>
          </a:p>
        </p:txBody>
      </p:sp>
    </p:spTree>
    <p:extLst>
      <p:ext uri="{BB962C8B-B14F-4D97-AF65-F5344CB8AC3E}">
        <p14:creationId xmlns:p14="http://schemas.microsoft.com/office/powerpoint/2010/main" val="1356528666"/>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4866" name="Rectangle 2"/>
          <p:cNvSpPr>
            <a:spLocks noGrp="1" noChangeArrowheads="1"/>
          </p:cNvSpPr>
          <p:nvPr>
            <p:ph type="title"/>
          </p:nvPr>
        </p:nvSpPr>
        <p:spPr>
          <a:xfrm>
            <a:off x="-762000" y="-88900"/>
            <a:ext cx="9906000" cy="2376488"/>
          </a:xfrm>
        </p:spPr>
        <p:txBody>
          <a:bodyPr/>
          <a:lstStyle/>
          <a:p>
            <a:pPr marL="838200" indent="-838200"/>
            <a:r>
              <a:rPr lang="en-US" altLang="en-US" sz="2800" dirty="0"/>
              <a:t>	</a:t>
            </a:r>
            <a:r>
              <a:rPr lang="en-US" altLang="en-US" sz="2800" b="1" u="sng" dirty="0"/>
              <a:t>EXAMPLE:</a:t>
            </a:r>
            <a:r>
              <a:rPr lang="en-US" altLang="en-US" sz="2800" dirty="0"/>
              <a:t> </a:t>
            </a:r>
            <a:r>
              <a:rPr lang="en-US" altLang="en-US" sz="3200" b="1" dirty="0">
                <a:solidFill>
                  <a:schemeClr val="tx2"/>
                </a:solidFill>
              </a:rPr>
              <a:t>Adherence to Mediterranean diet and risk of developing diabetes: prospective cohort study</a:t>
            </a:r>
            <a:br>
              <a:rPr lang="en-US" altLang="en-US" sz="3200" b="1" dirty="0">
                <a:solidFill>
                  <a:schemeClr val="tx2"/>
                </a:solidFill>
              </a:rPr>
            </a:br>
            <a:r>
              <a:rPr lang="en-US" altLang="en-US" sz="3200" b="1" dirty="0"/>
              <a:t>BMJ June 2008</a:t>
            </a:r>
            <a:r>
              <a:rPr lang="en-US" altLang="en-US" sz="5400" dirty="0"/>
              <a:t> </a:t>
            </a:r>
          </a:p>
        </p:txBody>
      </p:sp>
      <p:sp>
        <p:nvSpPr>
          <p:cNvPr id="1444867" name="Rectangle 3"/>
          <p:cNvSpPr>
            <a:spLocks noGrp="1" noChangeArrowheads="1"/>
          </p:cNvSpPr>
          <p:nvPr>
            <p:ph type="body" idx="1"/>
          </p:nvPr>
        </p:nvSpPr>
        <p:spPr>
          <a:xfrm>
            <a:off x="0" y="2743200"/>
            <a:ext cx="8208963" cy="4114800"/>
          </a:xfrm>
        </p:spPr>
        <p:txBody>
          <a:bodyPr/>
          <a:lstStyle/>
          <a:p>
            <a:pPr marL="609600" indent="-609600">
              <a:lnSpc>
                <a:spcPct val="90000"/>
              </a:lnSpc>
              <a:buFont typeface="Wingdings" pitchFamily="2" charset="2"/>
              <a:buNone/>
            </a:pPr>
            <a:r>
              <a:rPr lang="en-US" altLang="en-US" sz="2000" b="1"/>
              <a:t>	END OF INTRODUCTION:</a:t>
            </a:r>
          </a:p>
          <a:p>
            <a:pPr marL="609600" indent="-609600">
              <a:lnSpc>
                <a:spcPct val="90000"/>
              </a:lnSpc>
              <a:buFont typeface="Wingdings" pitchFamily="2" charset="2"/>
              <a:buNone/>
            </a:pPr>
            <a:r>
              <a:rPr lang="en-US" altLang="en-US" sz="2000"/>
              <a:t>	</a:t>
            </a:r>
            <a:r>
              <a:rPr lang="en-US" altLang="en-US" b="1"/>
              <a:t>We evaluated the association between adherence to a Mediterranean diet and the incidence of diabetes using a full validated food frequency questionnaire to measure the entire diet.</a:t>
            </a:r>
          </a:p>
        </p:txBody>
      </p:sp>
    </p:spTree>
    <p:extLst>
      <p:ext uri="{BB962C8B-B14F-4D97-AF65-F5344CB8AC3E}">
        <p14:creationId xmlns:p14="http://schemas.microsoft.com/office/powerpoint/2010/main" val="307507792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4902</TotalTime>
  <Pages>8</Pages>
  <Words>1512</Words>
  <Application>Microsoft Office PowerPoint</Application>
  <PresentationFormat>Letter Paper (8.5x11 in)</PresentationFormat>
  <Paragraphs>161</Paragraphs>
  <Slides>32</Slides>
  <Notes>20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Scientific writing (81-933) Lecture 5: Discussion</vt:lpstr>
      <vt:lpstr>PowerPoint Presentation</vt:lpstr>
      <vt:lpstr>THE DISCUSSION</vt:lpstr>
      <vt:lpstr>The Discussion</vt:lpstr>
      <vt:lpstr>The Discussion</vt:lpstr>
      <vt:lpstr>The Discussion</vt:lpstr>
      <vt:lpstr>What NOT to do!</vt:lpstr>
      <vt:lpstr>The Discussion: verb tense</vt:lpstr>
      <vt:lpstr> EXAMPLE: Adherence to Mediterranean diet and risk of developing diabetes: prospective cohort study BMJ June 2008 </vt:lpstr>
      <vt:lpstr>The Discussion </vt:lpstr>
      <vt:lpstr>The Discussion </vt:lpstr>
      <vt:lpstr>The Discussion </vt:lpstr>
      <vt:lpstr>The Discussion </vt:lpstr>
      <vt:lpstr>The Discussion </vt:lpstr>
      <vt:lpstr>Discussion</vt:lpstr>
      <vt:lpstr>PowerPoint Presentation</vt:lpstr>
      <vt:lpstr>“Subject verb object”</vt:lpstr>
      <vt:lpstr>Right!</vt:lpstr>
      <vt:lpstr>Wrong!</vt:lpstr>
      <vt:lpstr>Principles of Effective Writing</vt:lpstr>
      <vt:lpstr>Principles of Effective Writing</vt:lpstr>
      <vt:lpstr>Principles of Effective Writing</vt:lpstr>
      <vt:lpstr>PowerPoint Presentation</vt:lpstr>
      <vt:lpstr>PowerPoint Presentation</vt:lpstr>
      <vt:lpstr>1.  Peremptory v. preemptive</vt:lpstr>
      <vt:lpstr>2. Subject v. patient</vt:lpstr>
      <vt:lpstr>3.  Strata v. stratum </vt:lpstr>
      <vt:lpstr>4. Nucleus v. nuclei</vt:lpstr>
      <vt:lpstr>5.  Averse v. adverse</vt:lpstr>
      <vt:lpstr>6.  Historic v. historical</vt:lpstr>
      <vt:lpstr>7. Ultimate and Penultimate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Scientific Writing 2</dc:title>
  <dc:creator>Avraham Samson</dc:creator>
  <cp:lastModifiedBy>Avraham Samson</cp:lastModifiedBy>
  <cp:revision>288</cp:revision>
  <cp:lastPrinted>1996-05-17T17:09:10Z</cp:lastPrinted>
  <dcterms:created xsi:type="dcterms:W3CDTF">1996-05-17T12:08:30Z</dcterms:created>
  <dcterms:modified xsi:type="dcterms:W3CDTF">2013-11-11T06:18:47Z</dcterms:modified>
</cp:coreProperties>
</file>