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7"/>
  </p:notesMasterIdLst>
  <p:handoutMasterIdLst>
    <p:handoutMasterId r:id="rId58"/>
  </p:handoutMasterIdLst>
  <p:sldIdLst>
    <p:sldId id="582" r:id="rId2"/>
    <p:sldId id="630" r:id="rId3"/>
    <p:sldId id="631" r:id="rId4"/>
    <p:sldId id="632" r:id="rId5"/>
    <p:sldId id="633" r:id="rId6"/>
    <p:sldId id="634" r:id="rId7"/>
    <p:sldId id="635" r:id="rId8"/>
    <p:sldId id="583" r:id="rId9"/>
    <p:sldId id="655" r:id="rId10"/>
    <p:sldId id="587" r:id="rId11"/>
    <p:sldId id="656" r:id="rId12"/>
    <p:sldId id="590" r:id="rId13"/>
    <p:sldId id="591" r:id="rId14"/>
    <p:sldId id="593" r:id="rId15"/>
    <p:sldId id="594" r:id="rId16"/>
    <p:sldId id="595" r:id="rId17"/>
    <p:sldId id="596" r:id="rId18"/>
    <p:sldId id="597" r:id="rId19"/>
    <p:sldId id="598" r:id="rId20"/>
    <p:sldId id="599" r:id="rId21"/>
    <p:sldId id="600" r:id="rId22"/>
    <p:sldId id="601" r:id="rId23"/>
    <p:sldId id="602" r:id="rId24"/>
    <p:sldId id="603" r:id="rId25"/>
    <p:sldId id="604" r:id="rId26"/>
    <p:sldId id="605" r:id="rId27"/>
    <p:sldId id="606" r:id="rId28"/>
    <p:sldId id="607" r:id="rId29"/>
    <p:sldId id="608" r:id="rId30"/>
    <p:sldId id="609" r:id="rId31"/>
    <p:sldId id="610" r:id="rId32"/>
    <p:sldId id="611" r:id="rId33"/>
    <p:sldId id="612" r:id="rId34"/>
    <p:sldId id="613" r:id="rId35"/>
    <p:sldId id="614" r:id="rId36"/>
    <p:sldId id="615" r:id="rId37"/>
    <p:sldId id="616" r:id="rId38"/>
    <p:sldId id="617" r:id="rId39"/>
    <p:sldId id="620" r:id="rId40"/>
    <p:sldId id="621" r:id="rId41"/>
    <p:sldId id="623" r:id="rId42"/>
    <p:sldId id="624" r:id="rId43"/>
    <p:sldId id="625" r:id="rId44"/>
    <p:sldId id="626" r:id="rId45"/>
    <p:sldId id="627" r:id="rId46"/>
    <p:sldId id="628" r:id="rId47"/>
    <p:sldId id="629" r:id="rId48"/>
    <p:sldId id="643" r:id="rId49"/>
    <p:sldId id="644" r:id="rId50"/>
    <p:sldId id="645" r:id="rId51"/>
    <p:sldId id="646" r:id="rId52"/>
    <p:sldId id="647" r:id="rId53"/>
    <p:sldId id="648" r:id="rId54"/>
    <p:sldId id="650" r:id="rId55"/>
    <p:sldId id="651" r:id="rId56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3300"/>
    <a:srgbClr val="FFCC66"/>
    <a:srgbClr val="E76B17"/>
    <a:srgbClr val="D65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99" autoAdjust="0"/>
    <p:restoredTop sz="90929"/>
  </p:normalViewPr>
  <p:slideViewPr>
    <p:cSldViewPr showGuides="1">
      <p:cViewPr>
        <p:scale>
          <a:sx n="80" d="100"/>
          <a:sy n="80" d="100"/>
        </p:scale>
        <p:origin x="-1770" y="-804"/>
      </p:cViewPr>
      <p:guideLst>
        <p:guide orient="horz" pos="144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497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8363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03338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3672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939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511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083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655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1200">
                <a:latin typeface="Arial" charset="0"/>
              </a:rPr>
              <a:t>Page </a:t>
            </a:r>
            <a:fld id="{57DBA79D-DA97-4D4C-AE9D-476617ABFEBD}" type="slidenum">
              <a:rPr lang="en-US" altLang="en-US" sz="1200">
                <a:latin typeface="Arial" charset="0"/>
              </a:rPr>
              <a:pPr algn="ctr" eaLnBrk="0" hangingPunct="0">
                <a:lnSpc>
                  <a:spcPct val="90000"/>
                </a:lnSpc>
              </a:pPr>
              <a:t>‹#›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3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497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8363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03338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3672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939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511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083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655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1200">
                <a:latin typeface="Arial" charset="0"/>
              </a:rPr>
              <a:t>Page </a:t>
            </a:r>
            <a:fld id="{20A6B240-94C8-4830-9844-CDE03022FA1B}" type="slidenum">
              <a:rPr lang="en-US" altLang="en-US" sz="1200">
                <a:latin typeface="Arial" charset="0"/>
              </a:rPr>
              <a:pPr algn="ctr" eaLnBrk="0" hangingPunct="0">
                <a:lnSpc>
                  <a:spcPct val="90000"/>
                </a:lnSpc>
              </a:pPr>
              <a:t>‹#›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750888" y="-758825"/>
            <a:ext cx="4568826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2286000"/>
            <a:ext cx="5486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221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dirty="0" smtClean="0"/>
          </a:p>
          <a:p>
            <a:pPr>
              <a:spcBef>
                <a:spcPct val="0"/>
              </a:spcBef>
            </a:pPr>
            <a:endParaRPr lang="nb-NO" dirty="0" smtClean="0"/>
          </a:p>
          <a:p>
            <a:pPr>
              <a:spcBef>
                <a:spcPct val="0"/>
              </a:spcBef>
            </a:pPr>
            <a:endParaRPr lang="nb-NO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F98DF8-8D94-43A7-839E-064EF6024D93}" type="slidenum">
              <a:rPr lang="nb-NO" smtClean="0"/>
              <a:pPr/>
              <a:t>2</a:t>
            </a:fld>
            <a:endParaRPr lang="nb-NO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D5C18A1-CEF9-4EF1-A7AB-30233F392791}" type="slidenum">
              <a:rPr lang="en-US"/>
              <a:pPr/>
              <a:t>14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Wingdings" pitchFamily="2" charset="2"/>
              </a:rPr>
              <a:t>p. 54 of Getting Started Guide</a:t>
            </a:r>
          </a:p>
          <a:p>
            <a:r>
              <a:rPr lang="en-US">
                <a:sym typeface="Wingdings" pitchFamily="2" charset="2"/>
              </a:rPr>
              <a:t>Author: Bradley, J.C.</a:t>
            </a:r>
          </a:p>
          <a:p>
            <a:r>
              <a:rPr lang="en-US">
                <a:sym typeface="Wingdings" pitchFamily="2" charset="2"/>
              </a:rPr>
              <a:t>Bhatt, Jay</a:t>
            </a:r>
          </a:p>
          <a:p>
            <a:r>
              <a:rPr lang="en-US">
                <a:sym typeface="Wingdings" pitchFamily="2" charset="2"/>
              </a:rPr>
              <a:t>Year: 2003</a:t>
            </a:r>
          </a:p>
          <a:p>
            <a:r>
              <a:rPr lang="en-US">
                <a:sym typeface="Wingdings" pitchFamily="2" charset="2"/>
              </a:rPr>
              <a:t>Title: The use of SMIRP for the rapid design and implementation of pedagogical constructs</a:t>
            </a:r>
          </a:p>
          <a:p>
            <a:r>
              <a:rPr lang="en-US">
                <a:sym typeface="Wingdings" pitchFamily="2" charset="2"/>
              </a:rPr>
              <a:t>Journal: Educational Technology &amp; Society</a:t>
            </a:r>
          </a:p>
          <a:p>
            <a:r>
              <a:rPr lang="en-US">
                <a:sym typeface="Wingdings" pitchFamily="2" charset="2"/>
              </a:rPr>
              <a:t>Volume: 6</a:t>
            </a:r>
          </a:p>
          <a:p>
            <a:r>
              <a:rPr lang="en-US">
                <a:sym typeface="Wingdings" pitchFamily="2" charset="2"/>
              </a:rPr>
              <a:t>Issue: 1</a:t>
            </a:r>
          </a:p>
          <a:p>
            <a:r>
              <a:rPr lang="en-US">
                <a:sym typeface="Wingdings" pitchFamily="2" charset="2"/>
              </a:rPr>
              <a:t>Keywords: SMIRP</a:t>
            </a:r>
          </a:p>
          <a:p>
            <a:r>
              <a:rPr lang="en-US">
                <a:sym typeface="Wingdings" pitchFamily="2" charset="2"/>
              </a:rPr>
              <a:t>Web-Based</a:t>
            </a:r>
          </a:p>
          <a:p>
            <a:r>
              <a:rPr lang="en-US">
                <a:sym typeface="Wingdings" pitchFamily="2" charset="2"/>
              </a:rPr>
              <a:t>Procrastination</a:t>
            </a:r>
          </a:p>
          <a:p>
            <a:r>
              <a:rPr lang="en-US">
                <a:sym typeface="Wingdings" pitchFamily="2" charset="2"/>
              </a:rPr>
              <a:t>Abstract: The use of SMIRP, a web-based collaborative tool, is described.</a:t>
            </a:r>
          </a:p>
          <a:p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A11C3D6A-9FEC-49FF-BDCE-86C459B092F7}" type="slidenum">
              <a:rPr lang="en-US"/>
              <a:pPr/>
              <a:t>16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DD059FE-421E-4462-B2E6-2D7F73E1866F}" type="slidenum">
              <a:rPr lang="en-US"/>
              <a:pPr/>
              <a:t>17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9D9BADB-7619-4E82-B015-8E28BE65D60C}" type="slidenum">
              <a:rPr lang="en-US"/>
              <a:pPr/>
              <a:t>18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there is no connection file for a particular database…</a:t>
            </a:r>
          </a:p>
          <a:p>
            <a:r>
              <a:rPr lang="en-US"/>
              <a:t>Direct export: Google Scholar or Engineering Village</a:t>
            </a:r>
          </a:p>
          <a:p>
            <a:r>
              <a:rPr lang="en-US"/>
              <a:t>Import filter: RefWorks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5D24B53-8E2C-49C6-9315-4D7419700E63}" type="slidenum">
              <a:rPr lang="en-US"/>
              <a:pPr/>
              <a:t>21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Connection file: </a:t>
            </a:r>
            <a:r>
              <a:rPr lang="en-US" dirty="0" smtClean="0"/>
              <a:t>(</a:t>
            </a:r>
            <a:r>
              <a:rPr lang="en-US" dirty="0"/>
              <a:t>PubMed)</a:t>
            </a:r>
          </a:p>
          <a:p>
            <a:r>
              <a:rPr lang="en-US" dirty="0"/>
              <a:t>Direct export: </a:t>
            </a:r>
            <a:r>
              <a:rPr lang="en-US" dirty="0" smtClean="0"/>
              <a:t>(</a:t>
            </a:r>
            <a:r>
              <a:rPr lang="en-US" dirty="0"/>
              <a:t>Google Scholar or Engineering Village)</a:t>
            </a:r>
          </a:p>
          <a:p>
            <a:r>
              <a:rPr lang="en-US" dirty="0"/>
              <a:t>Import filters: </a:t>
            </a:r>
            <a:r>
              <a:rPr lang="en-US" dirty="0" smtClean="0"/>
              <a:t>(</a:t>
            </a:r>
            <a:r>
              <a:rPr lang="en-US" dirty="0" err="1"/>
              <a:t>RefWorks</a:t>
            </a:r>
            <a:r>
              <a:rPr lang="en-US" dirty="0"/>
              <a:t>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20BA93-0DF6-4B28-B14E-06181E7C43F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20BA93-0DF6-4B28-B14E-06181E7C43F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20BA93-0DF6-4B28-B14E-06181E7C43F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4BD1211-E886-4E3B-8879-51DAE81C1709}" type="slidenum">
              <a:rPr lang="en-US"/>
              <a:pPr/>
              <a:t>35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connect to a remote database, first try using a “connection file”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B74DD8C-3ACB-4D49-B0BD-641931095C2D}" type="slidenum">
              <a:rPr lang="en-US"/>
              <a:pPr/>
              <a:t>36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556C5A-8417-40CA-B4F3-F436F155F587}" type="slidenum">
              <a:rPr lang="nb-NO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b-NO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B1DC015-8733-4030-A998-3560C4E70EAD}" type="slidenum">
              <a:rPr lang="en-US"/>
              <a:pPr/>
              <a:t>38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p. 55-56 of Getting Started Guide: double-click on Glangchai reference and add “SMIRP Data Points.xls.”</a:t>
            </a:r>
          </a:p>
          <a:p>
            <a:r>
              <a:rPr lang="en-US"/>
              <a:t>Caption: SMIRP Data Points</a:t>
            </a:r>
          </a:p>
          <a:p>
            <a:r>
              <a:rPr lang="en-US"/>
              <a:t>An object is basically any attached file that’s not a picture.  Image file is copied to a .DATA folder stored with the library.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2BDB7DA-0042-44B9-A318-DCE194C7F8B1}" type="slidenum">
              <a:rPr lang="en-US"/>
              <a:pPr/>
              <a:t>40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FF85D08-CA76-47E2-B6AE-7AC7C0470FB3}" type="slidenum">
              <a:rPr lang="en-US"/>
              <a:pPr/>
              <a:t>42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p. 88-99</a:t>
            </a:r>
          </a:p>
          <a:p>
            <a:r>
              <a:rPr lang="en-US" dirty="0"/>
              <a:t>Type: Bradley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6336D79-A640-4DF4-8256-3CC95DC38D50}" type="slidenum">
              <a:rPr lang="en-US"/>
              <a:pPr/>
              <a:t>43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to IEEE, then Biomaterials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20BA93-0DF6-4B28-B14E-06181E7C43F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858BFDA-C2B0-4260-B50C-C76735FFD8F7}" type="slidenum">
              <a:rPr lang="en-US"/>
              <a:pPr/>
              <a:t>45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317F31D-1BB9-4C12-A656-E6FDC9811B4B}" type="slidenum">
              <a:rPr lang="en-US"/>
              <a:pPr/>
              <a:t>47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451AE7-E988-4AFE-8E66-F66790F1CCC2}" type="slidenum">
              <a:rPr lang="nb-NO" smtClean="0"/>
              <a:pPr/>
              <a:t>48</a:t>
            </a:fld>
            <a:endParaRPr lang="nb-NO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7A2C3C-14EF-4D2B-93E6-190F6EA54ABF}" type="slidenum">
              <a:rPr lang="nb-NO" smtClean="0"/>
              <a:pPr>
                <a:defRPr/>
              </a:pPr>
              <a:t>50</a:t>
            </a:fld>
            <a:endParaRPr lang="nb-NO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8EAFAD-4C73-0442-B8A5-2B825045363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3C8182-9B73-4AA8-BC9A-21FF0089D0A8}" type="slidenum">
              <a:rPr lang="nb-NO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b-NO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F8018B-0F9F-4CE1-8652-8A8F75A82AF1}" type="slidenum">
              <a:rPr lang="nb-NO" smtClean="0"/>
              <a:pPr/>
              <a:t>55</a:t>
            </a:fld>
            <a:endParaRPr lang="nb-N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646096-F6C3-4D66-8D08-4C9424723C40}" type="slidenum">
              <a:rPr lang="nb-NO" smtClean="0"/>
              <a:pPr/>
              <a:t>6</a:t>
            </a:fld>
            <a:endParaRPr lang="nb-NO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356A1B-0143-406B-B14E-8E652849D59D}" type="slidenum">
              <a:rPr lang="nb-NO" smtClean="0"/>
              <a:pPr/>
              <a:t>7</a:t>
            </a:fld>
            <a:endParaRPr lang="nb-NO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7A2C3C-14EF-4D2B-93E6-190F6EA54ABF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0C0B98D-2808-45B5-9E48-8A264F7FCFE6}" type="slidenum">
              <a:rPr lang="en-US"/>
              <a:pPr/>
              <a:t>10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26076A-2B2A-4A50-8F06-CCA0DCEF4051}" type="slidenum">
              <a:rPr lang="nb-NO" smtClean="0"/>
              <a:pPr/>
              <a:t>11</a:t>
            </a:fld>
            <a:endParaRPr lang="nb-NO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2F0AE45-6D1F-4C7F-855F-4843FFF33932}" type="slidenum">
              <a:rPr lang="en-US"/>
              <a:pPr/>
              <a:t>12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appearing.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63E-289D-425A-9C96-C26EBF12D8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2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CBC0-34BF-4AE1-B179-2DCA2931A0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4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E2D6-988D-4FBA-8F3E-CBFAF91A79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0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93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BD15-830F-4611-B5E9-257AF2B3AA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60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8FD8-44CD-4991-80C4-4768E21C9F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7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2E26-A960-4F2F-8F5A-A126F050331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24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45FE-3E9B-4CA9-98C2-4D660EA5C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3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A42E-F3FD-473B-B703-1F0B8C42C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A562-59C5-4B83-93E7-0DCE6639198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50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3CB1-06CE-456A-ABCE-13502FB93A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66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4FB8-9587-44D2-978B-3DBE7B5455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38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drexel.edu/databases/bytitle/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guides.lib.washington.edu/content.php?pid=69943&amp;sid=51859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b="1" dirty="0" smtClean="0"/>
              <a:t>Scientific writing</a:t>
            </a:r>
            <a:r>
              <a:rPr lang="en-US" dirty="0" smtClean="0"/>
              <a:t> (81-933)</a:t>
            </a:r>
            <a:br>
              <a:rPr lang="en-US" dirty="0" smtClean="0"/>
            </a:br>
            <a:r>
              <a:rPr lang="en-US" dirty="0" smtClean="0"/>
              <a:t>Lecture 6: References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75025"/>
            <a:ext cx="6400800" cy="1752600"/>
          </a:xfrm>
        </p:spPr>
        <p:txBody>
          <a:bodyPr/>
          <a:lstStyle/>
          <a:p>
            <a:r>
              <a:rPr lang="en-US" dirty="0" smtClean="0"/>
              <a:t>Dr. Avraham Samson</a:t>
            </a:r>
          </a:p>
          <a:p>
            <a:r>
              <a:rPr lang="en-US" dirty="0" smtClean="0"/>
              <a:t>Faculty of Medicine in the Galilee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Avraham\Documents\programming course\logo_bi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518025"/>
            <a:ext cx="27717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63E-289D-425A-9C96-C26EBF12D8A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4CA-D0C7-4C62-A182-85F0F168FDD0}" type="slidenum">
              <a:rPr lang="en-US"/>
              <a:pPr/>
              <a:t>10</a:t>
            </a:fld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r>
              <a:rPr lang="en-US"/>
              <a:t>EndNote Demo (1 of 2)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Create a new </a:t>
            </a:r>
            <a:r>
              <a:rPr lang="en-US" dirty="0" err="1"/>
              <a:t>EndNote</a:t>
            </a:r>
            <a:r>
              <a:rPr lang="en-US" dirty="0"/>
              <a:t> library</a:t>
            </a:r>
          </a:p>
          <a:p>
            <a:pPr>
              <a:lnSpc>
                <a:spcPct val="90000"/>
              </a:lnSpc>
            </a:pPr>
            <a:r>
              <a:rPr lang="en-US" dirty="0"/>
              <a:t>Add a Reference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Manually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Direct export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Connection files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Import filters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Add </a:t>
            </a:r>
            <a:r>
              <a:rPr lang="en-US" dirty="0"/>
              <a:t>Items to a Reference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Insert pictures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Insert objects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Insert links to PDF files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2653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6225"/>
            <a:ext cx="3724275" cy="6581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971600" y="188640"/>
            <a:ext cx="10795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57175"/>
            <a:ext cx="3743325" cy="66008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3203848" y="188640"/>
            <a:ext cx="1071736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75" y="257175"/>
            <a:ext cx="3705225" cy="66008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6084168" y="188640"/>
            <a:ext cx="1071736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>
            <a:off x="5508104" y="1988840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8104" y="2996952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08104" y="31409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2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4A70-FC86-4E81-9D19-A164D600EA8C}" type="slidenum">
              <a:rPr lang="en-US"/>
              <a:pPr/>
              <a:t>12</a:t>
            </a:fld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Creating/Opening an</a:t>
            </a:r>
            <a:br>
              <a:rPr lang="en-US" sz="4000" dirty="0"/>
            </a:br>
            <a:r>
              <a:rPr lang="en-US" sz="4000" dirty="0" err="1"/>
              <a:t>EndNote</a:t>
            </a:r>
            <a:r>
              <a:rPr lang="en-US" sz="4000" dirty="0"/>
              <a:t> Library (2 of 2)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30725"/>
          </a:xfrm>
        </p:spPr>
        <p:txBody>
          <a:bodyPr/>
          <a:lstStyle/>
          <a:p>
            <a:r>
              <a:rPr lang="en-US" dirty="0" smtClean="0"/>
              <a:t>First time: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Create New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Open Existing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4965" t="22759" r="24436" b="24116"/>
          <a:stretch>
            <a:fillRect/>
          </a:stretch>
        </p:blipFill>
        <p:spPr bwMode="auto">
          <a:xfrm>
            <a:off x="4038600" y="2133600"/>
            <a:ext cx="4898935" cy="41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7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E985-F7FB-48B2-8580-305395936AF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>
            <a:off x="2078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 bwMode="auto">
          <a:xfrm>
            <a:off x="304800" y="2971800"/>
            <a:ext cx="762000" cy="1905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3738996" y="3619500"/>
            <a:ext cx="2074718" cy="1066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6591300" y="1967345"/>
            <a:ext cx="1143000" cy="19431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3BA-004F-4C24-B01D-029D8E876BE1}" type="slidenum">
              <a:rPr lang="en-US"/>
              <a:pPr/>
              <a:t>14</a:t>
            </a:fld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Adding a Reference</a:t>
            </a:r>
            <a:br>
              <a:rPr lang="en-US" sz="4000"/>
            </a:br>
            <a:r>
              <a:rPr lang="en-US" sz="4000"/>
              <a:t>Manually (1 of 4)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Go to </a:t>
            </a:r>
            <a:r>
              <a:rPr lang="en-US" b="1" dirty="0"/>
              <a:t>References </a:t>
            </a:r>
            <a:r>
              <a:rPr lang="en-US" b="1" dirty="0">
                <a:sym typeface="Wingdings" pitchFamily="2" charset="2"/>
              </a:rPr>
              <a:t> New Reference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Change Reference Type from Journal Article, if necessary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Author names: enter as </a:t>
            </a:r>
            <a:r>
              <a:rPr lang="en-US" i="1" dirty="0">
                <a:sym typeface="Wingdings" pitchFamily="2" charset="2"/>
              </a:rPr>
              <a:t>First Middle Last</a:t>
            </a:r>
            <a:r>
              <a:rPr lang="en-US" dirty="0">
                <a:sym typeface="Wingdings" pitchFamily="2" charset="2"/>
              </a:rPr>
              <a:t> or </a:t>
            </a:r>
            <a:r>
              <a:rPr lang="en-US" i="1" dirty="0">
                <a:sym typeface="Wingdings" pitchFamily="2" charset="2"/>
              </a:rPr>
              <a:t>Last, First Middle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Ex: </a:t>
            </a:r>
            <a:r>
              <a:rPr lang="en-US" i="1" dirty="0"/>
              <a:t>Jean-Claude Bradley </a:t>
            </a:r>
            <a:r>
              <a:rPr lang="en-US" dirty="0"/>
              <a:t>or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Bradley, </a:t>
            </a:r>
            <a:r>
              <a:rPr lang="en-US" i="1" dirty="0" smtClean="0"/>
              <a:t>Jean-Claude or Smith, A B or Smith, A.B.</a:t>
            </a:r>
            <a:endParaRPr lang="en-US" i="1" dirty="0"/>
          </a:p>
          <a:p>
            <a:pPr lvl="1">
              <a:lnSpc>
                <a:spcPct val="90000"/>
              </a:lnSpc>
            </a:pPr>
            <a:r>
              <a:rPr lang="en-US" dirty="0"/>
              <a:t>Individual author names must be entered one per line, so hit </a:t>
            </a:r>
            <a:r>
              <a:rPr lang="en-US" b="1" dirty="0"/>
              <a:t>Enter</a:t>
            </a:r>
            <a:r>
              <a:rPr lang="en-US" dirty="0"/>
              <a:t> if there is a second author</a:t>
            </a:r>
          </a:p>
        </p:txBody>
      </p:sp>
    </p:spTree>
    <p:extLst>
      <p:ext uri="{BB962C8B-B14F-4D97-AF65-F5344CB8AC3E}">
        <p14:creationId xmlns:p14="http://schemas.microsoft.com/office/powerpoint/2010/main" val="1987817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39200" cy="5105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Left Arrow 4"/>
          <p:cNvSpPr/>
          <p:nvPr/>
        </p:nvSpPr>
        <p:spPr bwMode="auto">
          <a:xfrm>
            <a:off x="1260764" y="1524000"/>
            <a:ext cx="28194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2649683" y="4409209"/>
            <a:ext cx="3654136" cy="990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6" b="13439"/>
          <a:stretch/>
        </p:blipFill>
        <p:spPr bwMode="auto">
          <a:xfrm>
            <a:off x="1" y="76200"/>
            <a:ext cx="8991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/>
          <p:cNvSpPr/>
          <p:nvPr/>
        </p:nvSpPr>
        <p:spPr bwMode="auto">
          <a:xfrm>
            <a:off x="2362200" y="2362200"/>
            <a:ext cx="1596736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3958936" y="2057400"/>
            <a:ext cx="2092036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2971800" y="914400"/>
            <a:ext cx="1752600" cy="76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0F2CE-E780-44AE-A1EB-23DCF900E9A4}" type="slidenum">
              <a:rPr lang="en-US"/>
              <a:pPr/>
              <a:t>16</a:t>
            </a:fld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Adding a Reference</a:t>
            </a:r>
            <a:br>
              <a:rPr lang="en-US" sz="4000"/>
            </a:br>
            <a:r>
              <a:rPr lang="en-US" sz="4000"/>
              <a:t>Manually (3 of 4)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Color coding</a:t>
            </a:r>
          </a:p>
          <a:p>
            <a:pPr lvl="1">
              <a:lnSpc>
                <a:spcPct val="90000"/>
              </a:lnSpc>
            </a:pPr>
            <a:r>
              <a:rPr lang="en-US"/>
              <a:t>Black = information is already in library</a:t>
            </a:r>
          </a:p>
          <a:p>
            <a:pPr lvl="1">
              <a:lnSpc>
                <a:spcPct val="90000"/>
              </a:lnSpc>
            </a:pPr>
            <a:r>
              <a:rPr lang="en-US"/>
              <a:t>Red = information is new to library</a:t>
            </a:r>
          </a:p>
          <a:p>
            <a:pPr>
              <a:lnSpc>
                <a:spcPct val="90000"/>
              </a:lnSpc>
            </a:pPr>
            <a:r>
              <a:rPr lang="en-US" b="1"/>
              <a:t>Tab</a:t>
            </a:r>
            <a:r>
              <a:rPr lang="en-US"/>
              <a:t> to go to next field; </a:t>
            </a:r>
            <a:r>
              <a:rPr lang="en-US" b="1"/>
              <a:t>Shift+Tab</a:t>
            </a:r>
            <a:r>
              <a:rPr lang="en-US"/>
              <a:t> to go to previous field</a:t>
            </a:r>
          </a:p>
          <a:p>
            <a:pPr>
              <a:lnSpc>
                <a:spcPct val="90000"/>
              </a:lnSpc>
            </a:pPr>
            <a:r>
              <a:rPr lang="en-US"/>
              <a:t>Titles: capitalize only first word and proper nouns</a:t>
            </a:r>
          </a:p>
          <a:p>
            <a:pPr lvl="1">
              <a:lnSpc>
                <a:spcPct val="90000"/>
              </a:lnSpc>
            </a:pPr>
            <a:r>
              <a:rPr lang="en-US"/>
              <a:t>Output style will apply necessary changes</a:t>
            </a:r>
          </a:p>
        </p:txBody>
      </p:sp>
    </p:spTree>
    <p:extLst>
      <p:ext uri="{BB962C8B-B14F-4D97-AF65-F5344CB8AC3E}">
        <p14:creationId xmlns:p14="http://schemas.microsoft.com/office/powerpoint/2010/main" val="711929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E866-C8B8-41DE-AB08-7DAD62C0BF6F}" type="slidenum">
              <a:rPr lang="en-US"/>
              <a:pPr/>
              <a:t>17</a:t>
            </a:fld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Adding a Reference</a:t>
            </a:r>
            <a:br>
              <a:rPr lang="en-US" sz="4000"/>
            </a:br>
            <a:r>
              <a:rPr lang="en-US" sz="4000"/>
              <a:t>Manually (4 of 4)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extra punctuation or formatting should be entered</a:t>
            </a:r>
          </a:p>
          <a:p>
            <a:pPr lvl="1"/>
            <a:r>
              <a:rPr lang="en-US"/>
              <a:t>EndNote will do this automatically</a:t>
            </a:r>
          </a:p>
          <a:p>
            <a:r>
              <a:rPr lang="en-US"/>
              <a:t>When you close the reference, it is automatically saved (or go to </a:t>
            </a:r>
            <a:r>
              <a:rPr lang="en-US" b="1"/>
              <a:t>File </a:t>
            </a:r>
            <a:r>
              <a:rPr lang="en-US" b="1">
                <a:sym typeface="Wingdings" pitchFamily="2" charset="2"/>
              </a:rPr>
              <a:t> Save</a:t>
            </a:r>
            <a:r>
              <a:rPr lang="en-US">
                <a:sym typeface="Wingdings" pitchFamily="2" charset="2"/>
              </a:rPr>
              <a:t> to save manually)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8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002-30D9-4ECA-B2FD-72250D28B620}" type="slidenum">
              <a:rPr lang="en-US"/>
              <a:pPr/>
              <a:t>18</a:t>
            </a:fld>
            <a:endParaRPr 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Performing a Direct Export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sz="2400" dirty="0"/>
              <a:t>Direct export is available for many </a:t>
            </a:r>
            <a:r>
              <a:rPr lang="en-US" sz="2400" dirty="0" smtClean="0"/>
              <a:t>databases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lvl="1"/>
            <a:r>
              <a:rPr lang="en-US" sz="2400" dirty="0"/>
              <a:t>Using </a:t>
            </a:r>
            <a:r>
              <a:rPr lang="en-US" sz="2400" dirty="0" smtClean="0"/>
              <a:t>Summon</a:t>
            </a:r>
          </a:p>
          <a:p>
            <a:pPr lvl="1"/>
            <a:r>
              <a:rPr lang="en-US" sz="2400" dirty="0" smtClean="0"/>
              <a:t>Ei Compendex</a:t>
            </a:r>
          </a:p>
          <a:p>
            <a:pPr lvl="1"/>
            <a:r>
              <a:rPr lang="en-US" sz="2400" dirty="0" smtClean="0"/>
              <a:t>INSPEC</a:t>
            </a:r>
          </a:p>
          <a:p>
            <a:pPr lvl="1"/>
            <a:r>
              <a:rPr lang="en-US" sz="2400" dirty="0" smtClean="0"/>
              <a:t>OVID</a:t>
            </a:r>
          </a:p>
          <a:p>
            <a:pPr lvl="1"/>
            <a:r>
              <a:rPr lang="en-US" sz="2400" dirty="0" smtClean="0"/>
              <a:t>Science </a:t>
            </a:r>
            <a:r>
              <a:rPr lang="en-US" sz="2400" dirty="0"/>
              <a:t>Direct, </a:t>
            </a:r>
            <a:endParaRPr lang="en-US" sz="2400" dirty="0" smtClean="0"/>
          </a:p>
          <a:p>
            <a:pPr lvl="1"/>
            <a:r>
              <a:rPr lang="en-US" sz="2400" dirty="0" smtClean="0"/>
              <a:t>Web </a:t>
            </a:r>
            <a:r>
              <a:rPr lang="en-US" sz="2400" dirty="0"/>
              <a:t>of </a:t>
            </a:r>
            <a:r>
              <a:rPr lang="en-US" sz="2400" dirty="0" smtClean="0"/>
              <a:t>Science</a:t>
            </a:r>
          </a:p>
          <a:p>
            <a:pPr lvl="1"/>
            <a:r>
              <a:rPr lang="en-US" sz="2400" dirty="0" smtClean="0"/>
              <a:t>IEEE </a:t>
            </a:r>
            <a:r>
              <a:rPr lang="en-US" sz="2400" dirty="0" err="1" smtClean="0"/>
              <a:t>Xplore</a:t>
            </a: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In </a:t>
            </a:r>
            <a:r>
              <a:rPr lang="en-US" sz="2400" dirty="0" err="1" smtClean="0"/>
              <a:t>Ei</a:t>
            </a:r>
            <a:r>
              <a:rPr lang="en-US" sz="2400" dirty="0" smtClean="0"/>
              <a:t> </a:t>
            </a:r>
            <a:r>
              <a:rPr lang="en-US" sz="2400" dirty="0" err="1" smtClean="0"/>
              <a:t>Compendex</a:t>
            </a:r>
            <a:r>
              <a:rPr lang="en-US" sz="2400" dirty="0" smtClean="0"/>
              <a:t>: Download records RIS, EndNote, </a:t>
            </a:r>
            <a:r>
              <a:rPr lang="en-US" sz="2400" dirty="0" err="1" smtClean="0"/>
              <a:t>ProCite</a:t>
            </a:r>
            <a:r>
              <a:rPr lang="en-US" sz="2400" dirty="0" smtClean="0"/>
              <a:t>, Reference Manager option; Export to EndNote or EndNote Web</a:t>
            </a:r>
          </a:p>
        </p:txBody>
      </p:sp>
    </p:spTree>
    <p:extLst>
      <p:ext uri="{BB962C8B-B14F-4D97-AF65-F5344CB8AC3E}">
        <p14:creationId xmlns:p14="http://schemas.microsoft.com/office/powerpoint/2010/main" val="28700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Summon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953375" cy="53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p Arrow 5"/>
          <p:cNvSpPr/>
          <p:nvPr/>
        </p:nvSpPr>
        <p:spPr bwMode="auto">
          <a:xfrm>
            <a:off x="3086100" y="2209800"/>
            <a:ext cx="381000" cy="685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8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knuthart.png"/>
          <p:cNvPicPr>
            <a:picLocks noChangeAspect="1"/>
          </p:cNvPicPr>
          <p:nvPr/>
        </p:nvPicPr>
        <p:blipFill>
          <a:blip r:embed="rId3" cstate="print"/>
          <a:srcRect l="5901" t="15981" r="28738" b="7161"/>
          <a:stretch>
            <a:fillRect/>
          </a:stretch>
        </p:blipFill>
        <p:spPr bwMode="auto">
          <a:xfrm>
            <a:off x="179388" y="115888"/>
            <a:ext cx="8818562" cy="64817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20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using Summon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47800"/>
            <a:ext cx="868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 bwMode="auto">
          <a:xfrm>
            <a:off x="1250509" y="2773540"/>
            <a:ext cx="349691" cy="742881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955964" y="3932959"/>
            <a:ext cx="609600" cy="3429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00430-E01C-4B73-8D04-B9BB6F96DB05}" type="slidenum">
              <a:rPr lang="en-US"/>
              <a:pPr/>
              <a:t>21</a:t>
            </a:fld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Performing a Direct Export using </a:t>
            </a:r>
            <a:r>
              <a:rPr lang="en-US" sz="4000" dirty="0" err="1"/>
              <a:t>Ei</a:t>
            </a:r>
            <a:r>
              <a:rPr lang="en-US" sz="4000" dirty="0"/>
              <a:t> </a:t>
            </a:r>
            <a:r>
              <a:rPr lang="en-US" sz="4000" dirty="0" err="1" smtClean="0"/>
              <a:t>Compendex</a:t>
            </a:r>
            <a:endParaRPr lang="en-US" sz="40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524000"/>
            <a:ext cx="6092825" cy="2057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Perform direct export from information provider’s web site (if available) </a:t>
            </a:r>
          </a:p>
          <a:p>
            <a:r>
              <a:rPr lang="en-US" dirty="0"/>
              <a:t>Connect to an online database using an </a:t>
            </a:r>
            <a:r>
              <a:rPr lang="en-US" dirty="0" err="1"/>
              <a:t>EndNote</a:t>
            </a:r>
            <a:r>
              <a:rPr lang="en-US" dirty="0"/>
              <a:t> “connection file”</a:t>
            </a:r>
          </a:p>
          <a:p>
            <a:r>
              <a:rPr lang="en-US" dirty="0"/>
              <a:t>Download and import text file into </a:t>
            </a:r>
            <a:r>
              <a:rPr lang="en-US" dirty="0" err="1"/>
              <a:t>EndNote</a:t>
            </a:r>
            <a:r>
              <a:rPr lang="en-US" dirty="0"/>
              <a:t> using appropriate import filter</a:t>
            </a:r>
          </a:p>
          <a:p>
            <a:pPr lvl="1"/>
            <a:endParaRPr lang="en-US" dirty="0"/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304800" y="1524000"/>
            <a:ext cx="2057400" cy="4724400"/>
          </a:xfrm>
          <a:prstGeom prst="upDownArrow">
            <a:avLst>
              <a:gd name="adj1" fmla="val 33333"/>
              <a:gd name="adj2" fmla="val 4589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EASIEST</a:t>
            </a: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HARDEST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5334000" y="5496791"/>
            <a:ext cx="609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5133" b="7765"/>
          <a:stretch/>
        </p:blipFill>
        <p:spPr bwMode="auto">
          <a:xfrm>
            <a:off x="1" y="990600"/>
            <a:ext cx="87629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4648200" y="4343400"/>
            <a:ext cx="6858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Up Arrow 3"/>
          <p:cNvSpPr/>
          <p:nvPr/>
        </p:nvSpPr>
        <p:spPr bwMode="auto">
          <a:xfrm>
            <a:off x="3733800" y="3162300"/>
            <a:ext cx="495300" cy="1066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E985-F7FB-48B2-8580-305395936AF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49187"/>
          <a:stretch/>
        </p:blipFill>
        <p:spPr bwMode="auto">
          <a:xfrm>
            <a:off x="381000" y="1399309"/>
            <a:ext cx="8001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 bwMode="auto">
          <a:xfrm>
            <a:off x="796637" y="2286000"/>
            <a:ext cx="457200" cy="77931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E985-F7FB-48B2-8580-305395936AF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" b="9469"/>
          <a:stretch/>
        </p:blipFill>
        <p:spPr bwMode="auto">
          <a:xfrm>
            <a:off x="-152400" y="-152399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p Arrow 2"/>
          <p:cNvSpPr/>
          <p:nvPr/>
        </p:nvSpPr>
        <p:spPr bwMode="auto">
          <a:xfrm>
            <a:off x="1324834" y="2137066"/>
            <a:ext cx="301337" cy="117070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381000" y="2667000"/>
            <a:ext cx="685800" cy="228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723900" y="1212273"/>
            <a:ext cx="3429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557645" y="3020292"/>
            <a:ext cx="675409" cy="533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E985-F7FB-48B2-8580-305395936AF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" b="10606"/>
          <a:stretch/>
        </p:blipFill>
        <p:spPr bwMode="auto">
          <a:xfrm>
            <a:off x="0" y="249382"/>
            <a:ext cx="13011150" cy="628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Performing a Direct Export using </a:t>
            </a:r>
            <a:r>
              <a:rPr lang="en-US" dirty="0" smtClean="0">
                <a:hlinkClick r:id="rId3"/>
              </a:rPr>
              <a:t>Web of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Left Arrow 5"/>
          <p:cNvSpPr/>
          <p:nvPr/>
        </p:nvSpPr>
        <p:spPr bwMode="auto">
          <a:xfrm>
            <a:off x="5410200" y="2286000"/>
            <a:ext cx="1752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5943600" y="2971800"/>
            <a:ext cx="685800" cy="1295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4800600" y="3582789"/>
            <a:ext cx="1066800" cy="48976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Left Arrow 7"/>
          <p:cNvSpPr/>
          <p:nvPr/>
        </p:nvSpPr>
        <p:spPr bwMode="auto">
          <a:xfrm>
            <a:off x="4800600" y="3538456"/>
            <a:ext cx="1143000" cy="57842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4991100" y="4724400"/>
            <a:ext cx="685800" cy="762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372591" y="5126182"/>
            <a:ext cx="5334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r="2569" b="6250"/>
          <a:stretch/>
        </p:blipFill>
        <p:spPr bwMode="auto">
          <a:xfrm>
            <a:off x="0" y="1752599"/>
            <a:ext cx="8915400" cy="504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Up Arrow 10"/>
          <p:cNvSpPr/>
          <p:nvPr/>
        </p:nvSpPr>
        <p:spPr bwMode="auto">
          <a:xfrm>
            <a:off x="4267200" y="4072552"/>
            <a:ext cx="723900" cy="123305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057400" y="4267200"/>
            <a:ext cx="581891" cy="76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Performing a Direct Export using Web of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21023" r="23333" b="29829"/>
          <a:stretch/>
        </p:blipFill>
        <p:spPr bwMode="auto">
          <a:xfrm>
            <a:off x="-62345" y="1676400"/>
            <a:ext cx="920634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1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Performing a Direct Export using Web of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Up Arrow 4"/>
          <p:cNvSpPr/>
          <p:nvPr/>
        </p:nvSpPr>
        <p:spPr bwMode="auto">
          <a:xfrm>
            <a:off x="1828800" y="2549236"/>
            <a:ext cx="685800" cy="914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1752600" y="4551218"/>
            <a:ext cx="15240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86459" r="15446" b="-41099"/>
          <a:stretch/>
        </p:blipFill>
        <p:spPr bwMode="auto">
          <a:xfrm>
            <a:off x="0" y="-990600"/>
            <a:ext cx="9767455" cy="39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-5871" r="24709" b="39488"/>
          <a:stretch/>
        </p:blipFill>
        <p:spPr bwMode="auto">
          <a:xfrm>
            <a:off x="322117" y="1014845"/>
            <a:ext cx="8763001" cy="538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/>
          <p:cNvSpPr/>
          <p:nvPr/>
        </p:nvSpPr>
        <p:spPr bwMode="auto">
          <a:xfrm flipV="1">
            <a:off x="1828800" y="4551218"/>
            <a:ext cx="12954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4"/>
          <a:stretch/>
        </p:blipFill>
        <p:spPr bwMode="auto">
          <a:xfrm>
            <a:off x="-457200" y="-159327"/>
            <a:ext cx="9753600" cy="701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>
            <a:off x="990600" y="3810000"/>
            <a:ext cx="1905000" cy="838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2514600" y="533400"/>
            <a:ext cx="457200" cy="914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Download and import text file into EndNote using appropriate import filter – Scifinder Scholar Web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ENDNOTE:</a:t>
            </a:r>
          </a:p>
          <a:p>
            <a:pPr>
              <a:buNone/>
            </a:pPr>
            <a:r>
              <a:rPr lang="en-US" dirty="0" smtClean="0"/>
              <a:t>	File-&gt;Import-&gt;File</a:t>
            </a:r>
          </a:p>
          <a:p>
            <a:pPr>
              <a:buNone/>
            </a:pPr>
            <a:r>
              <a:rPr lang="en-US" dirty="0" smtClean="0"/>
              <a:t>	Browse to find your .txt file.</a:t>
            </a:r>
          </a:p>
          <a:p>
            <a:pPr>
              <a:buNone/>
            </a:pPr>
            <a:r>
              <a:rPr lang="en-US" dirty="0" smtClean="0"/>
              <a:t>  Select Import Option Scifinder (CAS)</a:t>
            </a:r>
          </a:p>
          <a:p>
            <a:r>
              <a:rPr lang="en-US" dirty="0" smtClean="0"/>
              <a:t>If you do not see Scifinder, go to  </a:t>
            </a:r>
            <a:r>
              <a:rPr lang="en-US" b="1" dirty="0" smtClean="0"/>
              <a:t>Import Option</a:t>
            </a:r>
            <a:r>
              <a:rPr lang="en-US" dirty="0" smtClean="0"/>
              <a:t>. Then choose </a:t>
            </a:r>
            <a:r>
              <a:rPr lang="en-US" b="1" dirty="0" err="1" smtClean="0"/>
              <a:t>SciFinder</a:t>
            </a:r>
            <a:r>
              <a:rPr lang="en-US" b="1" dirty="0" smtClean="0"/>
              <a:t>(CAS)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Click on </a:t>
            </a:r>
            <a:r>
              <a:rPr lang="en-US" b="1" dirty="0" smtClean="0"/>
              <a:t>Import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num1tit.png"/>
          <p:cNvPicPr>
            <a:picLocks noChangeAspect="1"/>
          </p:cNvPicPr>
          <p:nvPr/>
        </p:nvPicPr>
        <p:blipFill>
          <a:blip r:embed="rId3"/>
          <a:srcRect l="5901" t="18500" r="22438" b="44960"/>
          <a:stretch>
            <a:fillRect/>
          </a:stretch>
        </p:blipFill>
        <p:spPr bwMode="auto">
          <a:xfrm>
            <a:off x="0" y="115888"/>
            <a:ext cx="6551613" cy="2089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1" name="Picture 4" descr="num1sit.png"/>
          <p:cNvPicPr>
            <a:picLocks noChangeAspect="1"/>
          </p:cNvPicPr>
          <p:nvPr/>
        </p:nvPicPr>
        <p:blipFill>
          <a:blip r:embed="rId4"/>
          <a:srcRect t="42439" r="43700" b="36140"/>
          <a:stretch>
            <a:fillRect/>
          </a:stretch>
        </p:blipFill>
        <p:spPr bwMode="auto">
          <a:xfrm>
            <a:off x="1547813" y="2060575"/>
            <a:ext cx="6956425" cy="16557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2" name="Picture 5" descr="num1ref.png"/>
          <p:cNvPicPr>
            <a:picLocks noChangeAspect="1"/>
          </p:cNvPicPr>
          <p:nvPr/>
        </p:nvPicPr>
        <p:blipFill>
          <a:blip r:embed="rId5"/>
          <a:srcRect l="5113" t="50000" r="56300" b="21021"/>
          <a:stretch>
            <a:fillRect/>
          </a:stretch>
        </p:blipFill>
        <p:spPr bwMode="auto">
          <a:xfrm>
            <a:off x="1619250" y="3860800"/>
            <a:ext cx="5616575" cy="2635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563938" y="2565400"/>
            <a:ext cx="792162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6" name="Oval 5"/>
          <p:cNvSpPr/>
          <p:nvPr/>
        </p:nvSpPr>
        <p:spPr>
          <a:xfrm>
            <a:off x="1835150" y="4797425"/>
            <a:ext cx="1296988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8" name="Straight Connector 7"/>
          <p:cNvCxnSpPr>
            <a:stCxn id="5" idx="4"/>
            <a:endCxn id="6" idx="0"/>
          </p:cNvCxnSpPr>
          <p:nvPr/>
        </p:nvCxnSpPr>
        <p:spPr>
          <a:xfrm flipH="1">
            <a:off x="2484438" y="3068638"/>
            <a:ext cx="1474787" cy="1728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-Shape 10"/>
          <p:cNvSpPr>
            <a:spLocks/>
          </p:cNvSpPr>
          <p:nvPr/>
        </p:nvSpPr>
        <p:spPr bwMode="auto">
          <a:xfrm rot="-5400000">
            <a:off x="4248150" y="944563"/>
            <a:ext cx="720725" cy="4248150"/>
          </a:xfrm>
          <a:custGeom>
            <a:avLst/>
            <a:gdLst>
              <a:gd name="T0" fmla="*/ 0 w 720080"/>
              <a:gd name="T1" fmla="*/ 0 h 4248472"/>
              <a:gd name="T2" fmla="*/ 484385 w 720080"/>
              <a:gd name="T3" fmla="*/ 0 h 4248472"/>
              <a:gd name="T4" fmla="*/ 484385 w 720080"/>
              <a:gd name="T5" fmla="*/ 3781444 h 4248472"/>
              <a:gd name="T6" fmla="*/ 721371 w 720080"/>
              <a:gd name="T7" fmla="*/ 3781444 h 4248472"/>
              <a:gd name="T8" fmla="*/ 721371 w 720080"/>
              <a:gd name="T9" fmla="*/ 4247828 h 4248472"/>
              <a:gd name="T10" fmla="*/ 0 w 720080"/>
              <a:gd name="T11" fmla="*/ 4247828 h 4248472"/>
              <a:gd name="T12" fmla="*/ 0 w 720080"/>
              <a:gd name="T13" fmla="*/ 0 h 42484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0080"/>
              <a:gd name="T22" fmla="*/ 0 h 4248472"/>
              <a:gd name="T23" fmla="*/ 720080 w 720080"/>
              <a:gd name="T24" fmla="*/ 4248472 h 42484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0080" h="4248472">
                <a:moveTo>
                  <a:pt x="0" y="0"/>
                </a:moveTo>
                <a:lnTo>
                  <a:pt x="483519" y="0"/>
                </a:lnTo>
                <a:lnTo>
                  <a:pt x="483519" y="3782019"/>
                </a:lnTo>
                <a:lnTo>
                  <a:pt x="720080" y="3782019"/>
                </a:lnTo>
                <a:lnTo>
                  <a:pt x="720080" y="4248472"/>
                </a:lnTo>
                <a:lnTo>
                  <a:pt x="0" y="4248472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itchFamily="34" charset="0"/>
              <a:cs typeface="+mn-cs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/>
          <a:srcRect l="51456" t="66927" r="9302" b="25089"/>
          <a:stretch>
            <a:fillRect/>
          </a:stretch>
        </p:blipFill>
        <p:spPr bwMode="auto">
          <a:xfrm>
            <a:off x="2627313" y="4076700"/>
            <a:ext cx="5583237" cy="1223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5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Download and import text file into EndNote using appropriate import filter – Scifinder Scholar </a:t>
            </a:r>
            <a:r>
              <a:rPr lang="en-US" dirty="0"/>
              <a:t>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8" t="12784" r="17875" b="9091"/>
          <a:stretch/>
        </p:blipFill>
        <p:spPr bwMode="auto">
          <a:xfrm>
            <a:off x="381000" y="16764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8174182" y="2251364"/>
            <a:ext cx="457200" cy="8382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r="18062" b="9470"/>
          <a:stretch/>
        </p:blipFill>
        <p:spPr bwMode="auto">
          <a:xfrm>
            <a:off x="-1" y="1371600"/>
            <a:ext cx="8915401" cy="577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 bwMode="auto">
          <a:xfrm>
            <a:off x="8402782" y="2829791"/>
            <a:ext cx="665018" cy="1170709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Scifinder Scholar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8694" r="22102" b="16383"/>
          <a:stretch/>
        </p:blipFill>
        <p:spPr bwMode="auto">
          <a:xfrm>
            <a:off x="533400" y="1600200"/>
            <a:ext cx="7924800" cy="428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7010400" y="4572000"/>
            <a:ext cx="838200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Citations into ENDNOTE from Scifinder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8" t="25000" r="24679" b="33144"/>
          <a:stretch/>
        </p:blipFill>
        <p:spPr bwMode="auto">
          <a:xfrm>
            <a:off x="505691" y="1676400"/>
            <a:ext cx="5818909" cy="306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p Arrow 5"/>
          <p:cNvSpPr/>
          <p:nvPr/>
        </p:nvSpPr>
        <p:spPr bwMode="auto">
          <a:xfrm>
            <a:off x="1614055" y="3352800"/>
            <a:ext cx="3200400" cy="3276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Open and then save this file. Import it into ENDNOTE.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Scifinder Scholar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t="32204" r="43829" b="27717"/>
          <a:stretch/>
        </p:blipFill>
        <p:spPr bwMode="auto">
          <a:xfrm>
            <a:off x="533400" y="1676400"/>
            <a:ext cx="8153400" cy="439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2209800" y="5167745"/>
            <a:ext cx="2400300" cy="914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743200" y="2743200"/>
            <a:ext cx="1981200" cy="8243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9" b="5303"/>
          <a:stretch/>
        </p:blipFill>
        <p:spPr bwMode="auto">
          <a:xfrm>
            <a:off x="-76200" y="41557"/>
            <a:ext cx="9372600" cy="692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 bwMode="auto">
          <a:xfrm>
            <a:off x="2057400" y="3124200"/>
            <a:ext cx="2133600" cy="2590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Scifinder</a:t>
            </a:r>
          </a:p>
        </p:txBody>
      </p:sp>
      <p:sp>
        <p:nvSpPr>
          <p:cNvPr id="6" name="Left Arrow 5"/>
          <p:cNvSpPr/>
          <p:nvPr/>
        </p:nvSpPr>
        <p:spPr bwMode="auto">
          <a:xfrm>
            <a:off x="6019800" y="2092033"/>
            <a:ext cx="11430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8001000" y="6504709"/>
            <a:ext cx="990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609600" y="2549233"/>
            <a:ext cx="1295400" cy="526473"/>
          </a:xfrm>
          <a:prstGeom prst="lef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609600" y="2504204"/>
            <a:ext cx="838200" cy="47797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FC228-6464-469F-A111-90AEC4AF3EDE}" type="slidenum">
              <a:rPr lang="en-US"/>
              <a:pPr/>
              <a:t>35</a:t>
            </a:fld>
            <a:endParaRPr lang="en-US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Connecting to a Remote Database</a:t>
            </a:r>
            <a:br>
              <a:rPr lang="en-US" sz="4000" dirty="0"/>
            </a:br>
            <a:r>
              <a:rPr lang="en-US" sz="4000" dirty="0"/>
              <a:t>Using a Connection File (1 of 2)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Connection files available for some databases</a:t>
            </a:r>
          </a:p>
          <a:p>
            <a:pPr lvl="1">
              <a:lnSpc>
                <a:spcPct val="80000"/>
              </a:lnSpc>
            </a:pPr>
            <a:r>
              <a:rPr lang="en-US" sz="2400" i="1" dirty="0"/>
              <a:t>Example: </a:t>
            </a:r>
            <a:r>
              <a:rPr lang="en-US" sz="2400" i="1" dirty="0" err="1"/>
              <a:t>PubMed</a:t>
            </a:r>
            <a:endParaRPr lang="en-US" sz="2400" i="1" dirty="0"/>
          </a:p>
          <a:p>
            <a:pPr>
              <a:lnSpc>
                <a:spcPct val="80000"/>
              </a:lnSpc>
            </a:pPr>
            <a:r>
              <a:rPr lang="en-US" sz="2800" dirty="0"/>
              <a:t>You must have Internet access on your computer to use a connection file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Go to </a:t>
            </a:r>
            <a:r>
              <a:rPr lang="en-US" sz="2800" b="1" dirty="0"/>
              <a:t>Tools </a:t>
            </a:r>
            <a:r>
              <a:rPr lang="en-US" sz="2800" b="1" dirty="0">
                <a:sym typeface="Wingdings" pitchFamily="2" charset="2"/>
              </a:rPr>
              <a:t> </a:t>
            </a:r>
            <a:r>
              <a:rPr lang="en-US" sz="2800" b="1" dirty="0" smtClean="0">
                <a:sym typeface="Wingdings" pitchFamily="2" charset="2"/>
              </a:rPr>
              <a:t>Online Search  </a:t>
            </a:r>
            <a:r>
              <a:rPr lang="en-US" sz="2800" b="1" dirty="0" err="1" smtClean="0">
                <a:sym typeface="Wingdings" pitchFamily="2" charset="2"/>
              </a:rPr>
              <a:t>PubMed</a:t>
            </a:r>
            <a:endParaRPr lang="en-US" sz="2800" b="1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Favorite databases will appear in Connect </a:t>
            </a:r>
            <a:r>
              <a:rPr lang="en-US" sz="2400" dirty="0" smtClean="0"/>
              <a:t>submenu at the bottom of the page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Start typing connection file name to jump to it </a:t>
            </a:r>
            <a:r>
              <a:rPr lang="en-US" sz="2400" dirty="0" smtClean="0"/>
              <a:t>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12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3DD2-A3A8-455D-9B71-604ECDD79B61}" type="slidenum">
              <a:rPr lang="en-US"/>
              <a:pPr/>
              <a:t>36</a:t>
            </a:fld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Connecting to a Remote Database</a:t>
            </a:r>
            <a:br>
              <a:rPr lang="en-US" sz="4000"/>
            </a:br>
            <a:r>
              <a:rPr lang="en-US" sz="4000"/>
              <a:t>Using a Connection File (2 of 2)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sz="2800"/>
              <a:t>Enter search terms and click </a:t>
            </a:r>
            <a:r>
              <a:rPr lang="en-US" sz="2800" b="1"/>
              <a:t>Search</a:t>
            </a:r>
          </a:p>
          <a:p>
            <a:r>
              <a:rPr lang="en-US" sz="2800"/>
              <a:t>Click </a:t>
            </a:r>
            <a:r>
              <a:rPr lang="en-US" sz="2800" b="1"/>
              <a:t>OK</a:t>
            </a:r>
            <a:r>
              <a:rPr lang="en-US" sz="2800"/>
              <a:t> to retrieve matching references or </a:t>
            </a:r>
            <a:r>
              <a:rPr lang="en-US" sz="2800" b="1"/>
              <a:t>Cancel</a:t>
            </a:r>
            <a:r>
              <a:rPr lang="en-US" sz="2800"/>
              <a:t> to return to search window</a:t>
            </a:r>
          </a:p>
          <a:p>
            <a:r>
              <a:rPr lang="en-US" sz="2800"/>
              <a:t>To copy the references to a library:</a:t>
            </a:r>
          </a:p>
          <a:p>
            <a:pPr lvl="1"/>
            <a:r>
              <a:rPr lang="en-US" sz="2400"/>
              <a:t>Select all or a portion of the references</a:t>
            </a:r>
          </a:p>
          <a:p>
            <a:pPr lvl="1"/>
            <a:r>
              <a:rPr lang="en-US" sz="2400"/>
              <a:t>Click </a:t>
            </a:r>
            <a:r>
              <a:rPr lang="en-US" sz="2400" b="1"/>
              <a:t>Copy References To</a:t>
            </a:r>
            <a:r>
              <a:rPr lang="en-US" sz="2400"/>
              <a:t> button and select a library</a:t>
            </a:r>
          </a:p>
          <a:p>
            <a:r>
              <a:rPr lang="en-US" sz="2800"/>
              <a:t>Close the Retrieved References window</a:t>
            </a:r>
          </a:p>
          <a:p>
            <a:pPr lvl="1"/>
            <a:r>
              <a:rPr lang="en-US" sz="2400"/>
              <a:t>Disconnects you from database</a:t>
            </a:r>
          </a:p>
          <a:p>
            <a:r>
              <a:rPr lang="en-US" sz="2800"/>
              <a:t>Close the Search window</a:t>
            </a:r>
          </a:p>
        </p:txBody>
      </p:sp>
    </p:spTree>
    <p:extLst>
      <p:ext uri="{BB962C8B-B14F-4D97-AF65-F5344CB8AC3E}">
        <p14:creationId xmlns:p14="http://schemas.microsoft.com/office/powerpoint/2010/main" val="6181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PubMed(NLM)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" r="29023" b="8617"/>
          <a:stretch/>
        </p:blipFill>
        <p:spPr bwMode="auto">
          <a:xfrm>
            <a:off x="152400" y="1143000"/>
            <a:ext cx="870152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F946-40C4-4CFE-A141-12440C81AB78}" type="slidenum">
              <a:rPr lang="en-US"/>
              <a:pPr/>
              <a:t>38</a:t>
            </a:fld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/>
              <a:t>Adding an Object to a</a:t>
            </a:r>
            <a:br>
              <a:rPr lang="en-US"/>
            </a:br>
            <a:r>
              <a:rPr lang="en-US"/>
              <a:t>Reference (1 of 2)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229600" cy="4530725"/>
          </a:xfrm>
        </p:spPr>
        <p:txBody>
          <a:bodyPr/>
          <a:lstStyle/>
          <a:p>
            <a:r>
              <a:rPr lang="en-US" dirty="0"/>
              <a:t>Object: any attached file that’s not a picture</a:t>
            </a:r>
          </a:p>
          <a:p>
            <a:r>
              <a:rPr lang="en-US" dirty="0"/>
              <a:t>To attach an object: </a:t>
            </a:r>
            <a:r>
              <a:rPr lang="en-US" b="1" dirty="0" smtClean="0"/>
              <a:t>References </a:t>
            </a:r>
            <a:r>
              <a:rPr lang="en-US" b="1" dirty="0" smtClean="0">
                <a:sym typeface="Wingdings" pitchFamily="2" charset="2"/>
              </a:rPr>
              <a:t> Figure  Attach Figure</a:t>
            </a:r>
            <a:endParaRPr lang="en-US" b="1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The file will appear as an attachment in the </a:t>
            </a:r>
            <a:r>
              <a:rPr lang="en-US" dirty="0" smtClean="0">
                <a:sym typeface="Wingdings" pitchFamily="2" charset="2"/>
              </a:rPr>
              <a:t>Figure </a:t>
            </a:r>
            <a:r>
              <a:rPr lang="en-US" dirty="0">
                <a:sym typeface="Wingdings" pitchFamily="2" charset="2"/>
              </a:rPr>
              <a:t>field</a:t>
            </a:r>
          </a:p>
          <a:p>
            <a:r>
              <a:rPr lang="en-US" dirty="0">
                <a:sym typeface="Wingdings" pitchFamily="2" charset="2"/>
              </a:rPr>
              <a:t>Can be added to any reference type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36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ENDNOTE preferences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9" t="-9658" r="36750" b="27273"/>
          <a:stretch/>
        </p:blipFill>
        <p:spPr bwMode="auto">
          <a:xfrm>
            <a:off x="-914400" y="609600"/>
            <a:ext cx="9601200" cy="60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9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num3tit.png"/>
          <p:cNvPicPr>
            <a:picLocks noChangeAspect="1"/>
          </p:cNvPicPr>
          <p:nvPr/>
        </p:nvPicPr>
        <p:blipFill>
          <a:blip r:embed="rId2" cstate="print"/>
          <a:srcRect l="27950" t="21021" r="19289" b="47479"/>
          <a:stretch>
            <a:fillRect/>
          </a:stretch>
        </p:blipFill>
        <p:spPr bwMode="auto">
          <a:xfrm>
            <a:off x="0" y="115888"/>
            <a:ext cx="5219700" cy="1947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5" name="Picture 7" descr="num3sit.png"/>
          <p:cNvPicPr>
            <a:picLocks noChangeAspect="1"/>
          </p:cNvPicPr>
          <p:nvPr/>
        </p:nvPicPr>
        <p:blipFill>
          <a:blip r:embed="rId3" cstate="print"/>
          <a:srcRect l="24800" t="47479" r="35825" b="26060"/>
          <a:stretch>
            <a:fillRect/>
          </a:stretch>
        </p:blipFill>
        <p:spPr bwMode="auto">
          <a:xfrm>
            <a:off x="1547813" y="1916113"/>
            <a:ext cx="6408737" cy="26908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6" name="Picture 8" descr="num3ref.png"/>
          <p:cNvPicPr>
            <a:picLocks noChangeAspect="1"/>
          </p:cNvPicPr>
          <p:nvPr/>
        </p:nvPicPr>
        <p:blipFill>
          <a:blip r:embed="rId4" cstate="print"/>
          <a:srcRect l="38976" t="67641" r="21651" b="5901"/>
          <a:stretch>
            <a:fillRect/>
          </a:stretch>
        </p:blipFill>
        <p:spPr bwMode="auto">
          <a:xfrm>
            <a:off x="1939925" y="3789363"/>
            <a:ext cx="6953250" cy="292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651500" y="2708275"/>
            <a:ext cx="576263" cy="433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2051050" y="4724400"/>
            <a:ext cx="504825" cy="433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9" name="Straight Connector 8"/>
          <p:cNvCxnSpPr>
            <a:stCxn id="5" idx="4"/>
            <a:endCxn id="7" idx="0"/>
          </p:cNvCxnSpPr>
          <p:nvPr/>
        </p:nvCxnSpPr>
        <p:spPr>
          <a:xfrm flipH="1">
            <a:off x="2303463" y="3141663"/>
            <a:ext cx="3636962" cy="1582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279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561E-AA0E-4651-91AD-3C5C20E59E1C}" type="slidenum">
              <a:rPr lang="en-US"/>
              <a:pPr/>
              <a:t>40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EndNote Preferences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do the following:</a:t>
            </a:r>
          </a:p>
          <a:p>
            <a:pPr lvl="1"/>
            <a:r>
              <a:rPr lang="en-US"/>
              <a:t>Set default Reference Type (i.e. journal article, book, etc.)</a:t>
            </a:r>
          </a:p>
          <a:p>
            <a:pPr lvl="1"/>
            <a:r>
              <a:rPr lang="en-US"/>
              <a:t>Instruct EndNote to ignore articles when sorting</a:t>
            </a:r>
          </a:p>
          <a:p>
            <a:pPr lvl="1"/>
            <a:r>
              <a:rPr lang="en-US"/>
              <a:t>Customize display fields in Library Window</a:t>
            </a:r>
          </a:p>
          <a:p>
            <a:pPr lvl="1"/>
            <a:r>
              <a:rPr lang="en-US"/>
              <a:t>Set duplicate detection options</a:t>
            </a:r>
          </a:p>
          <a:p>
            <a:pPr lvl="1"/>
            <a:r>
              <a:rPr lang="en-US"/>
              <a:t>Set spell check preferences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72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Syncing ENDNOTE and ENDNOTEWEB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Left Arrow 4"/>
          <p:cNvSpPr/>
          <p:nvPr/>
        </p:nvSpPr>
        <p:spPr bwMode="auto">
          <a:xfrm>
            <a:off x="685800" y="5791200"/>
            <a:ext cx="16002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t="13447" r="28551" b="18750"/>
          <a:stretch/>
        </p:blipFill>
        <p:spPr bwMode="auto">
          <a:xfrm>
            <a:off x="381000" y="1524000"/>
            <a:ext cx="7467600" cy="511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ft Arrow 5"/>
          <p:cNvSpPr/>
          <p:nvPr/>
        </p:nvSpPr>
        <p:spPr bwMode="auto">
          <a:xfrm>
            <a:off x="1485900" y="3598718"/>
            <a:ext cx="838200" cy="533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3886200" y="2514600"/>
            <a:ext cx="1676400" cy="685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8FFE-410C-4048-859A-D34F5CB2814A}" type="slidenum">
              <a:rPr lang="en-US"/>
              <a:pPr/>
              <a:t>42</a:t>
            </a:fld>
            <a:endParaRPr lang="en-US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Cite While You Write (CWYW)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r>
              <a:rPr lang="en-US" sz="2800" dirty="0"/>
              <a:t>In </a:t>
            </a:r>
            <a:r>
              <a:rPr lang="en-US" sz="2800" dirty="0" smtClean="0"/>
              <a:t>Word 2010, </a:t>
            </a:r>
            <a:r>
              <a:rPr lang="en-US" sz="2800" dirty="0"/>
              <a:t>start typing your paper</a:t>
            </a:r>
          </a:p>
          <a:p>
            <a:r>
              <a:rPr lang="en-US" sz="2800" dirty="0"/>
              <a:t>To insert a citation, go to </a:t>
            </a:r>
            <a:endParaRPr lang="en-US" sz="2800" dirty="0" smtClean="0"/>
          </a:p>
          <a:p>
            <a:pPr lvl="1">
              <a:buNone/>
            </a:pPr>
            <a:r>
              <a:rPr lang="en-US" sz="2400" b="1" dirty="0" smtClean="0"/>
              <a:t>EndNote X6 </a:t>
            </a:r>
            <a:r>
              <a:rPr lang="en-US" sz="2400" b="1" dirty="0">
                <a:sym typeface="Wingdings" pitchFamily="2" charset="2"/>
              </a:rPr>
              <a:t> </a:t>
            </a:r>
            <a:endParaRPr lang="en-US" sz="2400" b="1" dirty="0" smtClean="0">
              <a:sym typeface="Wingdings" pitchFamily="2" charset="2"/>
            </a:endParaRPr>
          </a:p>
          <a:p>
            <a:pPr lvl="1">
              <a:buNone/>
            </a:pPr>
            <a:r>
              <a:rPr lang="en-US" sz="2400" b="1" dirty="0" smtClean="0">
                <a:sym typeface="Wingdings" pitchFamily="2" charset="2"/>
              </a:rPr>
              <a:t>		Insert Citation </a:t>
            </a:r>
            <a:r>
              <a:rPr lang="en-US" sz="2400" b="1" dirty="0">
                <a:sym typeface="Wingdings" pitchFamily="2" charset="2"/>
              </a:rPr>
              <a:t> </a:t>
            </a:r>
            <a:endParaRPr lang="en-US" sz="2400" b="1" dirty="0" smtClean="0">
              <a:sym typeface="Wingdings" pitchFamily="2" charset="2"/>
            </a:endParaRPr>
          </a:p>
          <a:p>
            <a:pPr lvl="1">
              <a:buNone/>
            </a:pPr>
            <a:r>
              <a:rPr lang="en-US" sz="2400" b="1" dirty="0" smtClean="0">
                <a:sym typeface="Wingdings" pitchFamily="2" charset="2"/>
              </a:rPr>
              <a:t>			Find </a:t>
            </a:r>
            <a:r>
              <a:rPr lang="en-US" sz="2400" b="1" dirty="0">
                <a:sym typeface="Wingdings" pitchFamily="2" charset="2"/>
              </a:rPr>
              <a:t>Citation(s)</a:t>
            </a:r>
          </a:p>
          <a:p>
            <a:r>
              <a:rPr lang="en-US" sz="2800" dirty="0">
                <a:sym typeface="Wingdings" pitchFamily="2" charset="2"/>
              </a:rPr>
              <a:t>Type in a search term and click </a:t>
            </a:r>
            <a:r>
              <a:rPr lang="en-US" sz="2800" b="1" dirty="0">
                <a:sym typeface="Wingdings" pitchFamily="2" charset="2"/>
              </a:rPr>
              <a:t>Search</a:t>
            </a:r>
          </a:p>
          <a:p>
            <a:r>
              <a:rPr lang="en-US" sz="2800" dirty="0">
                <a:sym typeface="Wingdings" pitchFamily="2" charset="2"/>
              </a:rPr>
              <a:t>Click the </a:t>
            </a:r>
            <a:r>
              <a:rPr lang="en-US" sz="2800" b="1" dirty="0">
                <a:sym typeface="Wingdings" pitchFamily="2" charset="2"/>
              </a:rPr>
              <a:t>Insert</a:t>
            </a:r>
            <a:r>
              <a:rPr lang="en-US" sz="2800" dirty="0">
                <a:sym typeface="Wingdings" pitchFamily="2" charset="2"/>
              </a:rPr>
              <a:t> button</a:t>
            </a:r>
          </a:p>
          <a:p>
            <a:r>
              <a:rPr lang="en-US" sz="2800" dirty="0" err="1">
                <a:sym typeface="Wingdings" pitchFamily="2" charset="2"/>
              </a:rPr>
              <a:t>EndNote</a:t>
            </a:r>
            <a:r>
              <a:rPr lang="en-US" sz="2800" dirty="0">
                <a:sym typeface="Wingdings" pitchFamily="2" charset="2"/>
              </a:rPr>
              <a:t> automatically formats the citation according to the currently selected output style</a:t>
            </a:r>
          </a:p>
          <a:p>
            <a:pPr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34FE-141E-403A-A0DE-692B848AA188}" type="slidenum">
              <a:rPr lang="en-US"/>
              <a:pPr/>
              <a:t>43</a:t>
            </a:fld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Selecting a Bibliographic</a:t>
            </a:r>
            <a:br>
              <a:rPr lang="en-US" sz="4000" dirty="0"/>
            </a:br>
            <a:r>
              <a:rPr lang="en-US" sz="4000" dirty="0"/>
              <a:t>Style (1 of </a:t>
            </a:r>
            <a:r>
              <a:rPr lang="en-US" sz="4000" dirty="0" smtClean="0"/>
              <a:t>3)</a:t>
            </a:r>
            <a:endParaRPr lang="en-US" sz="4000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 style in which the bibliography is formatted</a:t>
            </a:r>
            <a:r>
              <a:rPr lang="en-US" dirty="0" smtClean="0"/>
              <a:t>: Click on  the arrow next to ‘Bibliography’</a:t>
            </a:r>
            <a:endParaRPr lang="en-US" b="1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Click on the drop-down arrow next to “With output style” or click the </a:t>
            </a:r>
            <a:r>
              <a:rPr lang="en-US" b="1" dirty="0">
                <a:sym typeface="Wingdings" pitchFamily="2" charset="2"/>
              </a:rPr>
              <a:t>Browse</a:t>
            </a:r>
            <a:r>
              <a:rPr lang="en-US" dirty="0">
                <a:sym typeface="Wingdings" pitchFamily="2" charset="2"/>
              </a:rPr>
              <a:t> button and select a style</a:t>
            </a:r>
          </a:p>
          <a:p>
            <a:r>
              <a:rPr lang="en-US" dirty="0">
                <a:sym typeface="Wingdings" pitchFamily="2" charset="2"/>
              </a:rPr>
              <a:t>Click </a:t>
            </a:r>
            <a:r>
              <a:rPr lang="en-US" b="1" dirty="0">
                <a:sym typeface="Wingdings" pitchFamily="2" charset="2"/>
              </a:rPr>
              <a:t>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548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Selecting a Bibliographic</a:t>
            </a:r>
            <a:br>
              <a:rPr lang="en-US" dirty="0" smtClean="0"/>
            </a:br>
            <a:r>
              <a:rPr lang="en-US" dirty="0" smtClean="0"/>
              <a:t>Style (2 of 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Up Arrow 5"/>
          <p:cNvSpPr/>
          <p:nvPr/>
        </p:nvSpPr>
        <p:spPr bwMode="auto">
          <a:xfrm>
            <a:off x="3505200" y="25908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1752600" y="2743200"/>
            <a:ext cx="838200" cy="1219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Up Arrow 6"/>
          <p:cNvSpPr/>
          <p:nvPr/>
        </p:nvSpPr>
        <p:spPr bwMode="auto">
          <a:xfrm>
            <a:off x="3065318" y="2876550"/>
            <a:ext cx="495300" cy="9525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3" b="27557"/>
          <a:stretch/>
        </p:blipFill>
        <p:spPr bwMode="auto">
          <a:xfrm>
            <a:off x="0" y="1440873"/>
            <a:ext cx="8680739" cy="52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p Arrow 7"/>
          <p:cNvSpPr/>
          <p:nvPr/>
        </p:nvSpPr>
        <p:spPr bwMode="auto">
          <a:xfrm>
            <a:off x="3886200" y="2679122"/>
            <a:ext cx="609600" cy="134735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27709" y="2763982"/>
            <a:ext cx="1219200" cy="241761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2867674" y="1752600"/>
            <a:ext cx="1275051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Up Arrow 11"/>
          <p:cNvSpPr/>
          <p:nvPr/>
        </p:nvSpPr>
        <p:spPr bwMode="auto">
          <a:xfrm>
            <a:off x="5351318" y="1766455"/>
            <a:ext cx="533400" cy="1295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6A2F-70CB-4590-80AE-88A8266330D2}" type="slidenum">
              <a:rPr lang="en-US"/>
              <a:pPr/>
              <a:t>45</a:t>
            </a:fld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Selecting a Bibliographic</a:t>
            </a:r>
            <a:br>
              <a:rPr lang="en-US" sz="4000" dirty="0"/>
            </a:br>
            <a:r>
              <a:rPr lang="en-US" sz="4000" dirty="0"/>
              <a:t>Style </a:t>
            </a:r>
            <a:r>
              <a:rPr lang="en-US" sz="4000" dirty="0" smtClean="0"/>
              <a:t>(3 </a:t>
            </a:r>
            <a:r>
              <a:rPr lang="en-US" sz="4000" dirty="0"/>
              <a:t>of </a:t>
            </a:r>
            <a:r>
              <a:rPr lang="en-US" sz="4000" dirty="0" smtClean="0"/>
              <a:t>3)</a:t>
            </a:r>
            <a:endParaRPr lang="en-US" sz="4000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Existing citations and bibliography are reformatted according to the new style</a:t>
            </a:r>
          </a:p>
          <a:p>
            <a:r>
              <a:rPr lang="en-US" dirty="0">
                <a:sym typeface="Wingdings" pitchFamily="2" charset="2"/>
              </a:rPr>
              <a:t>NOTE: If you make changes to your citations or bibliography in the text of the paper, </a:t>
            </a:r>
            <a:r>
              <a:rPr lang="en-US" b="1" u="sng" dirty="0">
                <a:sym typeface="Wingdings" pitchFamily="2" charset="2"/>
              </a:rPr>
              <a:t>DO NOT change the bibliographic </a:t>
            </a:r>
            <a:r>
              <a:rPr lang="en-US" b="1" u="sng" dirty="0" smtClean="0">
                <a:sym typeface="Wingdings" pitchFamily="2" charset="2"/>
              </a:rPr>
              <a:t>style or your changes will be erased</a:t>
            </a:r>
            <a:endParaRPr lang="en-US" b="1" u="sng" dirty="0">
              <a:sym typeface="Wingdings" pitchFamily="2" charset="2"/>
            </a:endParaRPr>
          </a:p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85924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ENDNOTE WEB and ENDNOTE  X6 in Word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02FE3-5D1D-4A72-8AFD-EA6FBCF8DC0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Left Arrow 5"/>
          <p:cNvSpPr/>
          <p:nvPr/>
        </p:nvSpPr>
        <p:spPr bwMode="auto">
          <a:xfrm>
            <a:off x="3810000" y="1905000"/>
            <a:ext cx="15240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3856" b="12122"/>
          <a:stretch/>
        </p:blipFill>
        <p:spPr bwMode="auto">
          <a:xfrm>
            <a:off x="228599" y="1600200"/>
            <a:ext cx="868680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 bwMode="auto">
          <a:xfrm>
            <a:off x="3041072" y="2105891"/>
            <a:ext cx="15240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5375564" y="3886200"/>
            <a:ext cx="3810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2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2ECB-BDB6-428D-83F0-99D9761D9F72}" type="slidenum">
              <a:rPr lang="en-US"/>
              <a:pPr/>
              <a:t>47</a:t>
            </a:fld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EndNote Resources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Started Guide for Windows and Mac OS X</a:t>
            </a:r>
          </a:p>
          <a:p>
            <a:r>
              <a:rPr lang="en-US" dirty="0"/>
              <a:t>Complete EndNote manual (EndNote.pdf) can be found in </a:t>
            </a:r>
            <a:r>
              <a:rPr lang="en-US" b="1" dirty="0"/>
              <a:t>C:\Program </a:t>
            </a:r>
            <a:r>
              <a:rPr lang="en-US" b="1" dirty="0" smtClean="0"/>
              <a:t>Files(x86)\EndNote X6</a:t>
            </a:r>
            <a:endParaRPr lang="en-US" b="1" dirty="0"/>
          </a:p>
          <a:p>
            <a:r>
              <a:rPr lang="en-US" dirty="0"/>
              <a:t>PDF of Getting Started Guide located in that folder as </a:t>
            </a:r>
            <a:r>
              <a:rPr lang="en-US" dirty="0" smtClean="0"/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296752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word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557338"/>
            <a:ext cx="2927350" cy="4525962"/>
          </a:xfrm>
          <a:ln>
            <a:solidFill>
              <a:srgbClr val="FF0000"/>
            </a:solidFill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696200" cy="1143000"/>
          </a:xfrm>
        </p:spPr>
        <p:txBody>
          <a:bodyPr/>
          <a:lstStyle/>
          <a:p>
            <a:r>
              <a:rPr lang="nb-NO" dirty="0" err="1" smtClean="0"/>
              <a:t>Word/EndNote</a:t>
            </a:r>
            <a:endParaRPr lang="nb-NO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16632"/>
            <a:ext cx="6868738" cy="17281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2483768" y="908720"/>
            <a:ext cx="215900" cy="13684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452320" y="260648"/>
            <a:ext cx="1296987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340768"/>
            <a:ext cx="7172325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 bwMode="auto">
          <a:xfrm>
            <a:off x="3131840" y="908720"/>
            <a:ext cx="2303909" cy="9359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0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44867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44867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835696" y="0"/>
            <a:ext cx="1296987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0" name="Oval 9"/>
          <p:cNvSpPr/>
          <p:nvPr/>
        </p:nvSpPr>
        <p:spPr>
          <a:xfrm>
            <a:off x="1835696" y="0"/>
            <a:ext cx="1296987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6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navn1tit.png"/>
          <p:cNvPicPr>
            <a:picLocks noChangeAspect="1"/>
          </p:cNvPicPr>
          <p:nvPr/>
        </p:nvPicPr>
        <p:blipFill>
          <a:blip r:embed="rId3"/>
          <a:srcRect l="25587" t="38660" r="30313" b="27319"/>
          <a:stretch>
            <a:fillRect/>
          </a:stretch>
        </p:blipFill>
        <p:spPr bwMode="auto">
          <a:xfrm>
            <a:off x="0" y="115888"/>
            <a:ext cx="4032250" cy="1943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00338" y="3500438"/>
            <a:ext cx="215900" cy="144462"/>
          </a:xfrm>
          <a:prstGeom prst="rect">
            <a:avLst/>
          </a:prstGeom>
          <a:solidFill>
            <a:srgbClr val="B9CDE5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/>
          <a:srcRect l="14961" t="29610" r="46057" b="32520"/>
          <a:stretch>
            <a:fillRect/>
          </a:stretch>
        </p:blipFill>
        <p:spPr bwMode="auto">
          <a:xfrm>
            <a:off x="1547813" y="908050"/>
            <a:ext cx="7127875" cy="4329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/>
          <a:srcRect l="14569" t="28819" r="47632" b="59840"/>
          <a:stretch>
            <a:fillRect/>
          </a:stretch>
        </p:blipFill>
        <p:spPr bwMode="auto">
          <a:xfrm>
            <a:off x="971550" y="5013325"/>
            <a:ext cx="7343775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2627313" y="1341438"/>
            <a:ext cx="576262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0" name="Oval 9"/>
          <p:cNvSpPr/>
          <p:nvPr/>
        </p:nvSpPr>
        <p:spPr>
          <a:xfrm>
            <a:off x="2411413" y="2349500"/>
            <a:ext cx="360362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1" name="Oval 10"/>
          <p:cNvSpPr/>
          <p:nvPr/>
        </p:nvSpPr>
        <p:spPr>
          <a:xfrm>
            <a:off x="1835150" y="2708275"/>
            <a:ext cx="360363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6732588" y="4005263"/>
            <a:ext cx="13684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4" name="Straight Arrow Connector 13"/>
          <p:cNvCxnSpPr>
            <a:stCxn id="9" idx="4"/>
            <a:endCxn id="10" idx="0"/>
          </p:cNvCxnSpPr>
          <p:nvPr/>
        </p:nvCxnSpPr>
        <p:spPr>
          <a:xfrm flipH="1">
            <a:off x="2592388" y="1628775"/>
            <a:ext cx="323850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4"/>
            <a:endCxn id="11" idx="6"/>
          </p:cNvCxnSpPr>
          <p:nvPr/>
        </p:nvCxnSpPr>
        <p:spPr>
          <a:xfrm flipH="1">
            <a:off x="2195513" y="2636838"/>
            <a:ext cx="39687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6"/>
            <a:endCxn id="12" idx="2"/>
          </p:cNvCxnSpPr>
          <p:nvPr/>
        </p:nvCxnSpPr>
        <p:spPr>
          <a:xfrm>
            <a:off x="2195513" y="2852738"/>
            <a:ext cx="4537075" cy="12969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16013" y="5013325"/>
            <a:ext cx="2087562" cy="71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21" name="Straight Arrow Connector 20"/>
          <p:cNvCxnSpPr>
            <a:stCxn id="12" idx="4"/>
            <a:endCxn id="19" idx="6"/>
          </p:cNvCxnSpPr>
          <p:nvPr/>
        </p:nvCxnSpPr>
        <p:spPr>
          <a:xfrm flipH="1">
            <a:off x="3203575" y="4292600"/>
            <a:ext cx="4213225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92275" y="3357563"/>
            <a:ext cx="6480175" cy="8636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90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9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38104"/>
            <a:ext cx="8229600" cy="425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732240" y="2204864"/>
            <a:ext cx="864096" cy="36724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ounded Rectangle 5"/>
          <p:cNvSpPr/>
          <p:nvPr/>
        </p:nvSpPr>
        <p:spPr>
          <a:xfrm>
            <a:off x="2339752" y="2204864"/>
            <a:ext cx="144016" cy="36724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ounded Rectangle 9"/>
          <p:cNvSpPr/>
          <p:nvPr/>
        </p:nvSpPr>
        <p:spPr bwMode="auto">
          <a:xfrm>
            <a:off x="2267744" y="2204864"/>
            <a:ext cx="6480720" cy="2880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67544" y="2204864"/>
            <a:ext cx="1800200" cy="367240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0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628800"/>
            <a:ext cx="2638425" cy="3238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067944" y="1412776"/>
            <a:ext cx="3962747" cy="3962400"/>
            <a:chOff x="2123728" y="1447800"/>
            <a:chExt cx="3962747" cy="3962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57525" y="1447800"/>
              <a:ext cx="3028950" cy="39624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0" name="Right Arrow 9"/>
            <p:cNvSpPr/>
            <p:nvPr/>
          </p:nvSpPr>
          <p:spPr bwMode="auto">
            <a:xfrm>
              <a:off x="2123728" y="1844824"/>
              <a:ext cx="792088" cy="36004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>
              <a:off x="2123728" y="4869160"/>
              <a:ext cx="792088" cy="36004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00288"/>
            <a:ext cx="95535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1979712" y="2276872"/>
            <a:ext cx="4320480" cy="72008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4864"/>
            <a:ext cx="9572626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 bwMode="auto">
          <a:xfrm>
            <a:off x="0" y="2636912"/>
            <a:ext cx="1907704" cy="288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79712" y="3645024"/>
            <a:ext cx="6408712" cy="288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3635896" y="2132856"/>
            <a:ext cx="1080120" cy="432048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2856"/>
            <a:ext cx="9572626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 bwMode="auto">
          <a:xfrm>
            <a:off x="0" y="3501008"/>
            <a:ext cx="1907704" cy="288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02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525" y="1447800"/>
            <a:ext cx="3028950" cy="3962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 bwMode="auto">
          <a:xfrm>
            <a:off x="2051720" y="5085184"/>
            <a:ext cx="792088" cy="36004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923925"/>
            <a:ext cx="3200400" cy="501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352550"/>
            <a:ext cx="82581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498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Be aware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EndNote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make </a:t>
            </a:r>
            <a:r>
              <a:rPr lang="nb-NO" dirty="0" err="1" smtClean="0"/>
              <a:t>mistakes</a:t>
            </a:r>
            <a:endParaRPr lang="nb-NO" dirty="0" smtClean="0"/>
          </a:p>
          <a:p>
            <a:r>
              <a:rPr lang="nb-NO" dirty="0" err="1" smtClean="0"/>
              <a:t>Proof</a:t>
            </a:r>
            <a:r>
              <a:rPr lang="nb-NO" dirty="0" smtClean="0"/>
              <a:t> </a:t>
            </a:r>
            <a:r>
              <a:rPr lang="nb-NO" dirty="0" err="1" smtClean="0"/>
              <a:t>read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references</a:t>
            </a:r>
            <a:r>
              <a:rPr lang="nb-NO" dirty="0" smtClean="0"/>
              <a:t> and </a:t>
            </a:r>
            <a:r>
              <a:rPr lang="nb-NO" dirty="0" err="1" smtClean="0"/>
              <a:t>remove</a:t>
            </a:r>
            <a:r>
              <a:rPr lang="nb-NO" dirty="0" smtClean="0"/>
              <a:t> </a:t>
            </a:r>
            <a:r>
              <a:rPr lang="nb-NO" dirty="0" err="1" smtClean="0"/>
              <a:t>duplicates</a:t>
            </a:r>
            <a:endParaRPr lang="nb-NO" dirty="0" smtClean="0"/>
          </a:p>
          <a:p>
            <a:r>
              <a:rPr lang="nb-NO" dirty="0" smtClean="0"/>
              <a:t>Look at your bibliography to see if you need to make template changes in </a:t>
            </a:r>
            <a:r>
              <a:rPr lang="nb-NO" dirty="0" smtClean="0"/>
              <a:t>EndNote</a:t>
            </a:r>
            <a:endParaRPr lang="nb-NO" dirty="0" smtClean="0"/>
          </a:p>
          <a:p>
            <a:r>
              <a:rPr lang="nb-NO" dirty="0" err="1" smtClean="0"/>
              <a:t>EndNote</a:t>
            </a:r>
            <a:r>
              <a:rPr lang="nb-NO" dirty="0" smtClean="0"/>
              <a:t> is not </a:t>
            </a:r>
            <a:r>
              <a:rPr lang="nb-NO" dirty="0" err="1" smtClean="0"/>
              <a:t>well</a:t>
            </a:r>
            <a:r>
              <a:rPr lang="nb-NO" dirty="0" smtClean="0"/>
              <a:t> </a:t>
            </a:r>
            <a:r>
              <a:rPr lang="nb-NO" dirty="0" err="1" smtClean="0"/>
              <a:t>suited</a:t>
            </a:r>
            <a:r>
              <a:rPr lang="nb-NO" dirty="0" smtClean="0"/>
              <a:t> for </a:t>
            </a:r>
            <a:r>
              <a:rPr lang="nb-NO" dirty="0" err="1" smtClean="0"/>
              <a:t>collaboration</a:t>
            </a:r>
            <a:r>
              <a:rPr lang="nb-NO" dirty="0" smtClean="0"/>
              <a:t> (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working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it)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1991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navn2tit.png"/>
          <p:cNvPicPr>
            <a:picLocks noChangeAspect="1"/>
          </p:cNvPicPr>
          <p:nvPr/>
        </p:nvPicPr>
        <p:blipFill>
          <a:blip r:embed="rId3" cstate="print"/>
          <a:srcRect l="27950" t="26060" r="37399" b="48740"/>
          <a:stretch>
            <a:fillRect/>
          </a:stretch>
        </p:blipFill>
        <p:spPr bwMode="auto">
          <a:xfrm>
            <a:off x="323850" y="115888"/>
            <a:ext cx="3995738" cy="1816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3" name="Picture 4" descr="navn2sit.png"/>
          <p:cNvPicPr>
            <a:picLocks noChangeAspect="1"/>
          </p:cNvPicPr>
          <p:nvPr/>
        </p:nvPicPr>
        <p:blipFill>
          <a:blip r:embed="rId4" cstate="print"/>
          <a:srcRect l="15350" t="42439" r="24013" b="34880"/>
          <a:stretch>
            <a:fillRect/>
          </a:stretch>
        </p:blipFill>
        <p:spPr bwMode="auto">
          <a:xfrm>
            <a:off x="539750" y="1989138"/>
            <a:ext cx="8321675" cy="19446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4" name="Picture 5" descr="navn2ref.png"/>
          <p:cNvPicPr>
            <a:picLocks noChangeAspect="1"/>
          </p:cNvPicPr>
          <p:nvPr/>
        </p:nvPicPr>
        <p:blipFill>
          <a:blip r:embed="rId5" cstate="print"/>
          <a:srcRect l="17712" t="52521" r="25587" b="23540"/>
          <a:stretch>
            <a:fillRect/>
          </a:stretch>
        </p:blipFill>
        <p:spPr bwMode="auto">
          <a:xfrm>
            <a:off x="684213" y="4076700"/>
            <a:ext cx="7912100" cy="2089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995738" y="2565400"/>
            <a:ext cx="1223962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6" name="Oval 5"/>
          <p:cNvSpPr/>
          <p:nvPr/>
        </p:nvSpPr>
        <p:spPr>
          <a:xfrm>
            <a:off x="1692275" y="4941888"/>
            <a:ext cx="719138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2916238" y="5157788"/>
            <a:ext cx="792162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9" name="Straight Arrow Connector 8"/>
          <p:cNvCxnSpPr>
            <a:stCxn id="5" idx="4"/>
            <a:endCxn id="6" idx="0"/>
          </p:cNvCxnSpPr>
          <p:nvPr/>
        </p:nvCxnSpPr>
        <p:spPr>
          <a:xfrm flipH="1">
            <a:off x="2051050" y="2997200"/>
            <a:ext cx="2557463" cy="1944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4"/>
            <a:endCxn id="7" idx="0"/>
          </p:cNvCxnSpPr>
          <p:nvPr/>
        </p:nvCxnSpPr>
        <p:spPr>
          <a:xfrm flipH="1">
            <a:off x="3311525" y="2997200"/>
            <a:ext cx="1296988" cy="2160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71550" y="2852738"/>
            <a:ext cx="648017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7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7" descr="num1ref.png"/>
          <p:cNvPicPr>
            <a:picLocks noChangeAspect="1"/>
          </p:cNvPicPr>
          <p:nvPr/>
        </p:nvPicPr>
        <p:blipFill>
          <a:blip r:embed="rId3"/>
          <a:srcRect l="5113" t="61340" r="56300" b="32359"/>
          <a:stretch>
            <a:fillRect/>
          </a:stretch>
        </p:blipFill>
        <p:spPr bwMode="auto">
          <a:xfrm>
            <a:off x="971600" y="1196752"/>
            <a:ext cx="3529013" cy="360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7" name="Picture 8" descr="num3ref.png"/>
          <p:cNvPicPr>
            <a:picLocks noChangeAspect="1"/>
          </p:cNvPicPr>
          <p:nvPr/>
        </p:nvPicPr>
        <p:blipFill>
          <a:blip r:embed="rId4"/>
          <a:srcRect l="38976" t="76460" r="21651" b="15981"/>
          <a:stretch>
            <a:fillRect/>
          </a:stretch>
        </p:blipFill>
        <p:spPr bwMode="auto">
          <a:xfrm>
            <a:off x="971600" y="2708920"/>
            <a:ext cx="360045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9" name="Picture 10" descr="navn2ref.png"/>
          <p:cNvPicPr>
            <a:picLocks noChangeAspect="1"/>
          </p:cNvPicPr>
          <p:nvPr/>
        </p:nvPicPr>
        <p:blipFill>
          <a:blip r:embed="rId5"/>
          <a:srcRect l="17712" t="62601" r="25587" b="29840"/>
          <a:stretch>
            <a:fillRect/>
          </a:stretch>
        </p:blipFill>
        <p:spPr bwMode="auto">
          <a:xfrm>
            <a:off x="971600" y="5661248"/>
            <a:ext cx="5184775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9" descr="navn1ref.png"/>
          <p:cNvPicPr>
            <a:picLocks noChangeAspect="1"/>
          </p:cNvPicPr>
          <p:nvPr/>
        </p:nvPicPr>
        <p:blipFill>
          <a:blip r:embed="rId6"/>
          <a:srcRect l="19289" t="44960" r="26375" b="46220"/>
          <a:stretch>
            <a:fillRect/>
          </a:stretch>
        </p:blipFill>
        <p:spPr bwMode="auto">
          <a:xfrm>
            <a:off x="971600" y="4293096"/>
            <a:ext cx="4968875" cy="503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4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latin typeface="Times New Roman" pitchFamily="18" charset="0"/>
              </a:rPr>
              <a:t>References</a:t>
            </a:r>
            <a:endParaRPr lang="en-US" altLang="en-US" dirty="0"/>
          </a:p>
        </p:txBody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b="1" dirty="0" smtClean="0">
                <a:latin typeface="Times New Roman" pitchFamily="18" charset="0"/>
              </a:rPr>
              <a:t>Use a computerized </a:t>
            </a:r>
            <a:r>
              <a:rPr lang="en-US" altLang="en-US" sz="2400" b="1" dirty="0" smtClean="0">
                <a:latin typeface="Times New Roman" pitchFamily="18" charset="0"/>
                <a:hlinkClick r:id="rId2"/>
              </a:rPr>
              <a:t>bibliographic program</a:t>
            </a:r>
            <a:r>
              <a:rPr lang="en-US" altLang="en-US" sz="2400" b="1" dirty="0" smtClean="0">
                <a:latin typeface="Times New Roman" pitchFamily="18" charset="0"/>
              </a:rPr>
              <a:t>, </a:t>
            </a:r>
            <a:r>
              <a:rPr lang="en-US" altLang="en-US" sz="2400" b="1" dirty="0" smtClean="0">
                <a:latin typeface="Times New Roman" pitchFamily="18" charset="0"/>
              </a:rPr>
              <a:t>i.e. Endnote ($$$), </a:t>
            </a:r>
            <a:r>
              <a:rPr lang="en-US" altLang="en-US" sz="2400" b="1" dirty="0" err="1" smtClean="0">
                <a:latin typeface="Times New Roman" pitchFamily="18" charset="0"/>
              </a:rPr>
              <a:t>Mendeley</a:t>
            </a:r>
            <a:r>
              <a:rPr lang="en-US" altLang="en-US" sz="2400" b="1" dirty="0" smtClean="0">
                <a:latin typeface="Times New Roman" pitchFamily="18" charset="0"/>
              </a:rPr>
              <a:t> (free), </a:t>
            </a:r>
            <a:r>
              <a:rPr lang="en-US" altLang="en-US" sz="2400" b="1" dirty="0" err="1" smtClean="0">
                <a:latin typeface="Times New Roman" pitchFamily="18" charset="0"/>
              </a:rPr>
              <a:t>Refworks</a:t>
            </a:r>
            <a:r>
              <a:rPr lang="en-US" altLang="en-US" sz="2400" b="1" dirty="0" smtClean="0">
                <a:latin typeface="Times New Roman" pitchFamily="18" charset="0"/>
              </a:rPr>
              <a:t> (free)</a:t>
            </a:r>
            <a:r>
              <a:rPr lang="en-US" altLang="en-US" sz="2400" b="1" dirty="0" smtClean="0">
                <a:latin typeface="Times New Roman" pitchFamily="18" charset="0"/>
              </a:rPr>
              <a:t>, and </a:t>
            </a:r>
            <a:r>
              <a:rPr lang="en-US" altLang="en-US" sz="2400" b="1" dirty="0" err="1" smtClean="0">
                <a:latin typeface="Times New Roman" pitchFamily="18" charset="0"/>
              </a:rPr>
              <a:t>Zotero</a:t>
            </a:r>
            <a:r>
              <a:rPr lang="en-US" altLang="en-US" sz="2400" b="1" dirty="0" smtClean="0">
                <a:latin typeface="Times New Roman" pitchFamily="18" charset="0"/>
              </a:rPr>
              <a:t> (free)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b="1" dirty="0" smtClean="0">
                <a:latin typeface="Times New Roman" pitchFamily="18" charset="0"/>
              </a:rPr>
              <a:t>Follow journal guidelines (may request alphabetical listing or order of appearance in the text).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b="1" dirty="0" smtClean="0">
                <a:latin typeface="Times New Roman" pitchFamily="18" charset="0"/>
              </a:rPr>
              <a:t>Follow standard abbreviations (can be found online).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b="1" dirty="0" smtClean="0">
                <a:latin typeface="Times New Roman" pitchFamily="18" charset="0"/>
              </a:rPr>
              <a:t>Some journals limit number of references allowed.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40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475656" y="1052736"/>
            <a:ext cx="6120680" cy="360040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2339752" y="1700808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Taking a few hours to learn EndNote </a:t>
            </a:r>
            <a:r>
              <a:rPr lang="en-US" dirty="0" smtClean="0"/>
              <a:t>is</a:t>
            </a:r>
            <a:r>
              <a:rPr lang="en-US" sz="2400" dirty="0" smtClean="0"/>
              <a:t> </a:t>
            </a:r>
            <a:r>
              <a:rPr lang="en-US" sz="2400" dirty="0" smtClean="0"/>
              <a:t>a very good choice! Two hours spent on this before writing </a:t>
            </a:r>
            <a:r>
              <a:rPr lang="en-US" sz="2400" dirty="0" smtClean="0"/>
              <a:t>a </a:t>
            </a:r>
            <a:r>
              <a:rPr lang="en-US" sz="2400" dirty="0" smtClean="0"/>
              <a:t>thesis </a:t>
            </a:r>
            <a:r>
              <a:rPr lang="en-US" sz="2400" dirty="0" smtClean="0"/>
              <a:t>saves </a:t>
            </a:r>
            <a:r>
              <a:rPr lang="en-US" sz="2400" dirty="0" smtClean="0"/>
              <a:t>hours, or even days, of work towards the end.</a:t>
            </a:r>
            <a:endParaRPr lang="nb-NO" sz="240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45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5013</TotalTime>
  <Pages>8</Pages>
  <Words>1117</Words>
  <Application>Microsoft Office PowerPoint</Application>
  <PresentationFormat>Letter Paper (8.5x11 in)</PresentationFormat>
  <Paragraphs>249</Paragraphs>
  <Slides>55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Scientific writing (81-933) Lecture 6: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EndNote Demo (1 of 2)</vt:lpstr>
      <vt:lpstr>PowerPoint Presentation</vt:lpstr>
      <vt:lpstr>Creating/Opening an EndNote Library (2 of 2)</vt:lpstr>
      <vt:lpstr>PowerPoint Presentation</vt:lpstr>
      <vt:lpstr>Adding a Reference Manually (1 of 4)</vt:lpstr>
      <vt:lpstr>Adding a Reference</vt:lpstr>
      <vt:lpstr>Adding a Reference Manually (3 of 4)</vt:lpstr>
      <vt:lpstr>Adding a Reference Manually (4 of 4)</vt:lpstr>
      <vt:lpstr>Performing a Direct Export</vt:lpstr>
      <vt:lpstr>Using Summon</vt:lpstr>
      <vt:lpstr>Exporting using Summon</vt:lpstr>
      <vt:lpstr>Performing a Direct Export using Ei Compendex</vt:lpstr>
      <vt:lpstr>PowerPoint Presentation</vt:lpstr>
      <vt:lpstr>PowerPoint Presentation</vt:lpstr>
      <vt:lpstr>PowerPoint Presentation</vt:lpstr>
      <vt:lpstr>Performing a Direct Export using Web of Science</vt:lpstr>
      <vt:lpstr>Performing a Direct Export using Web of Science</vt:lpstr>
      <vt:lpstr>Performing a Direct Export using Web of Science</vt:lpstr>
      <vt:lpstr>PowerPoint Presentation</vt:lpstr>
      <vt:lpstr> Download and import text file into EndNote using appropriate import filter – Scifinder Scholar Web </vt:lpstr>
      <vt:lpstr>Download and import text file into EndNote using appropriate import filter – Scifinder Scholar Web</vt:lpstr>
      <vt:lpstr>Scifinder Scholar</vt:lpstr>
      <vt:lpstr>Citations into ENDNOTE from Scifinder</vt:lpstr>
      <vt:lpstr>Scifinder Scholar</vt:lpstr>
      <vt:lpstr>PowerPoint Presentation</vt:lpstr>
      <vt:lpstr>Connecting to a Remote Database Using a Connection File (1 of 2)</vt:lpstr>
      <vt:lpstr>Connecting to a Remote Database Using a Connection File (2 of 2)</vt:lpstr>
      <vt:lpstr>Using PubMed(NLM)</vt:lpstr>
      <vt:lpstr>Adding an Object to a Reference (1 of 2)</vt:lpstr>
      <vt:lpstr>ENDNOTE preferences</vt:lpstr>
      <vt:lpstr>Other EndNote Preferences</vt:lpstr>
      <vt:lpstr>Syncing ENDNOTE and ENDNOTEWEB</vt:lpstr>
      <vt:lpstr>Cite While You Write (CWYW)</vt:lpstr>
      <vt:lpstr>Selecting a Bibliographic Style (1 of 3)</vt:lpstr>
      <vt:lpstr>Selecting a Bibliographic Style (2 of 3)</vt:lpstr>
      <vt:lpstr>Selecting a Bibliographic Style (3 of 3)</vt:lpstr>
      <vt:lpstr>ENDNOTE WEB and ENDNOTE  X6 in Word 2010</vt:lpstr>
      <vt:lpstr>EndNote Resources</vt:lpstr>
      <vt:lpstr>Word/EndNote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aware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Writing 2</dc:title>
  <dc:creator>Avraham Samson</dc:creator>
  <cp:lastModifiedBy>Avraham Samson</cp:lastModifiedBy>
  <cp:revision>297</cp:revision>
  <cp:lastPrinted>1996-05-17T17:09:10Z</cp:lastPrinted>
  <dcterms:created xsi:type="dcterms:W3CDTF">1996-05-17T12:08:30Z</dcterms:created>
  <dcterms:modified xsi:type="dcterms:W3CDTF">2013-11-18T05:57:36Z</dcterms:modified>
</cp:coreProperties>
</file>