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582" r:id="rId2"/>
    <p:sldId id="604" r:id="rId3"/>
    <p:sldId id="583"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605" r:id="rId18"/>
    <p:sldId id="607" r:id="rId19"/>
    <p:sldId id="608" r:id="rId20"/>
    <p:sldId id="609" r:id="rId21"/>
    <p:sldId id="611" r:id="rId22"/>
    <p:sldId id="612" r:id="rId23"/>
    <p:sldId id="614" r:id="rId24"/>
    <p:sldId id="615" r:id="rId25"/>
    <p:sldId id="618" r:id="rId26"/>
    <p:sldId id="616" r:id="rId27"/>
    <p:sldId id="617" r:id="rId28"/>
    <p:sldId id="619" r:id="rId29"/>
    <p:sldId id="620" r:id="rId30"/>
    <p:sldId id="621" r:id="rId31"/>
    <p:sldId id="613" r:id="rId32"/>
    <p:sldId id="622" r:id="rId33"/>
    <p:sldId id="597" r:id="rId34"/>
    <p:sldId id="598" r:id="rId35"/>
    <p:sldId id="599" r:id="rId36"/>
    <p:sldId id="600" r:id="rId37"/>
    <p:sldId id="601" r:id="rId38"/>
    <p:sldId id="602" r:id="rId39"/>
    <p:sldId id="603" r:id="rId40"/>
    <p:sldId id="610" r:id="rId41"/>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3300"/>
    <a:srgbClr val="FFCC66"/>
    <a:srgbClr val="E76B17"/>
    <a:srgbClr val="D65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99" autoAdjust="0"/>
    <p:restoredTop sz="90929"/>
  </p:normalViewPr>
  <p:slideViewPr>
    <p:cSldViewPr showGuides="1">
      <p:cViewPr>
        <p:scale>
          <a:sx n="80" d="100"/>
          <a:sy n="80" d="100"/>
        </p:scale>
        <p:origin x="-2430" y="-804"/>
      </p:cViewPr>
      <p:guideLst>
        <p:guide orient="horz" pos="144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57DBA79D-DA97-4D4C-AE9D-476617ABFEBD}" type="slidenum">
              <a:rPr lang="en-US" altLang="en-US" sz="1200">
                <a:latin typeface="Arial" charset="0"/>
              </a:rPr>
              <a:pPr algn="ctr" eaLnBrk="0" hangingPunct="0">
                <a:lnSpc>
                  <a:spcPct val="90000"/>
                </a:lnSpc>
              </a:pPr>
              <a:t>‹#›</a:t>
            </a:fld>
            <a:endParaRPr lang="en-US" altLang="en-US" sz="1200">
              <a:latin typeface="Arial" charset="0"/>
            </a:endParaRPr>
          </a:p>
        </p:txBody>
      </p:sp>
    </p:spTree>
    <p:extLst>
      <p:ext uri="{BB962C8B-B14F-4D97-AF65-F5344CB8AC3E}">
        <p14:creationId xmlns:p14="http://schemas.microsoft.com/office/powerpoint/2010/main" val="256656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20A6B240-94C8-4830-9844-CDE03022FA1B}" type="slidenum">
              <a:rPr lang="en-US" altLang="en-US" sz="1200">
                <a:latin typeface="Arial" charset="0"/>
              </a:rPr>
              <a:pPr algn="ctr" eaLnBrk="0" hangingPunct="0">
                <a:lnSpc>
                  <a:spcPct val="90000"/>
                </a:lnSpc>
              </a:pPr>
              <a:t>‹#›</a:t>
            </a:fld>
            <a:endParaRPr lang="en-US" altLang="en-US" sz="1200">
              <a:latin typeface="Arial" charset="0"/>
            </a:endParaRPr>
          </a:p>
        </p:txBody>
      </p:sp>
      <p:sp>
        <p:nvSpPr>
          <p:cNvPr id="2051" name="Rectangle 3"/>
          <p:cNvSpPr>
            <a:spLocks noGrp="1" noRot="1" noChangeAspect="1" noChangeArrowheads="1" noTextEdit="1"/>
          </p:cNvSpPr>
          <p:nvPr>
            <p:ph type="sldImg" idx="2"/>
          </p:nvPr>
        </p:nvSpPr>
        <p:spPr bwMode="auto">
          <a:xfrm>
            <a:off x="-750888" y="-758825"/>
            <a:ext cx="4568826"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2286000"/>
            <a:ext cx="548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02221983"/>
      </p:ext>
    </p:extLst>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29638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1481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1686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1891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2096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2301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body" idx="1"/>
          </p:nvPr>
        </p:nvSpPr>
        <p:spPr bwMode="auto">
          <a:xfrm>
            <a:off x="671513" y="1571625"/>
            <a:ext cx="5486400" cy="6172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285750" indent="-285750">
              <a:buFontTx/>
              <a:buChar char="•"/>
            </a:pPr>
            <a:endParaRPr lang="en-US" altLang="en-US" sz="1400"/>
          </a:p>
        </p:txBody>
      </p:sp>
      <p:sp>
        <p:nvSpPr>
          <p:cNvPr id="360451" name="Rectangle 3"/>
          <p:cNvSpPr>
            <a:spLocks noGrp="1" noRot="1" noChangeAspect="1" noChangeArrowheads="1" noTextEdit="1"/>
          </p:cNvSpPr>
          <p:nvPr>
            <p:ph type="sldImg"/>
          </p:nvPr>
        </p:nvSpPr>
        <p:spPr bwMode="auto">
          <a:xfrm>
            <a:off x="-1350963" y="-1087438"/>
            <a:ext cx="4568826" cy="3425826"/>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78950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79155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79360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body" idx="1"/>
          </p:nvPr>
        </p:nvSpPr>
        <p:spPr bwMode="auto">
          <a:xfrm>
            <a:off x="671513" y="1571625"/>
            <a:ext cx="5486400" cy="6172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285750" indent="-285750">
              <a:buFontTx/>
              <a:buChar char="•"/>
            </a:pPr>
            <a:endParaRPr lang="en-US" altLang="en-US" sz="1400"/>
          </a:p>
        </p:txBody>
      </p:sp>
      <p:sp>
        <p:nvSpPr>
          <p:cNvPr id="303107" name="Rectangle 3"/>
          <p:cNvSpPr>
            <a:spLocks noGrp="1" noRot="1" noChangeAspect="1" noChangeArrowheads="1" noTextEdit="1"/>
          </p:cNvSpPr>
          <p:nvPr>
            <p:ph type="sldImg"/>
          </p:nvPr>
        </p:nvSpPr>
        <p:spPr bwMode="auto">
          <a:xfrm>
            <a:off x="-1350963" y="-1087438"/>
            <a:ext cx="4568826" cy="3425826"/>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29843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body" idx="1"/>
          </p:nvPr>
        </p:nvSpPr>
        <p:spPr bwMode="auto">
          <a:xfrm>
            <a:off x="671513" y="1571625"/>
            <a:ext cx="5486400" cy="6172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285750" indent="-285750">
              <a:buFontTx/>
              <a:buChar char="•"/>
            </a:pPr>
            <a:endParaRPr lang="en-US" altLang="en-US" sz="1400"/>
          </a:p>
        </p:txBody>
      </p:sp>
      <p:sp>
        <p:nvSpPr>
          <p:cNvPr id="820227" name="Rectangle 3"/>
          <p:cNvSpPr>
            <a:spLocks noGrp="1" noRot="1" noChangeAspect="1" noChangeArrowheads="1" noTextEdit="1"/>
          </p:cNvSpPr>
          <p:nvPr>
            <p:ph type="sldImg"/>
          </p:nvPr>
        </p:nvSpPr>
        <p:spPr bwMode="auto">
          <a:xfrm>
            <a:off x="-1350963" y="-1087438"/>
            <a:ext cx="4568826" cy="3425826"/>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body" idx="1"/>
          </p:nvPr>
        </p:nvSpPr>
        <p:spPr bwMode="auto">
          <a:xfrm>
            <a:off x="671513" y="1571625"/>
            <a:ext cx="5486400" cy="6172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285750" indent="-285750">
              <a:buFontTx/>
              <a:buChar char="•"/>
            </a:pPr>
            <a:endParaRPr lang="en-US" altLang="en-US" sz="1400"/>
          </a:p>
        </p:txBody>
      </p:sp>
      <p:sp>
        <p:nvSpPr>
          <p:cNvPr id="822275" name="Rectangle 3"/>
          <p:cNvSpPr>
            <a:spLocks noGrp="1" noRot="1" noChangeAspect="1" noChangeArrowheads="1" noTextEdit="1"/>
          </p:cNvSpPr>
          <p:nvPr>
            <p:ph type="sldImg"/>
          </p:nvPr>
        </p:nvSpPr>
        <p:spPr bwMode="auto">
          <a:xfrm>
            <a:off x="-1350963" y="-1087438"/>
            <a:ext cx="4568826" cy="3425826"/>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0048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0253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0457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0662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0867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1072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31277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7DE63E-289D-425A-9C96-C26EBF12D8A7}" type="slidenum">
              <a:rPr lang="en-US" altLang="en-US" smtClean="0"/>
              <a:pPr/>
              <a:t>‹#›</a:t>
            </a:fld>
            <a:endParaRPr lang="en-US" altLang="en-US"/>
          </a:p>
        </p:txBody>
      </p:sp>
    </p:spTree>
    <p:extLst>
      <p:ext uri="{BB962C8B-B14F-4D97-AF65-F5344CB8AC3E}">
        <p14:creationId xmlns:p14="http://schemas.microsoft.com/office/powerpoint/2010/main" val="20006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CBCBC0-34BF-4AE1-B179-2DCA2931A09D}" type="slidenum">
              <a:rPr lang="en-US" altLang="en-US" smtClean="0"/>
              <a:pPr/>
              <a:t>‹#›</a:t>
            </a:fld>
            <a:endParaRPr lang="en-US" altLang="en-US"/>
          </a:p>
        </p:txBody>
      </p:sp>
    </p:spTree>
    <p:extLst>
      <p:ext uri="{BB962C8B-B14F-4D97-AF65-F5344CB8AC3E}">
        <p14:creationId xmlns:p14="http://schemas.microsoft.com/office/powerpoint/2010/main" val="212174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EFE2D6-988D-4FBA-8F3E-CBFAF91A7940}" type="slidenum">
              <a:rPr lang="en-US" altLang="en-US" smtClean="0"/>
              <a:pPr/>
              <a:t>‹#›</a:t>
            </a:fld>
            <a:endParaRPr lang="en-US" altLang="en-US"/>
          </a:p>
        </p:txBody>
      </p:sp>
    </p:spTree>
    <p:extLst>
      <p:ext uri="{BB962C8B-B14F-4D97-AF65-F5344CB8AC3E}">
        <p14:creationId xmlns:p14="http://schemas.microsoft.com/office/powerpoint/2010/main" val="3206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7CF52B-5D6F-4094-928C-91E65A06703B}" type="slidenum">
              <a:rPr lang="en-US" altLang="en-US" smtClean="0"/>
              <a:pPr/>
              <a:t>‹#›</a:t>
            </a:fld>
            <a:endParaRPr lang="en-US" altLang="en-US"/>
          </a:p>
        </p:txBody>
      </p:sp>
    </p:spTree>
    <p:extLst>
      <p:ext uri="{BB962C8B-B14F-4D97-AF65-F5344CB8AC3E}">
        <p14:creationId xmlns:p14="http://schemas.microsoft.com/office/powerpoint/2010/main" val="20409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23BD15-830F-4611-B5E9-257AF2B3AA48}" type="slidenum">
              <a:rPr lang="en-US" altLang="en-US" smtClean="0"/>
              <a:pPr/>
              <a:t>‹#›</a:t>
            </a:fld>
            <a:endParaRPr lang="en-US" altLang="en-US"/>
          </a:p>
        </p:txBody>
      </p:sp>
    </p:spTree>
    <p:extLst>
      <p:ext uri="{BB962C8B-B14F-4D97-AF65-F5344CB8AC3E}">
        <p14:creationId xmlns:p14="http://schemas.microsoft.com/office/powerpoint/2010/main" val="27216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5278FD8-44CD-4991-80C4-4768E21C9F0B}" type="slidenum">
              <a:rPr lang="en-US" altLang="en-US" smtClean="0"/>
              <a:pPr/>
              <a:t>‹#›</a:t>
            </a:fld>
            <a:endParaRPr lang="en-US" altLang="en-US"/>
          </a:p>
        </p:txBody>
      </p:sp>
    </p:spTree>
    <p:extLst>
      <p:ext uri="{BB962C8B-B14F-4D97-AF65-F5344CB8AC3E}">
        <p14:creationId xmlns:p14="http://schemas.microsoft.com/office/powerpoint/2010/main" val="435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altLang="en-US" smtClean="0"/>
              <a:t>Scientific Writing, HRP 214</a:t>
            </a:r>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632E26-A960-4F2F-8F5A-A126F050331F}" type="slidenum">
              <a:rPr lang="en-US" altLang="en-US" smtClean="0"/>
              <a:pPr/>
              <a:t>‹#›</a:t>
            </a:fld>
            <a:endParaRPr lang="en-US" altLang="en-US"/>
          </a:p>
        </p:txBody>
      </p:sp>
    </p:spTree>
    <p:extLst>
      <p:ext uri="{BB962C8B-B14F-4D97-AF65-F5344CB8AC3E}">
        <p14:creationId xmlns:p14="http://schemas.microsoft.com/office/powerpoint/2010/main" val="167524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en-US" smtClean="0"/>
              <a:t>Scientific Writing, HRP 214</a:t>
            </a:r>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85645FE-3E9B-4CA9-98C2-4D660EA5CCC1}" type="slidenum">
              <a:rPr lang="en-US" altLang="en-US" smtClean="0"/>
              <a:pPr/>
              <a:t>‹#›</a:t>
            </a:fld>
            <a:endParaRPr lang="en-US" altLang="en-US"/>
          </a:p>
        </p:txBody>
      </p:sp>
    </p:spTree>
    <p:extLst>
      <p:ext uri="{BB962C8B-B14F-4D97-AF65-F5344CB8AC3E}">
        <p14:creationId xmlns:p14="http://schemas.microsoft.com/office/powerpoint/2010/main" val="394543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Scientific Writing, HRP 214</a:t>
            </a:r>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BB6A42E-F3FD-473B-B703-1F0B8C42C5B7}" type="slidenum">
              <a:rPr lang="en-US" altLang="en-US" smtClean="0"/>
              <a:pPr/>
              <a:t>‹#›</a:t>
            </a:fld>
            <a:endParaRPr lang="en-US" altLang="en-US"/>
          </a:p>
        </p:txBody>
      </p:sp>
    </p:spTree>
    <p:extLst>
      <p:ext uri="{BB962C8B-B14F-4D97-AF65-F5344CB8AC3E}">
        <p14:creationId xmlns:p14="http://schemas.microsoft.com/office/powerpoint/2010/main" val="68826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466A562-59C5-4B83-93E7-0DCE66391980}" type="slidenum">
              <a:rPr lang="en-US" altLang="en-US" smtClean="0"/>
              <a:pPr/>
              <a:t>‹#›</a:t>
            </a:fld>
            <a:endParaRPr lang="en-US" altLang="en-US"/>
          </a:p>
        </p:txBody>
      </p:sp>
    </p:spTree>
    <p:extLst>
      <p:ext uri="{BB962C8B-B14F-4D97-AF65-F5344CB8AC3E}">
        <p14:creationId xmlns:p14="http://schemas.microsoft.com/office/powerpoint/2010/main" val="308850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2913CB1-06CE-456A-ABCE-13502FB93A2D}" type="slidenum">
              <a:rPr lang="en-US" altLang="en-US" smtClean="0"/>
              <a:pPr/>
              <a:t>‹#›</a:t>
            </a:fld>
            <a:endParaRPr lang="en-US" altLang="en-US"/>
          </a:p>
        </p:txBody>
      </p:sp>
    </p:spTree>
    <p:extLst>
      <p:ext uri="{BB962C8B-B14F-4D97-AF65-F5344CB8AC3E}">
        <p14:creationId xmlns:p14="http://schemas.microsoft.com/office/powerpoint/2010/main" val="380666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n-US" smtClean="0"/>
              <a:t>Scientific Writing, HRP 214</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D4FB8-9587-44D2-978B-3DBE7B54557C}" type="slidenum">
              <a:rPr lang="en-US" altLang="en-US" smtClean="0"/>
              <a:pPr/>
              <a:t>‹#›</a:t>
            </a:fld>
            <a:endParaRPr lang="en-US" altLang="en-US"/>
          </a:p>
        </p:txBody>
      </p:sp>
    </p:spTree>
    <p:extLst>
      <p:ext uri="{BB962C8B-B14F-4D97-AF65-F5344CB8AC3E}">
        <p14:creationId xmlns:p14="http://schemas.microsoft.com/office/powerpoint/2010/main" val="39643846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il/url?sa=i&amp;rct=j&amp;q=&amp;esrc=s&amp;frm=1&amp;source=images&amp;cd=&amp;cad=rja&amp;docid=yJ__xvf3nn9f0M&amp;tbnid=ayrptGLhigxrcM:&amp;ved=0CAUQjRw&amp;url=http://www.chrismadden.co.uk/cartoon-gallery/abstract-art-cartoon-the-curse-on-abstract-painting-seeing-objects-in-it-that-arent-there/&amp;ei=KRSSUpPMJYWptAbToYHYBw&amp;bvm=bv.57127890,d.Yms&amp;psig=AFQjCNF3eQd3dqPFJpm0B6b3bfGVHmYBIw&amp;ust=138539138356498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il/url?sa=i&amp;rct=j&amp;q=&amp;esrc=s&amp;frm=1&amp;source=images&amp;cd=&amp;cad=rja&amp;docid=CDUpruZefTK79M&amp;tbnid=pmGppsVcv7R0LM:&amp;ved=0CAUQjRw&amp;url=http://sciencetechblog.com/2010/05/05/journal-impact-factors-sjr-vs-isi-web-of-knowledge/&amp;ei=zN6SUrbpH-7w0gX1h4DYAw&amp;psig=AFQjCNGsj1yQXm0h38gfbkKQT1iOK8DwHw&amp;ust=138544319717365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H-index-en.svg" TargetMode="External"/><Relationship Id="rId1" Type="http://schemas.openxmlformats.org/officeDocument/2006/relationships/slideLayout" Target="../slideLayouts/slideLayout2.xml"/><Relationship Id="rId4" Type="http://schemas.openxmlformats.org/officeDocument/2006/relationships/hyperlink" Target="http://en.wikipedia.org/wiki/H-inde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H-inde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ibrary.uiuc.edu/orr/get.php?instid=258127"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google.co.il/url?sa=i&amp;rct=j&amp;q=&amp;esrc=s&amp;frm=1&amp;source=images&amp;cd=&amp;cad=rja&amp;docid=1tk9Uaw18MC2fM&amp;tbnid=lYz9u1jXbrFfUM:&amp;ved=0CAUQjRw&amp;url=https://wiki.oulu.fi/display/tor/1.3.1.7.01%2BJournal%2BCitation%2BReports&amp;ei=lOKSUqvFMdCb0AWU8YCYCA&amp;bvm=bv.56988011,d.d2k&amp;psig=AFQjCNG-5YUHS6UtsPee3BS1thNtS_o-Ng&amp;ust=138544432250840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il/url?sa=i&amp;rct=j&amp;q=&amp;esrc=s&amp;frm=1&amp;source=images&amp;cd=&amp;cad=rja&amp;docid=CmaqFIL8QD9jsM&amp;tbnid=av3l_c8EFq5XqM:&amp;ved=0CAUQjRw&amp;url=http://designtaxi.com/news/357812/Emotionary-A-Website-That-Creates-New-Words-For-Complicated-Emotions/&amp;ei=ohySUqzCO8eUtQb5-oGoDw&amp;bvm=bv.57127890,d.Yms&amp;psig=AFQjCNG-CUo6pFG3rw6MmC_mPhQzFqU-pw&amp;ust=13853935855464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b="1" dirty="0" smtClean="0"/>
              <a:t>Scientific writing</a:t>
            </a:r>
            <a:r>
              <a:rPr lang="en-US" dirty="0" smtClean="0"/>
              <a:t> (81-933)</a:t>
            </a:r>
            <a:br>
              <a:rPr lang="en-US" dirty="0" smtClean="0"/>
            </a:br>
            <a:r>
              <a:rPr lang="en-US" dirty="0" smtClean="0"/>
              <a:t>Lecture 7: Abstract</a:t>
            </a:r>
            <a:endParaRPr lang="en-US" dirty="0"/>
          </a:p>
        </p:txBody>
      </p:sp>
      <p:sp>
        <p:nvSpPr>
          <p:cNvPr id="3" name="Subtitle 2"/>
          <p:cNvSpPr>
            <a:spLocks noGrp="1"/>
          </p:cNvSpPr>
          <p:nvPr>
            <p:ph type="subTitle" idx="1"/>
          </p:nvPr>
        </p:nvSpPr>
        <p:spPr>
          <a:xfrm>
            <a:off x="1371600" y="3375025"/>
            <a:ext cx="6400800" cy="1752600"/>
          </a:xfrm>
        </p:spPr>
        <p:txBody>
          <a:bodyPr/>
          <a:lstStyle/>
          <a:p>
            <a:r>
              <a:rPr lang="en-US" dirty="0" smtClean="0"/>
              <a:t>Dr. Avraham Samson</a:t>
            </a:r>
          </a:p>
          <a:p>
            <a:r>
              <a:rPr lang="en-US" dirty="0" smtClean="0"/>
              <a:t>Faculty of Medicine in the Galilee</a:t>
            </a:r>
          </a:p>
          <a:p>
            <a:endParaRPr lang="en-US" dirty="0" smtClean="0"/>
          </a:p>
          <a:p>
            <a:endParaRPr lang="en-US" dirty="0" smtClean="0"/>
          </a:p>
          <a:p>
            <a:endParaRPr lang="en-US" dirty="0" smtClean="0"/>
          </a:p>
          <a:p>
            <a:endParaRPr lang="en-US" dirty="0"/>
          </a:p>
        </p:txBody>
      </p:sp>
      <p:pic>
        <p:nvPicPr>
          <p:cNvPr id="1026" name="Picture 2" descr="C:\Users\Avraham\Documents\programming course\logo_bi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4518025"/>
            <a:ext cx="27717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7DE63E-289D-425A-9C96-C26EBF12D8A7}" type="slidenum">
              <a:rPr lang="en-US" altLang="en-US" smtClean="0"/>
              <a:pPr/>
              <a:t>1</a:t>
            </a:fld>
            <a:endParaRPr lang="en-US" altLang="en-US"/>
          </a:p>
        </p:txBody>
      </p:sp>
    </p:spTree>
    <p:extLst>
      <p:ext uri="{BB962C8B-B14F-4D97-AF65-F5344CB8AC3E}">
        <p14:creationId xmlns:p14="http://schemas.microsoft.com/office/powerpoint/2010/main" val="827249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09699" name="Rectangle 3"/>
          <p:cNvSpPr>
            <a:spLocks noGrp="1" noChangeArrowheads="1"/>
          </p:cNvSpPr>
          <p:nvPr>
            <p:ph type="body" idx="1"/>
          </p:nvPr>
        </p:nvSpPr>
        <p:spPr>
          <a:xfrm>
            <a:off x="0" y="1447800"/>
            <a:ext cx="9067800" cy="4038600"/>
          </a:xfrm>
        </p:spPr>
        <p:txBody>
          <a:bodyPr>
            <a:normAutofit fontScale="92500" lnSpcReduction="10000"/>
          </a:bodyPr>
          <a:lstStyle/>
          <a:p>
            <a:pPr marL="609600" indent="-609600">
              <a:lnSpc>
                <a:spcPct val="90000"/>
              </a:lnSpc>
              <a:buFont typeface="Wingdings" pitchFamily="2" charset="2"/>
              <a:buNone/>
            </a:pPr>
            <a:endParaRPr lang="en-US" altLang="en-US" sz="1800" b="1" dirty="0">
              <a:cs typeface="Arial" charset="0"/>
            </a:endParaRPr>
          </a:p>
          <a:p>
            <a:pPr marL="609600" indent="-609600">
              <a:lnSpc>
                <a:spcPct val="90000"/>
              </a:lnSpc>
              <a:buFont typeface="Wingdings" pitchFamily="2" charset="2"/>
              <a:buNone/>
            </a:pPr>
            <a:r>
              <a:rPr lang="en-US" altLang="en-US" sz="2000" b="1" dirty="0">
                <a:latin typeface="Times New Roman" pitchFamily="18" charset="0"/>
                <a:cs typeface="Arial" charset="0"/>
              </a:rPr>
              <a:t>ABSTRACT </a:t>
            </a:r>
          </a:p>
          <a:p>
            <a:pPr marL="990600" lvl="1" indent="-533400">
              <a:lnSpc>
                <a:spcPct val="90000"/>
              </a:lnSpc>
              <a:buClr>
                <a:srgbClr val="CCFF33"/>
              </a:buClr>
              <a:buSzPct val="70000"/>
              <a:buFont typeface="Wingdings" pitchFamily="2" charset="2"/>
              <a:buNone/>
            </a:pPr>
            <a:r>
              <a:rPr lang="en-US" altLang="en-US" sz="2000" b="1" dirty="0">
                <a:latin typeface="Times New Roman" pitchFamily="18" charset="0"/>
                <a:cs typeface="Arial" charset="0"/>
              </a:rPr>
              <a:t>BACKGROUND: Higher intake of calcium and vitamin D has been associated with a reduced risk of colorectal cancer in epidemiologic studies and polyp recurrence in polyp-prevention trials. However, randomized-trial evidence that calcium with vitamin D supplementation is beneficial in the primary prevention of colorectal cancer is lacking. </a:t>
            </a:r>
          </a:p>
          <a:p>
            <a:pPr marL="990600" lvl="1" indent="-533400">
              <a:lnSpc>
                <a:spcPct val="90000"/>
              </a:lnSpc>
              <a:buClr>
                <a:srgbClr val="CCFF33"/>
              </a:buClr>
              <a:buSzPct val="70000"/>
              <a:buFont typeface="Wingdings" pitchFamily="2" charset="2"/>
              <a:buNone/>
            </a:pPr>
            <a:endParaRPr lang="en-US" altLang="en-US" sz="2000" b="1" dirty="0">
              <a:latin typeface="Times New Roman" pitchFamily="18" charset="0"/>
              <a:cs typeface="Arial" charset="0"/>
            </a:endParaRPr>
          </a:p>
          <a:p>
            <a:pPr marL="990600" lvl="1" indent="-533400">
              <a:lnSpc>
                <a:spcPct val="90000"/>
              </a:lnSpc>
              <a:buClr>
                <a:srgbClr val="CCFF33"/>
              </a:buClr>
              <a:buSzPct val="70000"/>
              <a:buFont typeface="Wingdings" pitchFamily="2" charset="2"/>
              <a:buNone/>
            </a:pPr>
            <a:r>
              <a:rPr lang="en-US" altLang="en-US" sz="2000" b="1" dirty="0">
                <a:latin typeface="Times New Roman" pitchFamily="18" charset="0"/>
                <a:cs typeface="Arial" charset="0"/>
              </a:rPr>
              <a:t>METHODS: We conducted a randomized, double-blind, placebo-controlled trial involving 36,282 postmenopausal women from 40 Women's Health Initiative centers: 18,176 women received 500 mg of elemental calcium as calcium carbonate with 200 IU of vitamin D3 twice daily (1000 mg of elemental calcium and 400 IU of vitamin D3) and 18,106 received a matching placebo for an average of 7.0 years. The incidence of pathologically confirmed colorectal cancer was the designated secondary outcome. Baseline levels of serum 25-hydroxyvitamin D were assessed in a nested case-control study. </a:t>
            </a:r>
          </a:p>
        </p:txBody>
      </p:sp>
      <p:grpSp>
        <p:nvGrpSpPr>
          <p:cNvPr id="1309719" name="Group 23"/>
          <p:cNvGrpSpPr>
            <a:grpSpLocks/>
          </p:cNvGrpSpPr>
          <p:nvPr/>
        </p:nvGrpSpPr>
        <p:grpSpPr bwMode="auto">
          <a:xfrm>
            <a:off x="990601" y="1371600"/>
            <a:ext cx="7620001" cy="1371600"/>
            <a:chOff x="624" y="864"/>
            <a:chExt cx="4800" cy="864"/>
          </a:xfrm>
        </p:grpSpPr>
        <p:sp>
          <p:nvSpPr>
            <p:cNvPr id="1309701" name="Text Box 5"/>
            <p:cNvSpPr txBox="1">
              <a:spLocks noChangeArrowheads="1"/>
            </p:cNvSpPr>
            <p:nvPr/>
          </p:nvSpPr>
          <p:spPr bwMode="auto">
            <a:xfrm>
              <a:off x="1968" y="864"/>
              <a:ext cx="1296" cy="33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Background</a:t>
              </a:r>
            </a:p>
          </p:txBody>
        </p:sp>
        <p:sp>
          <p:nvSpPr>
            <p:cNvPr id="1309704" name="Line 8"/>
            <p:cNvSpPr>
              <a:spLocks noChangeShapeType="1"/>
            </p:cNvSpPr>
            <p:nvPr/>
          </p:nvSpPr>
          <p:spPr bwMode="auto">
            <a:xfrm>
              <a:off x="1632" y="1426"/>
              <a:ext cx="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9705" name="Line 9"/>
            <p:cNvSpPr>
              <a:spLocks noChangeShapeType="1"/>
            </p:cNvSpPr>
            <p:nvPr/>
          </p:nvSpPr>
          <p:spPr bwMode="auto">
            <a:xfrm>
              <a:off x="669" y="1584"/>
              <a:ext cx="47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9706" name="Line 10"/>
            <p:cNvSpPr>
              <a:spLocks noChangeShapeType="1"/>
            </p:cNvSpPr>
            <p:nvPr/>
          </p:nvSpPr>
          <p:spPr bwMode="auto">
            <a:xfrm>
              <a:off x="624" y="1728"/>
              <a:ext cx="24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9720" name="Group 24"/>
          <p:cNvGrpSpPr>
            <a:grpSpLocks/>
          </p:cNvGrpSpPr>
          <p:nvPr/>
        </p:nvGrpSpPr>
        <p:grpSpPr bwMode="auto">
          <a:xfrm>
            <a:off x="990600" y="838200"/>
            <a:ext cx="7772400" cy="2362200"/>
            <a:chOff x="624" y="528"/>
            <a:chExt cx="4896" cy="1488"/>
          </a:xfrm>
        </p:grpSpPr>
        <p:sp>
          <p:nvSpPr>
            <p:cNvPr id="1309710" name="Text Box 14"/>
            <p:cNvSpPr txBox="1">
              <a:spLocks noChangeArrowheads="1"/>
            </p:cNvSpPr>
            <p:nvPr/>
          </p:nvSpPr>
          <p:spPr bwMode="auto">
            <a:xfrm>
              <a:off x="4032" y="528"/>
              <a:ext cx="1296" cy="60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Literature gap.</a:t>
              </a:r>
            </a:p>
          </p:txBody>
        </p:sp>
        <p:grpSp>
          <p:nvGrpSpPr>
            <p:cNvPr id="1309715" name="Group 19"/>
            <p:cNvGrpSpPr>
              <a:grpSpLocks/>
            </p:cNvGrpSpPr>
            <p:nvPr/>
          </p:nvGrpSpPr>
          <p:grpSpPr bwMode="auto">
            <a:xfrm>
              <a:off x="624" y="1728"/>
              <a:ext cx="4896" cy="288"/>
              <a:chOff x="624" y="1728"/>
              <a:chExt cx="4896" cy="288"/>
            </a:xfrm>
          </p:grpSpPr>
          <p:sp>
            <p:nvSpPr>
              <p:cNvPr id="1309712" name="Line 16"/>
              <p:cNvSpPr>
                <a:spLocks noChangeShapeType="1"/>
              </p:cNvSpPr>
              <p:nvPr/>
            </p:nvSpPr>
            <p:spPr bwMode="auto">
              <a:xfrm>
                <a:off x="3120" y="1728"/>
                <a:ext cx="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9713" name="Line 17"/>
              <p:cNvSpPr>
                <a:spLocks noChangeShapeType="1"/>
              </p:cNvSpPr>
              <p:nvPr/>
            </p:nvSpPr>
            <p:spPr bwMode="auto">
              <a:xfrm>
                <a:off x="624" y="1872"/>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9714" name="Line 18"/>
              <p:cNvSpPr>
                <a:spLocks noChangeShapeType="1"/>
              </p:cNvSpPr>
              <p:nvPr/>
            </p:nvSpPr>
            <p:spPr bwMode="auto">
              <a:xfrm>
                <a:off x="624" y="2016"/>
                <a:ext cx="2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09716" name="Group 20"/>
          <p:cNvGrpSpPr>
            <a:grpSpLocks/>
          </p:cNvGrpSpPr>
          <p:nvPr/>
        </p:nvGrpSpPr>
        <p:grpSpPr bwMode="auto">
          <a:xfrm>
            <a:off x="304800" y="4114800"/>
            <a:ext cx="2971800" cy="2513013"/>
            <a:chOff x="144" y="2304"/>
            <a:chExt cx="1872" cy="1583"/>
          </a:xfrm>
        </p:grpSpPr>
        <p:sp>
          <p:nvSpPr>
            <p:cNvPr id="1309717" name="Text Box 21"/>
            <p:cNvSpPr txBox="1">
              <a:spLocks noChangeArrowheads="1"/>
            </p:cNvSpPr>
            <p:nvPr/>
          </p:nvSpPr>
          <p:spPr bwMode="auto">
            <a:xfrm>
              <a:off x="384" y="3552"/>
              <a:ext cx="1632" cy="33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Study Design</a:t>
              </a:r>
            </a:p>
          </p:txBody>
        </p:sp>
        <p:sp>
          <p:nvSpPr>
            <p:cNvPr id="1309718" name="AutoShape 22"/>
            <p:cNvSpPr>
              <a:spLocks/>
            </p:cNvSpPr>
            <p:nvPr/>
          </p:nvSpPr>
          <p:spPr bwMode="auto">
            <a:xfrm>
              <a:off x="144" y="2304"/>
              <a:ext cx="144" cy="1104"/>
            </a:xfrm>
            <a:prstGeom prst="leftBrace">
              <a:avLst>
                <a:gd name="adj1" fmla="val 63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144337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9699">
                                            <p:txEl>
                                              <p:pRg st="1" end="1"/>
                                            </p:txEl>
                                          </p:spTgt>
                                        </p:tgtEl>
                                        <p:attrNameLst>
                                          <p:attrName>style.visibility</p:attrName>
                                        </p:attrNameLst>
                                      </p:cBhvr>
                                      <p:to>
                                        <p:strVal val="visible"/>
                                      </p:to>
                                    </p:set>
                                    <p:anim calcmode="lin" valueType="num">
                                      <p:cBhvr additive="base">
                                        <p:cTn id="7" dur="500" fill="hold"/>
                                        <p:tgtEl>
                                          <p:spTgt spid="13096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96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09699">
                                            <p:txEl>
                                              <p:pRg st="2" end="2"/>
                                            </p:txEl>
                                          </p:spTgt>
                                        </p:tgtEl>
                                        <p:attrNameLst>
                                          <p:attrName>style.visibility</p:attrName>
                                        </p:attrNameLst>
                                      </p:cBhvr>
                                      <p:to>
                                        <p:strVal val="visible"/>
                                      </p:to>
                                    </p:set>
                                    <p:anim calcmode="lin" valueType="num">
                                      <p:cBhvr additive="base">
                                        <p:cTn id="11" dur="500" fill="hold"/>
                                        <p:tgtEl>
                                          <p:spTgt spid="130969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0969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09699">
                                            <p:txEl>
                                              <p:pRg st="4" end="4"/>
                                            </p:txEl>
                                          </p:spTgt>
                                        </p:tgtEl>
                                        <p:attrNameLst>
                                          <p:attrName>style.visibility</p:attrName>
                                        </p:attrNameLst>
                                      </p:cBhvr>
                                      <p:to>
                                        <p:strVal val="visible"/>
                                      </p:to>
                                    </p:set>
                                    <p:anim calcmode="lin" valueType="num">
                                      <p:cBhvr additive="base">
                                        <p:cTn id="15" dur="500" fill="hold"/>
                                        <p:tgtEl>
                                          <p:spTgt spid="130969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0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309719"/>
                                        </p:tgtEl>
                                        <p:attrNameLst>
                                          <p:attrName>style.visibility</p:attrName>
                                        </p:attrNameLst>
                                      </p:cBhvr>
                                      <p:to>
                                        <p:strVal val="visible"/>
                                      </p:to>
                                    </p:set>
                                    <p:anim calcmode="lin" valueType="num">
                                      <p:cBhvr>
                                        <p:cTn id="21" dur="500" fill="hold"/>
                                        <p:tgtEl>
                                          <p:spTgt spid="1309719"/>
                                        </p:tgtEl>
                                        <p:attrNameLst>
                                          <p:attrName>ppt_w</p:attrName>
                                        </p:attrNameLst>
                                      </p:cBhvr>
                                      <p:tavLst>
                                        <p:tav tm="0">
                                          <p:val>
                                            <p:fltVal val="0"/>
                                          </p:val>
                                        </p:tav>
                                        <p:tav tm="100000">
                                          <p:val>
                                            <p:strVal val="#ppt_w"/>
                                          </p:val>
                                        </p:tav>
                                      </p:tavLst>
                                    </p:anim>
                                    <p:anim calcmode="lin" valueType="num">
                                      <p:cBhvr>
                                        <p:cTn id="22" dur="500" fill="hold"/>
                                        <p:tgtEl>
                                          <p:spTgt spid="130971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971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309720"/>
                                        </p:tgtEl>
                                        <p:attrNameLst>
                                          <p:attrName>style.visibility</p:attrName>
                                        </p:attrNameLst>
                                      </p:cBhvr>
                                      <p:to>
                                        <p:strVal val="visible"/>
                                      </p:to>
                                    </p:set>
                                    <p:anim calcmode="lin" valueType="num">
                                      <p:cBhvr>
                                        <p:cTn id="27" dur="500" fill="hold"/>
                                        <p:tgtEl>
                                          <p:spTgt spid="1309720"/>
                                        </p:tgtEl>
                                        <p:attrNameLst>
                                          <p:attrName>ppt_w</p:attrName>
                                        </p:attrNameLst>
                                      </p:cBhvr>
                                      <p:tavLst>
                                        <p:tav tm="0">
                                          <p:val>
                                            <p:fltVal val="0"/>
                                          </p:val>
                                        </p:tav>
                                        <p:tav tm="100000">
                                          <p:val>
                                            <p:strVal val="#ppt_w"/>
                                          </p:val>
                                        </p:tav>
                                      </p:tavLst>
                                    </p:anim>
                                    <p:anim calcmode="lin" valueType="num">
                                      <p:cBhvr>
                                        <p:cTn id="28" dur="500" fill="hold"/>
                                        <p:tgtEl>
                                          <p:spTgt spid="130972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972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309716"/>
                                        </p:tgtEl>
                                        <p:attrNameLst>
                                          <p:attrName>style.visibility</p:attrName>
                                        </p:attrNameLst>
                                      </p:cBhvr>
                                      <p:to>
                                        <p:strVal val="visible"/>
                                      </p:to>
                                    </p:set>
                                    <p:anim calcmode="lin" valueType="num">
                                      <p:cBhvr>
                                        <p:cTn id="33" dur="500" fill="hold"/>
                                        <p:tgtEl>
                                          <p:spTgt spid="1309716"/>
                                        </p:tgtEl>
                                        <p:attrNameLst>
                                          <p:attrName>ppt_w</p:attrName>
                                        </p:attrNameLst>
                                      </p:cBhvr>
                                      <p:tavLst>
                                        <p:tav tm="0">
                                          <p:val>
                                            <p:fltVal val="0"/>
                                          </p:val>
                                        </p:tav>
                                        <p:tav tm="100000">
                                          <p:val>
                                            <p:strVal val="#ppt_w"/>
                                          </p:val>
                                        </p:tav>
                                      </p:tavLst>
                                    </p:anim>
                                    <p:anim calcmode="lin" valueType="num">
                                      <p:cBhvr>
                                        <p:cTn id="34" dur="500" fill="hold"/>
                                        <p:tgtEl>
                                          <p:spTgt spid="130971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97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11747" name="Rectangle 3"/>
          <p:cNvSpPr>
            <a:spLocks noGrp="1" noChangeArrowheads="1"/>
          </p:cNvSpPr>
          <p:nvPr>
            <p:ph type="body" idx="1"/>
          </p:nvPr>
        </p:nvSpPr>
        <p:spPr>
          <a:xfrm>
            <a:off x="76200" y="2057400"/>
            <a:ext cx="9067800" cy="4038600"/>
          </a:xfrm>
        </p:spPr>
        <p:txBody>
          <a:bodyPr>
            <a:normAutofit fontScale="92500" lnSpcReduction="10000"/>
          </a:bodyPr>
          <a:lstStyle/>
          <a:p>
            <a:pPr marL="990600" lvl="1" indent="-533400">
              <a:lnSpc>
                <a:spcPct val="90000"/>
              </a:lnSpc>
              <a:buClr>
                <a:srgbClr val="CCFF33"/>
              </a:buClr>
              <a:buSzPct val="70000"/>
              <a:buFont typeface="Wingdings" pitchFamily="2" charset="2"/>
              <a:buNone/>
            </a:pPr>
            <a:r>
              <a:rPr lang="en-US" altLang="en-US" sz="2000" b="1" dirty="0">
                <a:latin typeface="Times New Roman" pitchFamily="18" charset="0"/>
                <a:cs typeface="Arial" charset="0"/>
              </a:rPr>
              <a:t>RESULTS: The incidence of invasive colorectal cancer did not differ significantly between women assigned to calcium plus vitamin D supplementation and those assigned to placebo (168 and 154 cases; hazard ratio, 1.08; 95 percent confidence interval, 0.86 to 1.34; P=0.51), and the tumor characteristics were similar in the two groups. The frequency of colorectal-cancer screening and abdominal symptoms was similar in the two groups. There were no significant treatment interactions with baseline characteristics. </a:t>
            </a:r>
          </a:p>
          <a:p>
            <a:pPr marL="990600" lvl="1" indent="-533400">
              <a:lnSpc>
                <a:spcPct val="90000"/>
              </a:lnSpc>
              <a:buClr>
                <a:srgbClr val="CCFF33"/>
              </a:buClr>
              <a:buSzPct val="70000"/>
              <a:buFont typeface="Wingdings" pitchFamily="2" charset="2"/>
              <a:buNone/>
            </a:pPr>
            <a:endParaRPr lang="en-US" altLang="en-US" sz="2000" b="1" dirty="0">
              <a:latin typeface="Times New Roman" pitchFamily="18" charset="0"/>
              <a:cs typeface="Arial" charset="0"/>
            </a:endParaRPr>
          </a:p>
          <a:p>
            <a:pPr marL="990600" lvl="1" indent="-533400">
              <a:lnSpc>
                <a:spcPct val="90000"/>
              </a:lnSpc>
              <a:buClr>
                <a:srgbClr val="CCFF33"/>
              </a:buClr>
              <a:buSzPct val="70000"/>
              <a:buFont typeface="Wingdings" pitchFamily="2" charset="2"/>
              <a:buNone/>
            </a:pPr>
            <a:endParaRPr lang="en-US" altLang="en-US" sz="2000" b="1" dirty="0">
              <a:latin typeface="Times New Roman" pitchFamily="18" charset="0"/>
              <a:cs typeface="Arial" charset="0"/>
            </a:endParaRPr>
          </a:p>
          <a:p>
            <a:pPr marL="990600" lvl="1" indent="-533400">
              <a:lnSpc>
                <a:spcPct val="90000"/>
              </a:lnSpc>
              <a:buClr>
                <a:srgbClr val="CCFF33"/>
              </a:buClr>
              <a:buSzPct val="70000"/>
              <a:buFont typeface="Wingdings" pitchFamily="2" charset="2"/>
              <a:buNone/>
            </a:pPr>
            <a:r>
              <a:rPr lang="en-US" altLang="en-US" sz="2000" b="1" dirty="0">
                <a:latin typeface="Times New Roman" pitchFamily="18" charset="0"/>
                <a:cs typeface="Arial" charset="0"/>
              </a:rPr>
              <a:t>CONCLUSIONS: Daily supplementation of calcium with vitamin D for seven years had no effect on the incidence of colorectal cancer among postmenopausal women. The long latency associated with the development of colorectal cancer, along with the seven-year duration of the trial, may have contributed to this null finding. Ongoing follow-up will assess the longer-term effect of this intervention. </a:t>
            </a:r>
          </a:p>
          <a:p>
            <a:pPr marL="609600" indent="-609600">
              <a:lnSpc>
                <a:spcPct val="90000"/>
              </a:lnSpc>
              <a:buFont typeface="Wingdings" pitchFamily="2" charset="2"/>
              <a:buNone/>
            </a:pPr>
            <a:endParaRPr lang="en-US" altLang="en-US" sz="2000" b="1" u="sng" dirty="0">
              <a:latin typeface="Times New Roman" pitchFamily="18" charset="0"/>
              <a:cs typeface="Arial" charset="0"/>
            </a:endParaRPr>
          </a:p>
        </p:txBody>
      </p:sp>
      <p:grpSp>
        <p:nvGrpSpPr>
          <p:cNvPr id="1311751" name="Group 7"/>
          <p:cNvGrpSpPr>
            <a:grpSpLocks/>
          </p:cNvGrpSpPr>
          <p:nvPr/>
        </p:nvGrpSpPr>
        <p:grpSpPr bwMode="auto">
          <a:xfrm>
            <a:off x="457200" y="1447800"/>
            <a:ext cx="4495800" cy="2590800"/>
            <a:chOff x="288" y="912"/>
            <a:chExt cx="2832" cy="1632"/>
          </a:xfrm>
        </p:grpSpPr>
        <p:sp>
          <p:nvSpPr>
            <p:cNvPr id="1311749" name="AutoShape 5"/>
            <p:cNvSpPr>
              <a:spLocks/>
            </p:cNvSpPr>
            <p:nvPr/>
          </p:nvSpPr>
          <p:spPr bwMode="auto">
            <a:xfrm>
              <a:off x="288" y="1392"/>
              <a:ext cx="96" cy="1152"/>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750" name="Text Box 6"/>
            <p:cNvSpPr txBox="1">
              <a:spLocks noChangeArrowheads="1"/>
            </p:cNvSpPr>
            <p:nvPr/>
          </p:nvSpPr>
          <p:spPr bwMode="auto">
            <a:xfrm>
              <a:off x="1488" y="912"/>
              <a:ext cx="1632" cy="33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Results found</a:t>
              </a:r>
            </a:p>
          </p:txBody>
        </p:sp>
      </p:grpSp>
      <p:grpSp>
        <p:nvGrpSpPr>
          <p:cNvPr id="1311759" name="Group 15"/>
          <p:cNvGrpSpPr>
            <a:grpSpLocks/>
          </p:cNvGrpSpPr>
          <p:nvPr/>
        </p:nvGrpSpPr>
        <p:grpSpPr bwMode="auto">
          <a:xfrm>
            <a:off x="381000" y="3733800"/>
            <a:ext cx="7010400" cy="1371600"/>
            <a:chOff x="240" y="2592"/>
            <a:chExt cx="4416" cy="864"/>
          </a:xfrm>
        </p:grpSpPr>
        <p:sp>
          <p:nvSpPr>
            <p:cNvPr id="1311753" name="Text Box 9"/>
            <p:cNvSpPr txBox="1">
              <a:spLocks noChangeArrowheads="1"/>
            </p:cNvSpPr>
            <p:nvPr/>
          </p:nvSpPr>
          <p:spPr bwMode="auto">
            <a:xfrm>
              <a:off x="1728" y="2592"/>
              <a:ext cx="2928" cy="33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CCFF33"/>
                </a:buClr>
                <a:buSzPct val="70000"/>
                <a:buFont typeface="Wingdings" pitchFamily="2" charset="2"/>
                <a:buNone/>
              </a:pPr>
              <a:r>
                <a:rPr lang="en-US" altLang="en-US" sz="2800">
                  <a:solidFill>
                    <a:srgbClr val="FF3300"/>
                  </a:solidFill>
                  <a:latin typeface="Times New Roman" pitchFamily="18" charset="0"/>
                </a:rPr>
                <a:t>Answer to the question asked</a:t>
              </a:r>
            </a:p>
          </p:txBody>
        </p:sp>
        <p:sp>
          <p:nvSpPr>
            <p:cNvPr id="1311754" name="AutoShape 10"/>
            <p:cNvSpPr>
              <a:spLocks/>
            </p:cNvSpPr>
            <p:nvPr/>
          </p:nvSpPr>
          <p:spPr bwMode="auto">
            <a:xfrm>
              <a:off x="240" y="3120"/>
              <a:ext cx="192" cy="336"/>
            </a:xfrm>
            <a:prstGeom prst="leftBrace">
              <a:avLst>
                <a:gd name="adj1" fmla="val 14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1758" name="Group 14"/>
          <p:cNvGrpSpPr>
            <a:grpSpLocks/>
          </p:cNvGrpSpPr>
          <p:nvPr/>
        </p:nvGrpSpPr>
        <p:grpSpPr bwMode="auto">
          <a:xfrm>
            <a:off x="381000" y="5181600"/>
            <a:ext cx="8305800" cy="1243012"/>
            <a:chOff x="240" y="3648"/>
            <a:chExt cx="5328" cy="587"/>
          </a:xfrm>
        </p:grpSpPr>
        <p:sp>
          <p:nvSpPr>
            <p:cNvPr id="1311756" name="Text Box 12"/>
            <p:cNvSpPr txBox="1">
              <a:spLocks noChangeArrowheads="1"/>
            </p:cNvSpPr>
            <p:nvPr/>
          </p:nvSpPr>
          <p:spPr bwMode="auto">
            <a:xfrm>
              <a:off x="3312" y="3984"/>
              <a:ext cx="2256" cy="25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CCFF33"/>
                </a:buClr>
                <a:buSzPct val="70000"/>
                <a:buFont typeface="Wingdings" pitchFamily="2" charset="2"/>
                <a:buNone/>
              </a:pPr>
              <a:r>
                <a:rPr lang="en-US" altLang="en-US" sz="2800">
                  <a:solidFill>
                    <a:srgbClr val="FF3300"/>
                  </a:solidFill>
                  <a:latin typeface="Times New Roman" pitchFamily="18" charset="0"/>
                </a:rPr>
                <a:t>The caveats.</a:t>
              </a:r>
            </a:p>
          </p:txBody>
        </p:sp>
        <p:sp>
          <p:nvSpPr>
            <p:cNvPr id="1311757" name="AutoShape 13"/>
            <p:cNvSpPr>
              <a:spLocks/>
            </p:cNvSpPr>
            <p:nvPr/>
          </p:nvSpPr>
          <p:spPr bwMode="auto">
            <a:xfrm>
              <a:off x="240" y="3648"/>
              <a:ext cx="192" cy="336"/>
            </a:xfrm>
            <a:prstGeom prst="leftBrace">
              <a:avLst>
                <a:gd name="adj1" fmla="val 14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240672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1747">
                                            <p:txEl>
                                              <p:pRg st="0" end="0"/>
                                            </p:txEl>
                                          </p:spTgt>
                                        </p:tgtEl>
                                        <p:attrNameLst>
                                          <p:attrName>style.visibility</p:attrName>
                                        </p:attrNameLst>
                                      </p:cBhvr>
                                      <p:to>
                                        <p:strVal val="visible"/>
                                      </p:to>
                                    </p:set>
                                    <p:anim calcmode="lin" valueType="num">
                                      <p:cBhvr additive="base">
                                        <p:cTn id="7" dur="500" fill="hold"/>
                                        <p:tgtEl>
                                          <p:spTgt spid="131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1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11747">
                                            <p:txEl>
                                              <p:pRg st="3" end="3"/>
                                            </p:txEl>
                                          </p:spTgt>
                                        </p:tgtEl>
                                        <p:attrNameLst>
                                          <p:attrName>style.visibility</p:attrName>
                                        </p:attrNameLst>
                                      </p:cBhvr>
                                      <p:to>
                                        <p:strVal val="visible"/>
                                      </p:to>
                                    </p:set>
                                    <p:anim calcmode="lin" valueType="num">
                                      <p:cBhvr additive="base">
                                        <p:cTn id="11" dur="500" fill="hold"/>
                                        <p:tgtEl>
                                          <p:spTgt spid="131174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1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311751"/>
                                        </p:tgtEl>
                                        <p:attrNameLst>
                                          <p:attrName>style.visibility</p:attrName>
                                        </p:attrNameLst>
                                      </p:cBhvr>
                                      <p:to>
                                        <p:strVal val="visible"/>
                                      </p:to>
                                    </p:set>
                                    <p:anim calcmode="lin" valueType="num">
                                      <p:cBhvr>
                                        <p:cTn id="17" dur="500" fill="hold"/>
                                        <p:tgtEl>
                                          <p:spTgt spid="1311751"/>
                                        </p:tgtEl>
                                        <p:attrNameLst>
                                          <p:attrName>ppt_w</p:attrName>
                                        </p:attrNameLst>
                                      </p:cBhvr>
                                      <p:tavLst>
                                        <p:tav tm="0">
                                          <p:val>
                                            <p:fltVal val="0"/>
                                          </p:val>
                                        </p:tav>
                                        <p:tav tm="100000">
                                          <p:val>
                                            <p:strVal val="#ppt_w"/>
                                          </p:val>
                                        </p:tav>
                                      </p:tavLst>
                                    </p:anim>
                                    <p:anim calcmode="lin" valueType="num">
                                      <p:cBhvr>
                                        <p:cTn id="18" dur="500" fill="hold"/>
                                        <p:tgtEl>
                                          <p:spTgt spid="131175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1175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311759"/>
                                        </p:tgtEl>
                                        <p:attrNameLst>
                                          <p:attrName>style.visibility</p:attrName>
                                        </p:attrNameLst>
                                      </p:cBhvr>
                                      <p:to>
                                        <p:strVal val="visible"/>
                                      </p:to>
                                    </p:set>
                                    <p:anim calcmode="lin" valueType="num">
                                      <p:cBhvr>
                                        <p:cTn id="23" dur="500" fill="hold"/>
                                        <p:tgtEl>
                                          <p:spTgt spid="1311759"/>
                                        </p:tgtEl>
                                        <p:attrNameLst>
                                          <p:attrName>ppt_w</p:attrName>
                                        </p:attrNameLst>
                                      </p:cBhvr>
                                      <p:tavLst>
                                        <p:tav tm="0">
                                          <p:val>
                                            <p:fltVal val="0"/>
                                          </p:val>
                                        </p:tav>
                                        <p:tav tm="100000">
                                          <p:val>
                                            <p:strVal val="#ppt_w"/>
                                          </p:val>
                                        </p:tav>
                                      </p:tavLst>
                                    </p:anim>
                                    <p:anim calcmode="lin" valueType="num">
                                      <p:cBhvr>
                                        <p:cTn id="24" dur="500" fill="hold"/>
                                        <p:tgtEl>
                                          <p:spTgt spid="131175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1175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311758"/>
                                        </p:tgtEl>
                                        <p:attrNameLst>
                                          <p:attrName>style.visibility</p:attrName>
                                        </p:attrNameLst>
                                      </p:cBhvr>
                                      <p:to>
                                        <p:strVal val="visible"/>
                                      </p:to>
                                    </p:set>
                                    <p:anim calcmode="lin" valueType="num">
                                      <p:cBhvr>
                                        <p:cTn id="29" dur="500" fill="hold"/>
                                        <p:tgtEl>
                                          <p:spTgt spid="1311758"/>
                                        </p:tgtEl>
                                        <p:attrNameLst>
                                          <p:attrName>ppt_w</p:attrName>
                                        </p:attrNameLst>
                                      </p:cBhvr>
                                      <p:tavLst>
                                        <p:tav tm="0">
                                          <p:val>
                                            <p:fltVal val="0"/>
                                          </p:val>
                                        </p:tav>
                                        <p:tav tm="100000">
                                          <p:val>
                                            <p:strVal val="#ppt_w"/>
                                          </p:val>
                                        </p:tav>
                                      </p:tavLst>
                                    </p:anim>
                                    <p:anim calcmode="lin" valueType="num">
                                      <p:cBhvr>
                                        <p:cTn id="30" dur="500" fill="hold"/>
                                        <p:tgtEl>
                                          <p:spTgt spid="131175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117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13795" name="Rectangle 3"/>
          <p:cNvSpPr>
            <a:spLocks noGrp="1" noChangeArrowheads="1"/>
          </p:cNvSpPr>
          <p:nvPr>
            <p:ph type="body" idx="1"/>
          </p:nvPr>
        </p:nvSpPr>
        <p:spPr>
          <a:xfrm>
            <a:off x="0" y="1447800"/>
            <a:ext cx="9067800" cy="4038600"/>
          </a:xfrm>
        </p:spPr>
        <p:txBody>
          <a:bodyPr/>
          <a:lstStyle/>
          <a:p>
            <a:pPr marL="609600" indent="-609600">
              <a:lnSpc>
                <a:spcPct val="90000"/>
              </a:lnSpc>
              <a:buFont typeface="Wingdings" pitchFamily="2" charset="2"/>
              <a:buNone/>
            </a:pPr>
            <a:r>
              <a:rPr lang="en-US" altLang="en-US" sz="2000" b="1">
                <a:cs typeface="Arial" charset="0"/>
              </a:rPr>
              <a:t>Even more subheadings…</a:t>
            </a:r>
          </a:p>
          <a:p>
            <a:pPr marL="609600" indent="-609600">
              <a:lnSpc>
                <a:spcPct val="90000"/>
              </a:lnSpc>
              <a:buFont typeface="Wingdings" pitchFamily="2" charset="2"/>
              <a:buNone/>
            </a:pPr>
            <a:r>
              <a:rPr lang="en-US" altLang="en-US" sz="2800" b="1">
                <a:latin typeface="Verdana" pitchFamily="34" charset="0"/>
                <a:cs typeface="Arial" charset="0"/>
              </a:rPr>
              <a:t>Effect of Rimonabant, a Cannabinoid-1 Receptor Blocker, on Weight and Cardiometabolic Risk Factors in Overweight or Obese Patients RIO-North America: A Randomized Controlled Trial </a:t>
            </a:r>
            <a:endParaRPr lang="en-US" altLang="en-US" sz="2800" b="1">
              <a:latin typeface="Times New Roman" pitchFamily="18" charset="0"/>
              <a:cs typeface="Arial" charset="0"/>
            </a:endParaRPr>
          </a:p>
          <a:p>
            <a:pPr marL="609600" indent="-609600">
              <a:lnSpc>
                <a:spcPct val="90000"/>
              </a:lnSpc>
              <a:buFont typeface="Wingdings" pitchFamily="2" charset="2"/>
              <a:buNone/>
            </a:pPr>
            <a:r>
              <a:rPr lang="en-US" altLang="en-US" sz="2000" b="1">
                <a:latin typeface="Verdana" pitchFamily="34" charset="0"/>
                <a:cs typeface="Arial" charset="0"/>
              </a:rPr>
              <a:t>F. Xavier Pi-Sunyer, MD; Louis J. Aronne, MD; Hassan M. Heshmati, MD; Jeanne Devin, MS; Julio Rosenstock, MD; for the RIO-North America Study Group </a:t>
            </a:r>
            <a:r>
              <a:rPr lang="en-US" altLang="en-US" sz="2000" b="1">
                <a:latin typeface="Times New Roman" pitchFamily="18" charset="0"/>
                <a:cs typeface="Arial" charset="0"/>
              </a:rPr>
              <a:t/>
            </a:r>
            <a:br>
              <a:rPr lang="en-US" altLang="en-US" sz="2000" b="1">
                <a:latin typeface="Times New Roman" pitchFamily="18" charset="0"/>
                <a:cs typeface="Arial" charset="0"/>
              </a:rPr>
            </a:br>
            <a:endParaRPr lang="en-US" altLang="en-US" sz="2000" b="1">
              <a:latin typeface="Times New Roman" pitchFamily="18" charset="0"/>
              <a:cs typeface="Arial" charset="0"/>
            </a:endParaRPr>
          </a:p>
          <a:p>
            <a:pPr marL="609600" indent="-609600">
              <a:lnSpc>
                <a:spcPct val="90000"/>
              </a:lnSpc>
              <a:buFont typeface="Wingdings" pitchFamily="2" charset="2"/>
              <a:buNone/>
            </a:pPr>
            <a:r>
              <a:rPr lang="en-US" altLang="en-US" sz="2000" b="1" i="1">
                <a:latin typeface="Verdana" pitchFamily="34" charset="0"/>
                <a:cs typeface="Arial" charset="0"/>
              </a:rPr>
              <a:t>JAMA.</a:t>
            </a:r>
            <a:r>
              <a:rPr lang="en-US" altLang="en-US" sz="2000" b="1">
                <a:latin typeface="Times New Roman"/>
                <a:cs typeface="Arial" charset="0"/>
              </a:rPr>
              <a:t> </a:t>
            </a:r>
            <a:r>
              <a:rPr lang="en-US" altLang="en-US" sz="2000" b="1">
                <a:latin typeface="Verdana" pitchFamily="34" charset="0"/>
                <a:cs typeface="Arial" charset="0"/>
              </a:rPr>
              <a:t>2006;295:761-775. </a:t>
            </a:r>
            <a:endParaRPr lang="en-US" altLang="en-US" sz="2000" b="1">
              <a:latin typeface="Times New Roman" pitchFamily="18" charset="0"/>
              <a:cs typeface="Arial" charset="0"/>
            </a:endParaRPr>
          </a:p>
          <a:p>
            <a:pPr marL="609600" indent="-609600">
              <a:lnSpc>
                <a:spcPct val="90000"/>
              </a:lnSpc>
              <a:buFont typeface="Wingdings" pitchFamily="2" charset="2"/>
              <a:buNone/>
            </a:pPr>
            <a:endParaRPr lang="en-US" altLang="en-US" sz="2000" b="1">
              <a:latin typeface="Verdana" pitchFamily="34" charset="0"/>
              <a:cs typeface="Arial" charset="0"/>
            </a:endParaRPr>
          </a:p>
        </p:txBody>
      </p:sp>
    </p:spTree>
    <p:extLst>
      <p:ext uri="{BB962C8B-B14F-4D97-AF65-F5344CB8AC3E}">
        <p14:creationId xmlns:p14="http://schemas.microsoft.com/office/powerpoint/2010/main" val="1923640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3795">
                                            <p:txEl>
                                              <p:pRg st="0" end="0"/>
                                            </p:txEl>
                                          </p:spTgt>
                                        </p:tgtEl>
                                        <p:attrNameLst>
                                          <p:attrName>style.visibility</p:attrName>
                                        </p:attrNameLst>
                                      </p:cBhvr>
                                      <p:to>
                                        <p:strVal val="visible"/>
                                      </p:to>
                                    </p:set>
                                    <p:anim calcmode="lin" valueType="num">
                                      <p:cBhvr additive="base">
                                        <p:cTn id="7" dur="500" fill="hold"/>
                                        <p:tgtEl>
                                          <p:spTgt spid="131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3795">
                                            <p:txEl>
                                              <p:pRg st="1" end="1"/>
                                            </p:txEl>
                                          </p:spTgt>
                                        </p:tgtEl>
                                        <p:attrNameLst>
                                          <p:attrName>style.visibility</p:attrName>
                                        </p:attrNameLst>
                                      </p:cBhvr>
                                      <p:to>
                                        <p:strVal val="visible"/>
                                      </p:to>
                                    </p:set>
                                    <p:anim calcmode="lin" valueType="num">
                                      <p:cBhvr additive="base">
                                        <p:cTn id="13" dur="500" fill="hold"/>
                                        <p:tgtEl>
                                          <p:spTgt spid="131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3795">
                                            <p:txEl>
                                              <p:pRg st="2" end="2"/>
                                            </p:txEl>
                                          </p:spTgt>
                                        </p:tgtEl>
                                        <p:attrNameLst>
                                          <p:attrName>style.visibility</p:attrName>
                                        </p:attrNameLst>
                                      </p:cBhvr>
                                      <p:to>
                                        <p:strVal val="visible"/>
                                      </p:to>
                                    </p:set>
                                    <p:anim calcmode="lin" valueType="num">
                                      <p:cBhvr additive="base">
                                        <p:cTn id="19" dur="500" fill="hold"/>
                                        <p:tgtEl>
                                          <p:spTgt spid="131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1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13795">
                                            <p:txEl>
                                              <p:pRg st="3" end="3"/>
                                            </p:txEl>
                                          </p:spTgt>
                                        </p:tgtEl>
                                        <p:attrNameLst>
                                          <p:attrName>style.visibility</p:attrName>
                                        </p:attrNameLst>
                                      </p:cBhvr>
                                      <p:to>
                                        <p:strVal val="visible"/>
                                      </p:to>
                                    </p:set>
                                    <p:anim calcmode="lin" valueType="num">
                                      <p:cBhvr additive="base">
                                        <p:cTn id="25" dur="500" fill="hold"/>
                                        <p:tgtEl>
                                          <p:spTgt spid="131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137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7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15843" name="Rectangle 3"/>
          <p:cNvSpPr>
            <a:spLocks noGrp="1" noChangeArrowheads="1"/>
          </p:cNvSpPr>
          <p:nvPr>
            <p:ph type="body" idx="1"/>
          </p:nvPr>
        </p:nvSpPr>
        <p:spPr>
          <a:xfrm>
            <a:off x="0" y="1447800"/>
            <a:ext cx="9067800" cy="4038600"/>
          </a:xfrm>
        </p:spPr>
        <p:txBody>
          <a:bodyPr>
            <a:normAutofit fontScale="92500" lnSpcReduction="10000"/>
          </a:bodyPr>
          <a:lstStyle/>
          <a:p>
            <a:pPr marL="609600" indent="-609600">
              <a:lnSpc>
                <a:spcPct val="90000"/>
              </a:lnSpc>
              <a:buFont typeface="Wingdings" pitchFamily="2" charset="2"/>
              <a:buNone/>
            </a:pPr>
            <a:r>
              <a:rPr lang="en-US" altLang="en-US" sz="1800" b="1">
                <a:latin typeface="Verdana" pitchFamily="34" charset="0"/>
                <a:cs typeface="Arial" charset="0"/>
              </a:rPr>
              <a:t>Context:</a:t>
            </a:r>
            <a:r>
              <a:rPr lang="en-US" altLang="en-US" sz="1800" b="1">
                <a:latin typeface="Times New Roman"/>
                <a:cs typeface="Arial" charset="0"/>
              </a:rPr>
              <a:t> </a:t>
            </a:r>
            <a:r>
              <a:rPr lang="en-US" altLang="en-US" sz="1800" b="1">
                <a:latin typeface="Verdana" pitchFamily="34" charset="0"/>
                <a:cs typeface="Arial" charset="0"/>
              </a:rPr>
              <a:t> Rimonabant, a selective cannabinoid-1 receptor</a:t>
            </a:r>
            <a:r>
              <a:rPr lang="en-US" altLang="en-US" sz="1800" b="1" baseline="30000">
                <a:latin typeface="Verdana" pitchFamily="34" charset="0"/>
                <a:cs typeface="Arial" charset="0"/>
              </a:rPr>
              <a:t> </a:t>
            </a:r>
            <a:r>
              <a:rPr lang="en-US" altLang="en-US" sz="1800" b="1">
                <a:latin typeface="Verdana" pitchFamily="34" charset="0"/>
                <a:cs typeface="Arial" charset="0"/>
              </a:rPr>
              <a:t>blocker, may reduce body weight and improve cardiometabolic</a:t>
            </a:r>
            <a:r>
              <a:rPr lang="en-US" altLang="en-US" sz="1800" b="1" baseline="30000">
                <a:latin typeface="Verdana" pitchFamily="34" charset="0"/>
                <a:cs typeface="Arial" charset="0"/>
              </a:rPr>
              <a:t> </a:t>
            </a:r>
            <a:r>
              <a:rPr lang="en-US" altLang="en-US" sz="1800" b="1">
                <a:latin typeface="Verdana" pitchFamily="34" charset="0"/>
                <a:cs typeface="Arial" charset="0"/>
              </a:rPr>
              <a:t>risk factors in patients who are overweight or obese.</a:t>
            </a:r>
            <a:r>
              <a:rPr lang="en-US" altLang="en-US" sz="1800" b="1" baseline="30000">
                <a:latin typeface="Verdana" pitchFamily="34" charset="0"/>
                <a:cs typeface="Arial" charset="0"/>
              </a:rPr>
              <a:t> </a:t>
            </a:r>
            <a:endParaRPr lang="en-US" altLang="en-US" sz="1800" b="1">
              <a:latin typeface="Verdana" pitchFamily="34" charset="0"/>
              <a:cs typeface="Arial" charset="0"/>
            </a:endParaRPr>
          </a:p>
          <a:p>
            <a:pPr marL="609600" indent="-609600">
              <a:lnSpc>
                <a:spcPct val="90000"/>
              </a:lnSpc>
              <a:buFont typeface="Wingdings" pitchFamily="2" charset="2"/>
              <a:buNone/>
            </a:pPr>
            <a:r>
              <a:rPr lang="en-US" altLang="en-US" sz="1800" b="1">
                <a:latin typeface="Verdana" pitchFamily="34" charset="0"/>
                <a:cs typeface="Arial" charset="0"/>
              </a:rPr>
              <a:t>Objective: To compare the efficacy and safety of rimonabant</a:t>
            </a:r>
            <a:r>
              <a:rPr lang="en-US" altLang="en-US" sz="1800" b="1" baseline="30000">
                <a:latin typeface="Verdana" pitchFamily="34" charset="0"/>
                <a:cs typeface="Arial" charset="0"/>
              </a:rPr>
              <a:t> </a:t>
            </a:r>
            <a:r>
              <a:rPr lang="en-US" altLang="en-US" sz="1800" b="1">
                <a:latin typeface="Verdana" pitchFamily="34" charset="0"/>
                <a:cs typeface="Arial" charset="0"/>
              </a:rPr>
              <a:t>with placebo each in conjunction with diet and exercise for</a:t>
            </a:r>
            <a:r>
              <a:rPr lang="en-US" altLang="en-US" sz="1800" b="1" baseline="30000">
                <a:latin typeface="Verdana" pitchFamily="34" charset="0"/>
                <a:cs typeface="Arial" charset="0"/>
              </a:rPr>
              <a:t> </a:t>
            </a:r>
            <a:r>
              <a:rPr lang="en-US" altLang="en-US" sz="1800" b="1">
                <a:latin typeface="Verdana" pitchFamily="34" charset="0"/>
                <a:cs typeface="Arial" charset="0"/>
              </a:rPr>
              <a:t>sustained changes in weight and cardiometabolic risk factors</a:t>
            </a:r>
            <a:r>
              <a:rPr lang="en-US" altLang="en-US" sz="1800" b="1" baseline="30000">
                <a:latin typeface="Verdana" pitchFamily="34" charset="0"/>
                <a:cs typeface="Arial" charset="0"/>
              </a:rPr>
              <a:t> </a:t>
            </a:r>
            <a:r>
              <a:rPr lang="en-US" altLang="en-US" sz="1800" b="1">
                <a:latin typeface="Verdana" pitchFamily="34" charset="0"/>
                <a:cs typeface="Arial" charset="0"/>
              </a:rPr>
              <a:t>over 2 years.</a:t>
            </a:r>
            <a:r>
              <a:rPr lang="en-US" altLang="en-US" sz="1800" b="1" baseline="30000">
                <a:latin typeface="Verdana" pitchFamily="34" charset="0"/>
                <a:cs typeface="Arial" charset="0"/>
              </a:rPr>
              <a:t> </a:t>
            </a:r>
            <a:endParaRPr lang="en-US" altLang="en-US" sz="1800" b="1">
              <a:latin typeface="Verdana" pitchFamily="34" charset="0"/>
              <a:cs typeface="Arial" charset="0"/>
            </a:endParaRPr>
          </a:p>
          <a:p>
            <a:pPr marL="609600" indent="-609600">
              <a:lnSpc>
                <a:spcPct val="90000"/>
              </a:lnSpc>
              <a:buFont typeface="Wingdings" pitchFamily="2" charset="2"/>
              <a:buNone/>
            </a:pPr>
            <a:r>
              <a:rPr lang="en-US" altLang="en-US" sz="1800" b="1">
                <a:latin typeface="Verdana" pitchFamily="34" charset="0"/>
                <a:cs typeface="Arial" charset="0"/>
              </a:rPr>
              <a:t>Design, Setting, and Participants:</a:t>
            </a:r>
            <a:r>
              <a:rPr lang="en-US" altLang="en-US" sz="1800" b="1">
                <a:latin typeface="Times New Roman"/>
                <a:cs typeface="Arial" charset="0"/>
              </a:rPr>
              <a:t> </a:t>
            </a:r>
            <a:r>
              <a:rPr lang="en-US" altLang="en-US" sz="1800" b="1">
                <a:latin typeface="Verdana" pitchFamily="34" charset="0"/>
                <a:cs typeface="Arial" charset="0"/>
              </a:rPr>
              <a:t> Randomized, double-blind,</a:t>
            </a:r>
            <a:r>
              <a:rPr lang="en-US" altLang="en-US" sz="1800" b="1" baseline="30000">
                <a:latin typeface="Verdana" pitchFamily="34" charset="0"/>
                <a:cs typeface="Arial" charset="0"/>
              </a:rPr>
              <a:t> </a:t>
            </a:r>
            <a:r>
              <a:rPr lang="en-US" altLang="en-US" sz="1800" b="1">
                <a:latin typeface="Verdana" pitchFamily="34" charset="0"/>
                <a:cs typeface="Arial" charset="0"/>
              </a:rPr>
              <a:t>placebo-controlled trial of 3045 obese (body mass index  30)</a:t>
            </a:r>
            <a:r>
              <a:rPr lang="en-US" altLang="en-US" sz="1800" b="1" baseline="30000">
                <a:latin typeface="Verdana" pitchFamily="34" charset="0"/>
                <a:cs typeface="Arial" charset="0"/>
              </a:rPr>
              <a:t> </a:t>
            </a:r>
            <a:r>
              <a:rPr lang="en-US" altLang="en-US" sz="1800" b="1">
                <a:latin typeface="Verdana" pitchFamily="34" charset="0"/>
                <a:cs typeface="Arial" charset="0"/>
              </a:rPr>
              <a:t>or overweight (body mass index &gt;27 and treated or untreated</a:t>
            </a:r>
            <a:r>
              <a:rPr lang="en-US" altLang="en-US" sz="1800" b="1" baseline="30000">
                <a:latin typeface="Verdana" pitchFamily="34" charset="0"/>
                <a:cs typeface="Arial" charset="0"/>
              </a:rPr>
              <a:t> </a:t>
            </a:r>
            <a:r>
              <a:rPr lang="en-US" altLang="en-US" sz="1800" b="1">
                <a:latin typeface="Verdana" pitchFamily="34" charset="0"/>
                <a:cs typeface="Arial" charset="0"/>
              </a:rPr>
              <a:t>hypertension or dyslipidemia) adult patients at 64 US and 8</a:t>
            </a:r>
            <a:r>
              <a:rPr lang="en-US" altLang="en-US" sz="1800" b="1" baseline="30000">
                <a:latin typeface="Verdana" pitchFamily="34" charset="0"/>
                <a:cs typeface="Arial" charset="0"/>
              </a:rPr>
              <a:t> </a:t>
            </a:r>
            <a:r>
              <a:rPr lang="en-US" altLang="en-US" sz="1800" b="1">
                <a:latin typeface="Verdana" pitchFamily="34" charset="0"/>
                <a:cs typeface="Arial" charset="0"/>
              </a:rPr>
              <a:t>Canadian clinical research centers from August 2001 to April</a:t>
            </a:r>
            <a:r>
              <a:rPr lang="en-US" altLang="en-US" sz="1800" b="1" baseline="30000">
                <a:latin typeface="Verdana" pitchFamily="34" charset="0"/>
                <a:cs typeface="Arial" charset="0"/>
              </a:rPr>
              <a:t> </a:t>
            </a:r>
            <a:r>
              <a:rPr lang="en-US" altLang="en-US" sz="1800" b="1">
                <a:latin typeface="Verdana" pitchFamily="34" charset="0"/>
                <a:cs typeface="Arial" charset="0"/>
              </a:rPr>
              <a:t>2004.</a:t>
            </a:r>
            <a:r>
              <a:rPr lang="en-US" altLang="en-US" sz="1800" b="1" baseline="30000">
                <a:latin typeface="Verdana" pitchFamily="34" charset="0"/>
                <a:cs typeface="Arial" charset="0"/>
              </a:rPr>
              <a:t> </a:t>
            </a:r>
            <a:endParaRPr lang="en-US" altLang="en-US" sz="1800" b="1">
              <a:latin typeface="Verdana" pitchFamily="34" charset="0"/>
              <a:cs typeface="Arial" charset="0"/>
            </a:endParaRPr>
          </a:p>
          <a:p>
            <a:pPr marL="609600" indent="-609600">
              <a:lnSpc>
                <a:spcPct val="90000"/>
              </a:lnSpc>
              <a:buFont typeface="Wingdings" pitchFamily="2" charset="2"/>
              <a:buNone/>
            </a:pPr>
            <a:r>
              <a:rPr lang="en-US" altLang="en-US" sz="1800" b="1">
                <a:latin typeface="Verdana" pitchFamily="34" charset="0"/>
                <a:cs typeface="Arial" charset="0"/>
              </a:rPr>
              <a:t>Intervention:</a:t>
            </a:r>
            <a:r>
              <a:rPr lang="en-US" altLang="en-US" sz="1800" b="1">
                <a:latin typeface="Times New Roman"/>
                <a:cs typeface="Arial" charset="0"/>
              </a:rPr>
              <a:t> </a:t>
            </a:r>
            <a:r>
              <a:rPr lang="en-US" altLang="en-US" sz="1800" b="1">
                <a:latin typeface="Verdana" pitchFamily="34" charset="0"/>
                <a:cs typeface="Arial" charset="0"/>
              </a:rPr>
              <a:t> After a 4-week single-blind placebo plus</a:t>
            </a:r>
            <a:r>
              <a:rPr lang="en-US" altLang="en-US" sz="1800" b="1" baseline="30000">
                <a:latin typeface="Verdana" pitchFamily="34" charset="0"/>
                <a:cs typeface="Arial" charset="0"/>
              </a:rPr>
              <a:t> </a:t>
            </a:r>
            <a:r>
              <a:rPr lang="en-US" altLang="en-US" sz="1800" b="1">
                <a:latin typeface="Verdana" pitchFamily="34" charset="0"/>
                <a:cs typeface="Arial" charset="0"/>
              </a:rPr>
              <a:t>diet (600 kcal/d deficit) run-in period, patients were randomized</a:t>
            </a:r>
            <a:r>
              <a:rPr lang="en-US" altLang="en-US" sz="1800" b="1" baseline="30000">
                <a:latin typeface="Verdana" pitchFamily="34" charset="0"/>
                <a:cs typeface="Arial" charset="0"/>
              </a:rPr>
              <a:t> </a:t>
            </a:r>
            <a:r>
              <a:rPr lang="en-US" altLang="en-US" sz="1800" b="1">
                <a:latin typeface="Verdana" pitchFamily="34" charset="0"/>
                <a:cs typeface="Arial" charset="0"/>
              </a:rPr>
              <a:t>to receive placebo, 5 mg/d of rimonabant, or 20 mg/d of rimonabant</a:t>
            </a:r>
            <a:r>
              <a:rPr lang="en-US" altLang="en-US" sz="1800" b="1" baseline="30000">
                <a:latin typeface="Verdana" pitchFamily="34" charset="0"/>
                <a:cs typeface="Arial" charset="0"/>
              </a:rPr>
              <a:t> </a:t>
            </a:r>
            <a:r>
              <a:rPr lang="en-US" altLang="en-US" sz="1800" b="1">
                <a:latin typeface="Verdana" pitchFamily="34" charset="0"/>
                <a:cs typeface="Arial" charset="0"/>
              </a:rPr>
              <a:t>for 1 year. Rimonabant-treated patients were rerandomized to</a:t>
            </a:r>
            <a:r>
              <a:rPr lang="en-US" altLang="en-US" sz="1800" b="1" baseline="30000">
                <a:latin typeface="Verdana" pitchFamily="34" charset="0"/>
                <a:cs typeface="Arial" charset="0"/>
              </a:rPr>
              <a:t> </a:t>
            </a:r>
            <a:r>
              <a:rPr lang="en-US" altLang="en-US" sz="1800" b="1">
                <a:latin typeface="Verdana" pitchFamily="34" charset="0"/>
                <a:cs typeface="Arial" charset="0"/>
              </a:rPr>
              <a:t>receive placebo or continued to receive the same rimonabant</a:t>
            </a:r>
            <a:r>
              <a:rPr lang="en-US" altLang="en-US" sz="1800" b="1" baseline="30000">
                <a:latin typeface="Verdana" pitchFamily="34" charset="0"/>
                <a:cs typeface="Arial" charset="0"/>
              </a:rPr>
              <a:t> </a:t>
            </a:r>
            <a:r>
              <a:rPr lang="en-US" altLang="en-US" sz="1800" b="1">
                <a:latin typeface="Verdana" pitchFamily="34" charset="0"/>
                <a:cs typeface="Arial" charset="0"/>
              </a:rPr>
              <a:t>dose while the placebo group continued to receive placebo during</a:t>
            </a:r>
            <a:r>
              <a:rPr lang="en-US" altLang="en-US" sz="1800" b="1" baseline="30000">
                <a:latin typeface="Verdana" pitchFamily="34" charset="0"/>
                <a:cs typeface="Arial" charset="0"/>
              </a:rPr>
              <a:t> </a:t>
            </a:r>
            <a:r>
              <a:rPr lang="en-US" altLang="en-US" sz="1800" b="1">
                <a:latin typeface="Verdana" pitchFamily="34" charset="0"/>
                <a:cs typeface="Arial" charset="0"/>
              </a:rPr>
              <a:t>year 2.</a:t>
            </a:r>
            <a:r>
              <a:rPr lang="en-US" altLang="en-US" sz="1800" b="1" baseline="30000">
                <a:latin typeface="Verdana" pitchFamily="34" charset="0"/>
                <a:cs typeface="Arial" charset="0"/>
              </a:rPr>
              <a:t> </a:t>
            </a:r>
            <a:endParaRPr lang="en-US" altLang="en-US" sz="1800" b="1">
              <a:latin typeface="Verdana" pitchFamily="34" charset="0"/>
              <a:cs typeface="Arial" charset="0"/>
            </a:endParaRPr>
          </a:p>
        </p:txBody>
      </p:sp>
    </p:spTree>
    <p:extLst>
      <p:ext uri="{BB962C8B-B14F-4D97-AF65-F5344CB8AC3E}">
        <p14:creationId xmlns:p14="http://schemas.microsoft.com/office/powerpoint/2010/main" val="9210661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17891" name="Rectangle 3"/>
          <p:cNvSpPr>
            <a:spLocks noGrp="1" noChangeArrowheads="1"/>
          </p:cNvSpPr>
          <p:nvPr>
            <p:ph type="body" idx="1"/>
          </p:nvPr>
        </p:nvSpPr>
        <p:spPr>
          <a:xfrm>
            <a:off x="0" y="1447800"/>
            <a:ext cx="9067800" cy="4038600"/>
          </a:xfrm>
        </p:spPr>
        <p:txBody>
          <a:bodyPr>
            <a:normAutofit fontScale="92500" lnSpcReduction="10000"/>
          </a:bodyPr>
          <a:lstStyle/>
          <a:p>
            <a:pPr marL="609600" indent="-609600">
              <a:lnSpc>
                <a:spcPct val="90000"/>
              </a:lnSpc>
              <a:buFont typeface="Wingdings" pitchFamily="2" charset="2"/>
              <a:buNone/>
            </a:pPr>
            <a:r>
              <a:rPr lang="en-US" altLang="en-US" sz="1800" b="1">
                <a:latin typeface="Verdana" pitchFamily="34" charset="0"/>
                <a:cs typeface="Arial" charset="0"/>
              </a:rPr>
              <a:t>Results:</a:t>
            </a:r>
            <a:r>
              <a:rPr lang="en-US" altLang="en-US" sz="1800" b="1">
                <a:latin typeface="Times New Roman"/>
                <a:cs typeface="Arial" charset="0"/>
              </a:rPr>
              <a:t> </a:t>
            </a:r>
            <a:r>
              <a:rPr lang="en-US" altLang="en-US" sz="1800" b="1">
                <a:latin typeface="Verdana" pitchFamily="34" charset="0"/>
                <a:cs typeface="Arial" charset="0"/>
              </a:rPr>
              <a:t> At year 1, the completion rate was 309 (51%) patients</a:t>
            </a:r>
            <a:r>
              <a:rPr lang="en-US" altLang="en-US" sz="1800" b="1" baseline="30000">
                <a:latin typeface="Verdana" pitchFamily="34" charset="0"/>
                <a:cs typeface="Arial" charset="0"/>
              </a:rPr>
              <a:t> </a:t>
            </a:r>
            <a:r>
              <a:rPr lang="en-US" altLang="en-US" sz="1800" b="1">
                <a:latin typeface="Verdana" pitchFamily="34" charset="0"/>
                <a:cs typeface="Arial" charset="0"/>
              </a:rPr>
              <a:t>in the placebo group, 620 (51%) patients in the 5 mg of rimonabant</a:t>
            </a:r>
            <a:r>
              <a:rPr lang="en-US" altLang="en-US" sz="1800" b="1" baseline="30000">
                <a:latin typeface="Verdana" pitchFamily="34" charset="0"/>
                <a:cs typeface="Arial" charset="0"/>
              </a:rPr>
              <a:t> </a:t>
            </a:r>
            <a:r>
              <a:rPr lang="en-US" altLang="en-US" sz="1800" b="1">
                <a:latin typeface="Verdana" pitchFamily="34" charset="0"/>
                <a:cs typeface="Arial" charset="0"/>
              </a:rPr>
              <a:t>group, and 673 (55%) patients in the 20 mg of rimonabant group.</a:t>
            </a:r>
            <a:r>
              <a:rPr lang="en-US" altLang="en-US" sz="1800" b="1" baseline="30000">
                <a:latin typeface="Verdana" pitchFamily="34" charset="0"/>
                <a:cs typeface="Arial" charset="0"/>
              </a:rPr>
              <a:t> </a:t>
            </a:r>
            <a:r>
              <a:rPr lang="en-US" altLang="en-US" sz="1800" b="1">
                <a:latin typeface="Verdana" pitchFamily="34" charset="0"/>
                <a:cs typeface="Arial" charset="0"/>
              </a:rPr>
              <a:t>Compared with the placebo group, the 20 mg of rimonabant group</a:t>
            </a:r>
            <a:r>
              <a:rPr lang="en-US" altLang="en-US" sz="1800" b="1" baseline="30000">
                <a:latin typeface="Verdana" pitchFamily="34" charset="0"/>
                <a:cs typeface="Arial" charset="0"/>
              </a:rPr>
              <a:t> </a:t>
            </a:r>
            <a:r>
              <a:rPr lang="en-US" altLang="en-US" sz="1800" b="1">
                <a:latin typeface="Verdana" pitchFamily="34" charset="0"/>
                <a:cs typeface="Arial" charset="0"/>
              </a:rPr>
              <a:t>produced greater mean (SEM) reductions in weight (</a:t>
            </a:r>
            <a:r>
              <a:rPr lang="en-US" altLang="en-US" sz="1800" b="1">
                <a:latin typeface="Times New Roman"/>
                <a:cs typeface="Arial" charset="0"/>
              </a:rPr>
              <a:t>–</a:t>
            </a:r>
            <a:r>
              <a:rPr lang="en-US" altLang="en-US" sz="1800" b="1">
                <a:latin typeface="Verdana" pitchFamily="34" charset="0"/>
                <a:cs typeface="Arial" charset="0"/>
              </a:rPr>
              <a:t>6.3</a:t>
            </a:r>
            <a:r>
              <a:rPr lang="en-US" altLang="en-US" sz="1800" b="1" baseline="30000">
                <a:latin typeface="Verdana" pitchFamily="34" charset="0"/>
                <a:cs typeface="Arial" charset="0"/>
              </a:rPr>
              <a:t> </a:t>
            </a:r>
            <a:r>
              <a:rPr lang="en-US" altLang="en-US" sz="1800" b="1">
                <a:latin typeface="Verdana" pitchFamily="34" charset="0"/>
                <a:cs typeface="Arial" charset="0"/>
              </a:rPr>
              <a:t>[0.2] kg vs </a:t>
            </a:r>
            <a:r>
              <a:rPr lang="en-US" altLang="en-US" sz="1800" b="1">
                <a:latin typeface="Times New Roman"/>
                <a:cs typeface="Arial" charset="0"/>
              </a:rPr>
              <a:t>–</a:t>
            </a:r>
            <a:r>
              <a:rPr lang="en-US" altLang="en-US" sz="1800" b="1">
                <a:latin typeface="Verdana" pitchFamily="34" charset="0"/>
                <a:cs typeface="Arial" charset="0"/>
              </a:rPr>
              <a:t>1.6 [0.2] kg; </a:t>
            </a:r>
            <a:r>
              <a:rPr lang="en-US" altLang="en-US" sz="1800" b="1" i="1">
                <a:latin typeface="Verdana" pitchFamily="34" charset="0"/>
                <a:cs typeface="Arial" charset="0"/>
              </a:rPr>
              <a:t>P</a:t>
            </a:r>
            <a:r>
              <a:rPr lang="en-US" altLang="en-US" sz="1800" b="1">
                <a:latin typeface="Verdana" pitchFamily="34" charset="0"/>
                <a:cs typeface="Arial" charset="0"/>
              </a:rPr>
              <a:t>&lt;.001), waist circumference</a:t>
            </a:r>
            <a:r>
              <a:rPr lang="en-US" altLang="en-US" sz="1800" b="1" baseline="30000">
                <a:latin typeface="Verdana" pitchFamily="34" charset="0"/>
                <a:cs typeface="Arial" charset="0"/>
              </a:rPr>
              <a:t> </a:t>
            </a:r>
            <a:r>
              <a:rPr lang="en-US" altLang="en-US" sz="1800" b="1">
                <a:latin typeface="Verdana" pitchFamily="34" charset="0"/>
                <a:cs typeface="Arial" charset="0"/>
              </a:rPr>
              <a:t>(</a:t>
            </a:r>
            <a:r>
              <a:rPr lang="en-US" altLang="en-US" sz="1800" b="1">
                <a:latin typeface="Times New Roman"/>
                <a:cs typeface="Arial" charset="0"/>
              </a:rPr>
              <a:t>–</a:t>
            </a:r>
            <a:r>
              <a:rPr lang="en-US" altLang="en-US" sz="1800" b="1">
                <a:latin typeface="Verdana" pitchFamily="34" charset="0"/>
                <a:cs typeface="Arial" charset="0"/>
              </a:rPr>
              <a:t>6.1 [0.2] cm vs </a:t>
            </a:r>
            <a:r>
              <a:rPr lang="en-US" altLang="en-US" sz="1800" b="1">
                <a:latin typeface="Times New Roman"/>
                <a:cs typeface="Arial" charset="0"/>
              </a:rPr>
              <a:t>–</a:t>
            </a:r>
            <a:r>
              <a:rPr lang="en-US" altLang="en-US" sz="1800" b="1">
                <a:latin typeface="Verdana" pitchFamily="34" charset="0"/>
                <a:cs typeface="Arial" charset="0"/>
              </a:rPr>
              <a:t>2.5 [0.3] cm; </a:t>
            </a:r>
            <a:r>
              <a:rPr lang="en-US" altLang="en-US" sz="1800" b="1" i="1">
                <a:latin typeface="Verdana" pitchFamily="34" charset="0"/>
                <a:cs typeface="Arial" charset="0"/>
              </a:rPr>
              <a:t>P</a:t>
            </a:r>
            <a:r>
              <a:rPr lang="en-US" altLang="en-US" sz="1800" b="1">
                <a:latin typeface="Verdana" pitchFamily="34" charset="0"/>
                <a:cs typeface="Arial" charset="0"/>
              </a:rPr>
              <a:t>&lt;.001), and</a:t>
            </a:r>
            <a:r>
              <a:rPr lang="en-US" altLang="en-US" sz="1800" b="1" baseline="30000">
                <a:latin typeface="Verdana" pitchFamily="34" charset="0"/>
                <a:cs typeface="Arial" charset="0"/>
              </a:rPr>
              <a:t> </a:t>
            </a:r>
            <a:r>
              <a:rPr lang="en-US" altLang="en-US" sz="1800" b="1">
                <a:latin typeface="Verdana" pitchFamily="34" charset="0"/>
                <a:cs typeface="Arial" charset="0"/>
              </a:rPr>
              <a:t>level of triglycerides (percentage change, </a:t>
            </a:r>
            <a:r>
              <a:rPr lang="en-US" altLang="en-US" sz="1800" b="1">
                <a:latin typeface="Times New Roman"/>
                <a:cs typeface="Arial" charset="0"/>
              </a:rPr>
              <a:t>–</a:t>
            </a:r>
            <a:r>
              <a:rPr lang="en-US" altLang="en-US" sz="1800" b="1">
                <a:latin typeface="Verdana" pitchFamily="34" charset="0"/>
                <a:cs typeface="Arial" charset="0"/>
              </a:rPr>
              <a:t>5.3 [1.2]</a:t>
            </a:r>
            <a:r>
              <a:rPr lang="en-US" altLang="en-US" sz="1800" b="1" baseline="30000">
                <a:latin typeface="Verdana" pitchFamily="34" charset="0"/>
                <a:cs typeface="Arial" charset="0"/>
              </a:rPr>
              <a:t> </a:t>
            </a:r>
            <a:r>
              <a:rPr lang="en-US" altLang="en-US" sz="1800" b="1">
                <a:latin typeface="Verdana" pitchFamily="34" charset="0"/>
                <a:cs typeface="Arial" charset="0"/>
              </a:rPr>
              <a:t>vs 7.9 [2.0]; </a:t>
            </a:r>
            <a:r>
              <a:rPr lang="en-US" altLang="en-US" sz="1800" b="1" i="1">
                <a:latin typeface="Verdana" pitchFamily="34" charset="0"/>
                <a:cs typeface="Arial" charset="0"/>
              </a:rPr>
              <a:t>P</a:t>
            </a:r>
            <a:r>
              <a:rPr lang="en-US" altLang="en-US" sz="1800" b="1">
                <a:latin typeface="Verdana" pitchFamily="34" charset="0"/>
                <a:cs typeface="Arial" charset="0"/>
              </a:rPr>
              <a:t>&lt;.001) and a greater increase in level of</a:t>
            </a:r>
            <a:r>
              <a:rPr lang="en-US" altLang="en-US" sz="1800" b="1" baseline="30000">
                <a:latin typeface="Verdana" pitchFamily="34" charset="0"/>
                <a:cs typeface="Arial" charset="0"/>
              </a:rPr>
              <a:t> </a:t>
            </a:r>
            <a:r>
              <a:rPr lang="en-US" altLang="en-US" sz="1800" b="1">
                <a:latin typeface="Verdana" pitchFamily="34" charset="0"/>
                <a:cs typeface="Arial" charset="0"/>
              </a:rPr>
              <a:t>high-density lipoprotein cholesterol (percentage change, 12.6</a:t>
            </a:r>
            <a:r>
              <a:rPr lang="en-US" altLang="en-US" sz="1800" b="1" baseline="30000">
                <a:latin typeface="Verdana" pitchFamily="34" charset="0"/>
                <a:cs typeface="Arial" charset="0"/>
              </a:rPr>
              <a:t> </a:t>
            </a:r>
            <a:r>
              <a:rPr lang="en-US" altLang="en-US" sz="1800" b="1">
                <a:latin typeface="Verdana" pitchFamily="34" charset="0"/>
                <a:cs typeface="Arial" charset="0"/>
              </a:rPr>
              <a:t>[0.5] vs 5.4 [0.7]; </a:t>
            </a:r>
            <a:r>
              <a:rPr lang="en-US" altLang="en-US" sz="1800" b="1" i="1">
                <a:latin typeface="Verdana" pitchFamily="34" charset="0"/>
                <a:cs typeface="Arial" charset="0"/>
              </a:rPr>
              <a:t>P</a:t>
            </a:r>
            <a:r>
              <a:rPr lang="en-US" altLang="en-US" sz="1800" b="1">
                <a:latin typeface="Verdana" pitchFamily="34" charset="0"/>
                <a:cs typeface="Arial" charset="0"/>
              </a:rPr>
              <a:t>&lt;.001). Patients who were switched from</a:t>
            </a:r>
            <a:r>
              <a:rPr lang="en-US" altLang="en-US" sz="1800" b="1" baseline="30000">
                <a:latin typeface="Verdana" pitchFamily="34" charset="0"/>
                <a:cs typeface="Arial" charset="0"/>
              </a:rPr>
              <a:t> </a:t>
            </a:r>
            <a:r>
              <a:rPr lang="en-US" altLang="en-US" sz="1800" b="1">
                <a:latin typeface="Verdana" pitchFamily="34" charset="0"/>
                <a:cs typeface="Arial" charset="0"/>
              </a:rPr>
              <a:t>the 20 mg of rimonabant group to the placebo group during year</a:t>
            </a:r>
            <a:r>
              <a:rPr lang="en-US" altLang="en-US" sz="1800" b="1" baseline="30000">
                <a:latin typeface="Verdana" pitchFamily="34" charset="0"/>
                <a:cs typeface="Arial" charset="0"/>
              </a:rPr>
              <a:t> </a:t>
            </a:r>
            <a:r>
              <a:rPr lang="en-US" altLang="en-US" sz="1800" b="1">
                <a:latin typeface="Verdana" pitchFamily="34" charset="0"/>
                <a:cs typeface="Arial" charset="0"/>
              </a:rPr>
              <a:t>2 experienced weight regain while those who continued to receive</a:t>
            </a:r>
            <a:r>
              <a:rPr lang="en-US" altLang="en-US" sz="1800" b="1" baseline="30000">
                <a:latin typeface="Verdana" pitchFamily="34" charset="0"/>
                <a:cs typeface="Arial" charset="0"/>
              </a:rPr>
              <a:t> </a:t>
            </a:r>
            <a:r>
              <a:rPr lang="en-US" altLang="en-US" sz="1800" b="1">
                <a:latin typeface="Verdana" pitchFamily="34" charset="0"/>
                <a:cs typeface="Arial" charset="0"/>
              </a:rPr>
              <a:t>20 mg of rimonabant maintained their weight loss and favorable</a:t>
            </a:r>
            <a:r>
              <a:rPr lang="en-US" altLang="en-US" sz="1800" b="1" baseline="30000">
                <a:latin typeface="Verdana" pitchFamily="34" charset="0"/>
                <a:cs typeface="Arial" charset="0"/>
              </a:rPr>
              <a:t> </a:t>
            </a:r>
            <a:r>
              <a:rPr lang="en-US" altLang="en-US" sz="1800" b="1">
                <a:latin typeface="Verdana" pitchFamily="34" charset="0"/>
                <a:cs typeface="Arial" charset="0"/>
              </a:rPr>
              <a:t>changes in cardiometabolic risk factors. Use of different imputation</a:t>
            </a:r>
            <a:r>
              <a:rPr lang="en-US" altLang="en-US" sz="1800" b="1" baseline="30000">
                <a:latin typeface="Verdana" pitchFamily="34" charset="0"/>
                <a:cs typeface="Arial" charset="0"/>
              </a:rPr>
              <a:t> </a:t>
            </a:r>
            <a:r>
              <a:rPr lang="en-US" altLang="en-US" sz="1800" b="1">
                <a:latin typeface="Verdana" pitchFamily="34" charset="0"/>
                <a:cs typeface="Arial" charset="0"/>
              </a:rPr>
              <a:t>methods to account for the high rate of dropouts in all 3 groups</a:t>
            </a:r>
            <a:r>
              <a:rPr lang="en-US" altLang="en-US" sz="1800" b="1" baseline="30000">
                <a:latin typeface="Verdana" pitchFamily="34" charset="0"/>
                <a:cs typeface="Arial" charset="0"/>
              </a:rPr>
              <a:t> </a:t>
            </a:r>
            <a:r>
              <a:rPr lang="en-US" altLang="en-US" sz="1800" b="1">
                <a:latin typeface="Verdana" pitchFamily="34" charset="0"/>
                <a:cs typeface="Arial" charset="0"/>
              </a:rPr>
              <a:t>yielded similar results. Rimonabant was generally well tolerated;</a:t>
            </a:r>
            <a:r>
              <a:rPr lang="en-US" altLang="en-US" sz="1800" b="1" baseline="30000">
                <a:latin typeface="Verdana" pitchFamily="34" charset="0"/>
                <a:cs typeface="Arial" charset="0"/>
              </a:rPr>
              <a:t> </a:t>
            </a:r>
            <a:r>
              <a:rPr lang="en-US" altLang="en-US" sz="1800" b="1">
                <a:latin typeface="Verdana" pitchFamily="34" charset="0"/>
                <a:cs typeface="Arial" charset="0"/>
              </a:rPr>
              <a:t>the most common drug-related adverse event was nausea (11.2%</a:t>
            </a:r>
            <a:r>
              <a:rPr lang="en-US" altLang="en-US" sz="1800" b="1" baseline="30000">
                <a:latin typeface="Verdana" pitchFamily="34" charset="0"/>
                <a:cs typeface="Arial" charset="0"/>
              </a:rPr>
              <a:t> </a:t>
            </a:r>
            <a:r>
              <a:rPr lang="en-US" altLang="en-US" sz="1800" b="1">
                <a:latin typeface="Verdana" pitchFamily="34" charset="0"/>
                <a:cs typeface="Arial" charset="0"/>
              </a:rPr>
              <a:t>for the 20 mg of rimonabant group vs 5.8% for the placebo group).</a:t>
            </a:r>
            <a:r>
              <a:rPr lang="en-US" altLang="en-US" sz="1800" b="1" baseline="30000">
                <a:latin typeface="Verdana" pitchFamily="34" charset="0"/>
                <a:cs typeface="Arial" charset="0"/>
              </a:rPr>
              <a:t> </a:t>
            </a:r>
            <a:endParaRPr lang="en-US" altLang="en-US" sz="1800" b="1">
              <a:latin typeface="Verdana" pitchFamily="34" charset="0"/>
              <a:cs typeface="Arial" charset="0"/>
            </a:endParaRPr>
          </a:p>
          <a:p>
            <a:pPr marL="609600" indent="-609600">
              <a:lnSpc>
                <a:spcPct val="90000"/>
              </a:lnSpc>
              <a:buFont typeface="Wingdings" pitchFamily="2" charset="2"/>
              <a:buNone/>
            </a:pPr>
            <a:endParaRPr lang="en-US" altLang="en-US" sz="1800" b="1" u="sng">
              <a:latin typeface="Times New Roman" pitchFamily="18" charset="0"/>
              <a:cs typeface="Arial" charset="0"/>
            </a:endParaRPr>
          </a:p>
        </p:txBody>
      </p:sp>
    </p:spTree>
    <p:extLst>
      <p:ext uri="{BB962C8B-B14F-4D97-AF65-F5344CB8AC3E}">
        <p14:creationId xmlns:p14="http://schemas.microsoft.com/office/powerpoint/2010/main" val="33376786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19939" name="Rectangle 3"/>
          <p:cNvSpPr>
            <a:spLocks noGrp="1" noChangeArrowheads="1"/>
          </p:cNvSpPr>
          <p:nvPr>
            <p:ph type="body" idx="1"/>
          </p:nvPr>
        </p:nvSpPr>
        <p:spPr>
          <a:xfrm>
            <a:off x="0" y="1447800"/>
            <a:ext cx="9067800" cy="4038600"/>
          </a:xfrm>
        </p:spPr>
        <p:txBody>
          <a:bodyPr/>
          <a:lstStyle/>
          <a:p>
            <a:pPr marL="609600" indent="-609600">
              <a:buFont typeface="Wingdings" pitchFamily="2" charset="2"/>
              <a:buNone/>
            </a:pPr>
            <a:r>
              <a:rPr lang="en-US" altLang="en-US" sz="2000" b="1">
                <a:latin typeface="Verdana" pitchFamily="34" charset="0"/>
                <a:cs typeface="Arial" charset="0"/>
              </a:rPr>
              <a:t>Conclusions:</a:t>
            </a:r>
            <a:r>
              <a:rPr lang="en-US" altLang="en-US" sz="2000" b="1">
                <a:latin typeface="Times New Roman"/>
                <a:cs typeface="Arial" charset="0"/>
              </a:rPr>
              <a:t> </a:t>
            </a:r>
            <a:r>
              <a:rPr lang="en-US" altLang="en-US" sz="2000" b="1">
                <a:latin typeface="Verdana" pitchFamily="34" charset="0"/>
                <a:cs typeface="Arial" charset="0"/>
              </a:rPr>
              <a:t> In this multicenter trial, treatment with</a:t>
            </a:r>
            <a:r>
              <a:rPr lang="en-US" altLang="en-US" sz="2000" b="1" baseline="30000">
                <a:latin typeface="Verdana" pitchFamily="34" charset="0"/>
                <a:cs typeface="Arial" charset="0"/>
              </a:rPr>
              <a:t> </a:t>
            </a:r>
            <a:r>
              <a:rPr lang="en-US" altLang="en-US" sz="2000" b="1">
                <a:latin typeface="Verdana" pitchFamily="34" charset="0"/>
                <a:cs typeface="Arial" charset="0"/>
              </a:rPr>
              <a:t>20 mg/d of rimonabant plus diet for 2 years promoted modest</a:t>
            </a:r>
            <a:r>
              <a:rPr lang="en-US" altLang="en-US" sz="2000" b="1" baseline="30000">
                <a:latin typeface="Verdana" pitchFamily="34" charset="0"/>
                <a:cs typeface="Arial" charset="0"/>
              </a:rPr>
              <a:t> </a:t>
            </a:r>
            <a:r>
              <a:rPr lang="en-US" altLang="en-US" sz="2000" b="1">
                <a:latin typeface="Verdana" pitchFamily="34" charset="0"/>
                <a:cs typeface="Arial" charset="0"/>
              </a:rPr>
              <a:t>but sustained reductions in weight and waist circumference and</a:t>
            </a:r>
            <a:r>
              <a:rPr lang="en-US" altLang="en-US" sz="2000" b="1" baseline="30000">
                <a:latin typeface="Verdana" pitchFamily="34" charset="0"/>
                <a:cs typeface="Arial" charset="0"/>
              </a:rPr>
              <a:t> </a:t>
            </a:r>
            <a:r>
              <a:rPr lang="en-US" altLang="en-US" sz="2000" b="1">
                <a:latin typeface="Verdana" pitchFamily="34" charset="0"/>
                <a:cs typeface="Arial" charset="0"/>
              </a:rPr>
              <a:t>favorable changes in cardiometabolic risk factors. However,</a:t>
            </a:r>
            <a:r>
              <a:rPr lang="en-US" altLang="en-US" sz="2000" b="1" baseline="30000">
                <a:latin typeface="Verdana" pitchFamily="34" charset="0"/>
                <a:cs typeface="Arial" charset="0"/>
              </a:rPr>
              <a:t> </a:t>
            </a:r>
            <a:r>
              <a:rPr lang="en-US" altLang="en-US" sz="2000" b="1">
                <a:latin typeface="Verdana" pitchFamily="34" charset="0"/>
                <a:cs typeface="Arial" charset="0"/>
              </a:rPr>
              <a:t>the trial was limited by a high drop-out rate and longer-term</a:t>
            </a:r>
            <a:r>
              <a:rPr lang="en-US" altLang="en-US" sz="2000" b="1" baseline="30000">
                <a:latin typeface="Verdana" pitchFamily="34" charset="0"/>
                <a:cs typeface="Arial" charset="0"/>
              </a:rPr>
              <a:t> </a:t>
            </a:r>
            <a:r>
              <a:rPr lang="en-US" altLang="en-US" sz="2000" b="1">
                <a:latin typeface="Verdana" pitchFamily="34" charset="0"/>
                <a:cs typeface="Arial" charset="0"/>
              </a:rPr>
              <a:t>effects of the drug require further study.</a:t>
            </a:r>
            <a:r>
              <a:rPr lang="en-US" altLang="en-US" sz="2000" b="1" baseline="30000">
                <a:latin typeface="Verdana" pitchFamily="34" charset="0"/>
                <a:cs typeface="Arial" charset="0"/>
              </a:rPr>
              <a:t> </a:t>
            </a:r>
          </a:p>
        </p:txBody>
      </p:sp>
    </p:spTree>
    <p:extLst>
      <p:ext uri="{BB962C8B-B14F-4D97-AF65-F5344CB8AC3E}">
        <p14:creationId xmlns:p14="http://schemas.microsoft.com/office/powerpoint/2010/main" val="35746156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21987" name="Rectangle 3"/>
          <p:cNvSpPr>
            <a:spLocks noGrp="1" noChangeArrowheads="1"/>
          </p:cNvSpPr>
          <p:nvPr>
            <p:ph type="body" idx="1"/>
          </p:nvPr>
        </p:nvSpPr>
        <p:spPr>
          <a:xfrm>
            <a:off x="0" y="1447800"/>
            <a:ext cx="9067800" cy="4038600"/>
          </a:xfrm>
        </p:spPr>
        <p:txBody>
          <a:bodyPr/>
          <a:lstStyle/>
          <a:p>
            <a:pPr marL="609600" indent="-609600">
              <a:lnSpc>
                <a:spcPct val="90000"/>
              </a:lnSpc>
              <a:buFont typeface="Wingdings" pitchFamily="2" charset="2"/>
              <a:buNone/>
            </a:pPr>
            <a:r>
              <a:rPr lang="en-US" altLang="en-US" sz="2000">
                <a:latin typeface="Arial Unicode MS" pitchFamily="34" charset="-128"/>
                <a:cs typeface="Arial" charset="0"/>
              </a:rPr>
              <a:t>Science. 2006 Feb 17;311(5763):1020-2. Causal reasoning in rats. Blaisdell AP, Sawa K, Leising KJ, Waldmann MR. </a:t>
            </a:r>
          </a:p>
          <a:p>
            <a:pPr marL="609600" indent="-609600">
              <a:lnSpc>
                <a:spcPct val="90000"/>
              </a:lnSpc>
              <a:buFont typeface="Wingdings" pitchFamily="2" charset="2"/>
              <a:buNone/>
            </a:pPr>
            <a:endParaRPr lang="en-US" altLang="en-US" sz="2000">
              <a:latin typeface="Times New Roman" pitchFamily="18" charset="0"/>
              <a:cs typeface="Arial" charset="0"/>
            </a:endParaRPr>
          </a:p>
          <a:p>
            <a:pPr marL="609600" indent="-609600">
              <a:lnSpc>
                <a:spcPct val="90000"/>
              </a:lnSpc>
              <a:buFont typeface="Wingdings" pitchFamily="2" charset="2"/>
              <a:buNone/>
            </a:pPr>
            <a:r>
              <a:rPr lang="en-US" altLang="en-US" sz="2000">
                <a:latin typeface="Times New Roman" pitchFamily="18" charset="0"/>
                <a:cs typeface="Arial" charset="0"/>
              </a:rPr>
              <a:t>	Empirical research with nonhuman primates appears to support the view that causal reasoning is a key cognitive faculty that divides humans from animals. The claim is that animals approximate causal learning using associative processes. The present results cast doubt on that conclusion. Rats made causal inferences in a basic task that taps into core features of causal reasoning without requiring complex physical knowledge. They derived predictions of the outcomes of interventions after passive observational learning of different kinds of causal models. These competencies cannot be explained by current associative theories but are consistent with causal Bayes net theories.</a:t>
            </a:r>
            <a:br>
              <a:rPr lang="en-US" altLang="en-US" sz="2000">
                <a:latin typeface="Times New Roman" pitchFamily="18" charset="0"/>
                <a:cs typeface="Arial" charset="0"/>
              </a:rPr>
            </a:br>
            <a:endParaRPr lang="en-US" altLang="en-US" sz="2000">
              <a:latin typeface="Times New Roman" pitchFamily="18" charset="0"/>
              <a:cs typeface="Arial" charset="0"/>
            </a:endParaRPr>
          </a:p>
          <a:p>
            <a:pPr marL="609600" indent="-609600">
              <a:lnSpc>
                <a:spcPct val="90000"/>
              </a:lnSpc>
              <a:buFont typeface="Wingdings" pitchFamily="2" charset="2"/>
              <a:buNone/>
            </a:pPr>
            <a:endParaRPr lang="en-US" altLang="en-US" sz="2000" u="sng">
              <a:latin typeface="Times New Roman" pitchFamily="18" charset="0"/>
              <a:cs typeface="Arial" charset="0"/>
            </a:endParaRPr>
          </a:p>
        </p:txBody>
      </p:sp>
    </p:spTree>
    <p:extLst>
      <p:ext uri="{BB962C8B-B14F-4D97-AF65-F5344CB8AC3E}">
        <p14:creationId xmlns:p14="http://schemas.microsoft.com/office/powerpoint/2010/main" val="32270364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Keywords</a:t>
            </a:r>
          </a:p>
        </p:txBody>
      </p:sp>
      <p:sp>
        <p:nvSpPr>
          <p:cNvPr id="3" name="Content Placeholder 2"/>
          <p:cNvSpPr>
            <a:spLocks noGrp="1"/>
          </p:cNvSpPr>
          <p:nvPr>
            <p:ph idx="1"/>
          </p:nvPr>
        </p:nvSpPr>
        <p:spPr/>
        <p:txBody>
          <a:bodyPr/>
          <a:lstStyle/>
          <a:p>
            <a:r>
              <a:rPr lang="en-US" dirty="0" smtClean="0"/>
              <a:t>Used to classify papers in databases (i.e. </a:t>
            </a:r>
            <a:r>
              <a:rPr lang="en-US" dirty="0" err="1" smtClean="0"/>
              <a:t>Pubmed</a:t>
            </a:r>
            <a:r>
              <a:rPr lang="en-US" dirty="0" smtClean="0"/>
              <a:t>).</a:t>
            </a:r>
          </a:p>
          <a:p>
            <a:r>
              <a:rPr lang="en-US" dirty="0"/>
              <a:t>Usually limited to around 5.</a:t>
            </a:r>
          </a:p>
          <a:p>
            <a:r>
              <a:rPr lang="en-US" dirty="0" smtClean="0"/>
              <a:t>Informative and non-repetitive</a:t>
            </a:r>
          </a:p>
          <a:p>
            <a:pPr marL="0" indent="0">
              <a:buNone/>
            </a:pP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17</a:t>
            </a:fld>
            <a:endParaRPr lang="en-US" altLang="en-US"/>
          </a:p>
        </p:txBody>
      </p:sp>
    </p:spTree>
    <p:extLst>
      <p:ext uri="{BB962C8B-B14F-4D97-AF65-F5344CB8AC3E}">
        <p14:creationId xmlns:p14="http://schemas.microsoft.com/office/powerpoint/2010/main" val="499897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Funding</a:t>
            </a:r>
            <a:endParaRPr lang="en-US" u="sng" dirty="0"/>
          </a:p>
        </p:txBody>
      </p:sp>
      <p:sp>
        <p:nvSpPr>
          <p:cNvPr id="3" name="Content Placeholder 2"/>
          <p:cNvSpPr>
            <a:spLocks noGrp="1"/>
          </p:cNvSpPr>
          <p:nvPr>
            <p:ph idx="1"/>
          </p:nvPr>
        </p:nvSpPr>
        <p:spPr/>
        <p:txBody>
          <a:bodyPr/>
          <a:lstStyle/>
          <a:p>
            <a:r>
              <a:rPr lang="en-US" dirty="0" smtClean="0"/>
              <a:t>Acknowledge money for research.</a:t>
            </a: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18</a:t>
            </a:fld>
            <a:endParaRPr lang="en-US" altLang="en-US"/>
          </a:p>
        </p:txBody>
      </p:sp>
    </p:spTree>
    <p:extLst>
      <p:ext uri="{BB962C8B-B14F-4D97-AF65-F5344CB8AC3E}">
        <p14:creationId xmlns:p14="http://schemas.microsoft.com/office/powerpoint/2010/main" val="3929918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Acknowledgement</a:t>
            </a:r>
            <a:endParaRPr lang="en-US" u="sng" dirty="0"/>
          </a:p>
        </p:txBody>
      </p:sp>
      <p:sp>
        <p:nvSpPr>
          <p:cNvPr id="3" name="Content Placeholder 2"/>
          <p:cNvSpPr>
            <a:spLocks noGrp="1"/>
          </p:cNvSpPr>
          <p:nvPr>
            <p:ph idx="1"/>
          </p:nvPr>
        </p:nvSpPr>
        <p:spPr/>
        <p:txBody>
          <a:bodyPr/>
          <a:lstStyle/>
          <a:p>
            <a:r>
              <a:rPr lang="en-US" dirty="0" smtClean="0"/>
              <a:t>Thank non-authors, that reviewed manuscript.</a:t>
            </a:r>
          </a:p>
          <a:p>
            <a:r>
              <a:rPr lang="en-US" dirty="0" smtClean="0"/>
              <a:t>Thank providers of materials, software.</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19</a:t>
            </a:fld>
            <a:endParaRPr lang="en-US" altLang="en-US"/>
          </a:p>
        </p:txBody>
      </p:sp>
    </p:spTree>
    <p:extLst>
      <p:ext uri="{BB962C8B-B14F-4D97-AF65-F5344CB8AC3E}">
        <p14:creationId xmlns:p14="http://schemas.microsoft.com/office/powerpoint/2010/main" val="141279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a:t>
            </a:fld>
            <a:endParaRPr lang="en-US" altLang="en-US"/>
          </a:p>
        </p:txBody>
      </p:sp>
      <p:pic>
        <p:nvPicPr>
          <p:cNvPr id="1026" name="Picture 2" descr="http://www.chrismadden.co.uk/images/cartoons/curse-of-abstract-painting-cartoon-cjmadde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600200"/>
            <a:ext cx="4762500" cy="4324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4537" y="6324600"/>
            <a:ext cx="4453463" cy="461665"/>
          </a:xfrm>
          <a:prstGeom prst="rect">
            <a:avLst/>
          </a:prstGeom>
          <a:noFill/>
        </p:spPr>
        <p:txBody>
          <a:bodyPr wrap="none" rtlCol="0">
            <a:spAutoFit/>
          </a:bodyPr>
          <a:lstStyle/>
          <a:p>
            <a:r>
              <a:rPr lang="en-US" dirty="0" smtClean="0"/>
              <a:t>Abstract writing is not abstract art!</a:t>
            </a:r>
            <a:endParaRPr lang="en-US" dirty="0"/>
          </a:p>
        </p:txBody>
      </p:sp>
    </p:spTree>
    <p:extLst>
      <p:ext uri="{BB962C8B-B14F-4D97-AF65-F5344CB8AC3E}">
        <p14:creationId xmlns:p14="http://schemas.microsoft.com/office/powerpoint/2010/main" val="3145400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u="sng" dirty="0"/>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20</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654" y="1676400"/>
            <a:ext cx="4387146"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228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21</a:t>
            </a:fld>
            <a:endParaRPr lang="en-US" altLang="en-US"/>
          </a:p>
        </p:txBody>
      </p:sp>
      <p:pic>
        <p:nvPicPr>
          <p:cNvPr id="4098" name="Picture 2" descr="http://sciencetechblog.files.wordpress.com/2011/05/journal-impact-factors-2008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457324"/>
            <a:ext cx="780097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836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Impact factor (IF)</a:t>
            </a:r>
            <a:endParaRPr lang="en-US" u="sng" dirty="0"/>
          </a:p>
        </p:txBody>
      </p:sp>
      <p:sp>
        <p:nvSpPr>
          <p:cNvPr id="3" name="Content Placeholder 2"/>
          <p:cNvSpPr>
            <a:spLocks noGrp="1"/>
          </p:cNvSpPr>
          <p:nvPr>
            <p:ph idx="1"/>
          </p:nvPr>
        </p:nvSpPr>
        <p:spPr/>
        <p:txBody>
          <a:bodyPr>
            <a:normAutofit/>
          </a:bodyPr>
          <a:lstStyle/>
          <a:p>
            <a:r>
              <a:rPr lang="en-US" i="1" dirty="0" smtClean="0"/>
              <a:t>Citations</a:t>
            </a:r>
            <a:r>
              <a:rPr lang="en-US" dirty="0" smtClean="0"/>
              <a:t> </a:t>
            </a:r>
            <a:r>
              <a:rPr lang="en-US" dirty="0"/>
              <a:t>= the </a:t>
            </a:r>
            <a:r>
              <a:rPr lang="en-US" dirty="0" smtClean="0"/>
              <a:t>yearly number </a:t>
            </a:r>
            <a:r>
              <a:rPr lang="en-US" dirty="0"/>
              <a:t>of </a:t>
            </a:r>
            <a:r>
              <a:rPr lang="en-US" dirty="0" smtClean="0"/>
              <a:t>citations of all journal articles </a:t>
            </a:r>
            <a:r>
              <a:rPr lang="en-US" dirty="0"/>
              <a:t>published </a:t>
            </a:r>
            <a:r>
              <a:rPr lang="en-US" dirty="0" smtClean="0"/>
              <a:t>in 2 years.</a:t>
            </a:r>
          </a:p>
          <a:p>
            <a:r>
              <a:rPr lang="en-US" i="1" dirty="0" smtClean="0"/>
              <a:t>Publications</a:t>
            </a:r>
            <a:r>
              <a:rPr lang="en-US" dirty="0" smtClean="0"/>
              <a:t> </a:t>
            </a:r>
            <a:r>
              <a:rPr lang="en-US" dirty="0"/>
              <a:t>= the total number </a:t>
            </a:r>
            <a:r>
              <a:rPr lang="en-US" dirty="0" smtClean="0"/>
              <a:t>of journal articles </a:t>
            </a:r>
            <a:r>
              <a:rPr lang="en-US" dirty="0"/>
              <a:t>published </a:t>
            </a:r>
            <a:r>
              <a:rPr lang="en-US" dirty="0" smtClean="0"/>
              <a:t>in 2 years. </a:t>
            </a:r>
          </a:p>
          <a:p>
            <a:r>
              <a:rPr lang="en-US" dirty="0" smtClean="0"/>
              <a:t>Impact </a:t>
            </a:r>
            <a:r>
              <a:rPr lang="en-US" dirty="0"/>
              <a:t>factor = </a:t>
            </a:r>
            <a:r>
              <a:rPr lang="en-US" i="1" dirty="0" smtClean="0"/>
              <a:t>Citations</a:t>
            </a:r>
            <a:r>
              <a:rPr lang="en-US" dirty="0" smtClean="0"/>
              <a:t>/</a:t>
            </a:r>
            <a:r>
              <a:rPr lang="en-US" i="1" dirty="0" smtClean="0"/>
              <a:t>Publications</a:t>
            </a: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22</a:t>
            </a:fld>
            <a:endParaRPr lang="en-US" altLang="en-US"/>
          </a:p>
        </p:txBody>
      </p:sp>
    </p:spTree>
    <p:extLst>
      <p:ext uri="{BB962C8B-B14F-4D97-AF65-F5344CB8AC3E}">
        <p14:creationId xmlns:p14="http://schemas.microsoft.com/office/powerpoint/2010/main" val="2377222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u="sng" dirty="0" smtClean="0"/>
              <a:t>In favor of IF</a:t>
            </a:r>
            <a:endParaRPr lang="en-US" u="sng" dirty="0"/>
          </a:p>
        </p:txBody>
      </p:sp>
      <p:sp>
        <p:nvSpPr>
          <p:cNvPr id="3" name="Content Placeholder 2"/>
          <p:cNvSpPr>
            <a:spLocks noGrp="1"/>
          </p:cNvSpPr>
          <p:nvPr>
            <p:ph sz="half" idx="1"/>
          </p:nvPr>
        </p:nvSpPr>
        <p:spPr/>
        <p:txBody>
          <a:bodyPr/>
          <a:lstStyle/>
          <a:p>
            <a:r>
              <a:rPr lang="en-US" dirty="0" smtClean="0"/>
              <a:t>Good measure of importance of a journal</a:t>
            </a:r>
            <a:endParaRPr lang="en-US" dirty="0"/>
          </a:p>
        </p:txBody>
      </p:sp>
      <p:sp>
        <p:nvSpPr>
          <p:cNvPr id="5" name="Content Placeholder 4"/>
          <p:cNvSpPr>
            <a:spLocks noGrp="1"/>
          </p:cNvSpPr>
          <p:nvPr>
            <p:ph sz="half" idx="2"/>
          </p:nvPr>
        </p:nvSpPr>
        <p:spPr/>
        <p:txBody>
          <a:bodyPr/>
          <a:lstStyle/>
          <a:p>
            <a:r>
              <a:rPr lang="en-US" dirty="0" smtClean="0"/>
              <a:t>Not a good measure of importance of a paper</a:t>
            </a:r>
          </a:p>
          <a:p>
            <a:r>
              <a:rPr lang="en-US" dirty="0" smtClean="0"/>
              <a:t>Not a good measure of importance of researcher</a:t>
            </a:r>
          </a:p>
          <a:p>
            <a:r>
              <a:rPr lang="en-US" dirty="0" smtClean="0"/>
              <a:t>Not a good measure to compare journals of different fields</a:t>
            </a:r>
          </a:p>
          <a:p>
            <a:pPr marL="0" indent="0">
              <a:buNone/>
            </a:pP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23</a:t>
            </a:fld>
            <a:endParaRPr lang="en-US" altLang="en-US"/>
          </a:p>
        </p:txBody>
      </p:sp>
      <p:sp>
        <p:nvSpPr>
          <p:cNvPr id="6" name="Title 1"/>
          <p:cNvSpPr txBox="1">
            <a:spLocks/>
          </p:cNvSpPr>
          <p:nvPr/>
        </p:nvSpPr>
        <p:spPr>
          <a:xfrm>
            <a:off x="4572000" y="264225"/>
            <a:ext cx="3886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u="sng" dirty="0" smtClean="0"/>
              <a:t>Against IF</a:t>
            </a:r>
            <a:endParaRPr lang="en-US" u="sng" dirty="0"/>
          </a:p>
        </p:txBody>
      </p:sp>
    </p:spTree>
    <p:extLst>
      <p:ext uri="{BB962C8B-B14F-4D97-AF65-F5344CB8AC3E}">
        <p14:creationId xmlns:p14="http://schemas.microsoft.com/office/powerpoint/2010/main" val="156329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Artificial impact factors</a:t>
            </a:r>
            <a:endParaRPr lang="en-US" u="sng" dirty="0"/>
          </a:p>
        </p:txBody>
      </p:sp>
      <p:sp>
        <p:nvSpPr>
          <p:cNvPr id="6" name="Content Placeholder 5"/>
          <p:cNvSpPr>
            <a:spLocks noGrp="1"/>
          </p:cNvSpPr>
          <p:nvPr>
            <p:ph idx="1"/>
          </p:nvPr>
        </p:nvSpPr>
        <p:spPr/>
        <p:txBody>
          <a:bodyPr>
            <a:normAutofit fontScale="92500" lnSpcReduction="10000"/>
          </a:bodyPr>
          <a:lstStyle/>
          <a:p>
            <a:r>
              <a:rPr lang="en-US" dirty="0" smtClean="0"/>
              <a:t>Physicists publish more than biologists, thus physics journals have higher impact factor that biology journals.</a:t>
            </a:r>
          </a:p>
          <a:p>
            <a:r>
              <a:rPr lang="en-US" dirty="0" smtClean="0"/>
              <a:t>In 2008, </a:t>
            </a:r>
            <a:r>
              <a:rPr lang="en-US" i="1" dirty="0" err="1" smtClean="0"/>
              <a:t>Acta</a:t>
            </a:r>
            <a:r>
              <a:rPr lang="en-US" i="1" dirty="0" smtClean="0"/>
              <a:t> </a:t>
            </a:r>
            <a:r>
              <a:rPr lang="en-US" i="1" dirty="0" err="1" smtClean="0"/>
              <a:t>Crystallographica</a:t>
            </a:r>
            <a:r>
              <a:rPr lang="en-US" dirty="0" smtClean="0"/>
              <a:t> had 6,600 citations for one paper, raising it IF to 50 above Nature (31).</a:t>
            </a:r>
          </a:p>
          <a:p>
            <a:r>
              <a:rPr lang="en-US" dirty="0"/>
              <a:t>in 2007, </a:t>
            </a:r>
            <a:r>
              <a:rPr lang="en-US" dirty="0" smtClean="0"/>
              <a:t>the </a:t>
            </a:r>
            <a:r>
              <a:rPr lang="en-US" dirty="0"/>
              <a:t>journal </a:t>
            </a:r>
            <a:r>
              <a:rPr lang="en-US" i="1" dirty="0"/>
              <a:t>Folia </a:t>
            </a:r>
            <a:r>
              <a:rPr lang="en-US" i="1" dirty="0" err="1"/>
              <a:t>Phoniatrica</a:t>
            </a:r>
            <a:r>
              <a:rPr lang="en-US" i="1" dirty="0"/>
              <a:t> et </a:t>
            </a:r>
            <a:r>
              <a:rPr lang="en-US" i="1" dirty="0" err="1"/>
              <a:t>Logopaedica</a:t>
            </a:r>
            <a:r>
              <a:rPr lang="en-US" dirty="0"/>
              <a:t>, with an impact factor of 0.66, published an editorial that cited all its articles from 2005 to 2006 </a:t>
            </a:r>
            <a:r>
              <a:rPr lang="en-US" dirty="0" smtClean="0"/>
              <a:t>, thus raising its IF to 1.4.</a:t>
            </a:r>
          </a:p>
          <a:p>
            <a:endParaRPr lang="en-US" dirty="0"/>
          </a:p>
        </p:txBody>
      </p:sp>
      <p:sp>
        <p:nvSpPr>
          <p:cNvPr id="5" name="Slide Number Placeholder 4"/>
          <p:cNvSpPr>
            <a:spLocks noGrp="1"/>
          </p:cNvSpPr>
          <p:nvPr>
            <p:ph type="sldNum" sz="quarter" idx="12"/>
          </p:nvPr>
        </p:nvSpPr>
        <p:spPr/>
        <p:txBody>
          <a:bodyPr/>
          <a:lstStyle/>
          <a:p>
            <a:fld id="{55278FD8-44CD-4991-80C4-4768E21C9F0B}" type="slidenum">
              <a:rPr lang="en-US" altLang="en-US" smtClean="0"/>
              <a:pPr/>
              <a:t>24</a:t>
            </a:fld>
            <a:endParaRPr lang="en-US" altLang="en-US"/>
          </a:p>
        </p:txBody>
      </p:sp>
    </p:spTree>
    <p:extLst>
      <p:ext uri="{BB962C8B-B14F-4D97-AF65-F5344CB8AC3E}">
        <p14:creationId xmlns:p14="http://schemas.microsoft.com/office/powerpoint/2010/main" val="2484294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defRPr/>
            </a:pPr>
            <a:r>
              <a:rPr lang="en-US" sz="2800" dirty="0" smtClean="0"/>
              <a:t>In England, hiring panels routinely consider impact factors</a:t>
            </a:r>
          </a:p>
          <a:p>
            <a:pPr>
              <a:defRPr/>
            </a:pPr>
            <a:r>
              <a:rPr lang="en-US" sz="2800" dirty="0" smtClean="0"/>
              <a:t>By Spanish law, researchers are rewarded for publishing in journals defined by ISI as prestigious (upper third of impact factor listings)</a:t>
            </a:r>
          </a:p>
          <a:p>
            <a:pPr>
              <a:defRPr/>
            </a:pPr>
            <a:r>
              <a:rPr lang="en-US" sz="2800" dirty="0" smtClean="0"/>
              <a:t>In China, scientists get cash bonuses for publishing in high-impact journals.  In some schools, physics students must publish at least 2 articles with a combined Impact Factor of 4 to get their PhD</a:t>
            </a:r>
          </a:p>
          <a:p>
            <a:pPr marL="0" indent="0">
              <a:buFont typeface="Arial" charset="0"/>
              <a:buNone/>
              <a:defRPr/>
            </a:pPr>
            <a:endParaRPr lang="en-US" sz="2800" dirty="0" smtClean="0"/>
          </a:p>
          <a:p>
            <a:pPr marL="0" indent="0">
              <a:buFont typeface="Arial" charset="0"/>
              <a:buNone/>
              <a:defRPr/>
            </a:pPr>
            <a:r>
              <a:rPr lang="en-US" sz="2800" dirty="0" smtClean="0"/>
              <a:t>From the </a:t>
            </a:r>
            <a:r>
              <a:rPr lang="en-US" sz="2800" i="1" dirty="0" smtClean="0"/>
              <a:t>Chronicle of Higher Education (2005) </a:t>
            </a:r>
            <a:r>
              <a:rPr lang="en-US" sz="2800" dirty="0" smtClean="0"/>
              <a:t>“The Number that is Devouring Science”</a:t>
            </a:r>
            <a:endParaRPr lang="en-US" sz="2800" dirty="0"/>
          </a:p>
        </p:txBody>
      </p:sp>
    </p:spTree>
    <p:extLst>
      <p:ext uri="{BB962C8B-B14F-4D97-AF65-F5344CB8AC3E}">
        <p14:creationId xmlns:p14="http://schemas.microsoft.com/office/powerpoint/2010/main" val="27158252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H-index</a:t>
            </a:r>
            <a:endParaRPr lang="en-US" u="sng" dirty="0"/>
          </a:p>
        </p:txBody>
      </p:sp>
      <p:sp>
        <p:nvSpPr>
          <p:cNvPr id="3" name="Content Placeholder 2"/>
          <p:cNvSpPr>
            <a:spLocks noGrp="1"/>
          </p:cNvSpPr>
          <p:nvPr>
            <p:ph idx="1"/>
          </p:nvPr>
        </p:nvSpPr>
        <p:spPr>
          <a:xfrm>
            <a:off x="457200" y="1371600"/>
            <a:ext cx="8229600" cy="4525963"/>
          </a:xfrm>
        </p:spPr>
        <p:txBody>
          <a:bodyPr/>
          <a:lstStyle/>
          <a:p>
            <a:r>
              <a:rPr lang="en-US" i="1" dirty="0"/>
              <a:t>A scientist has index</a:t>
            </a:r>
            <a:r>
              <a:rPr lang="en-US" dirty="0"/>
              <a:t> </a:t>
            </a:r>
            <a:r>
              <a:rPr lang="en-US" dirty="0" smtClean="0"/>
              <a:t>h, </a:t>
            </a:r>
            <a:r>
              <a:rPr lang="en-US" i="1" dirty="0"/>
              <a:t>if</a:t>
            </a:r>
            <a:r>
              <a:rPr lang="en-US" dirty="0"/>
              <a:t> h </a:t>
            </a:r>
            <a:r>
              <a:rPr lang="en-US" i="1" dirty="0"/>
              <a:t>of </a:t>
            </a:r>
            <a:r>
              <a:rPr lang="en-US" i="1" dirty="0" smtClean="0"/>
              <a:t>his</a:t>
            </a:r>
            <a:r>
              <a:rPr lang="en-US" dirty="0" smtClean="0"/>
              <a:t> </a:t>
            </a:r>
            <a:r>
              <a:rPr lang="en-US" dirty="0" err="1"/>
              <a:t>N</a:t>
            </a:r>
            <a:r>
              <a:rPr lang="en-US" baseline="-25000" dirty="0" err="1"/>
              <a:t>p</a:t>
            </a:r>
            <a:r>
              <a:rPr lang="en-US" dirty="0"/>
              <a:t> </a:t>
            </a:r>
            <a:r>
              <a:rPr lang="en-US" i="1" dirty="0"/>
              <a:t>papers have at least</a:t>
            </a:r>
            <a:r>
              <a:rPr lang="en-US" dirty="0"/>
              <a:t> h </a:t>
            </a:r>
            <a:r>
              <a:rPr lang="en-US" i="1" dirty="0"/>
              <a:t>citations each, and the other (</a:t>
            </a:r>
            <a:r>
              <a:rPr lang="en-US" dirty="0" err="1"/>
              <a:t>N</a:t>
            </a:r>
            <a:r>
              <a:rPr lang="en-US" baseline="-25000" dirty="0" err="1"/>
              <a:t>p</a:t>
            </a:r>
            <a:r>
              <a:rPr lang="en-US" i="1" dirty="0"/>
              <a:t> − </a:t>
            </a:r>
            <a:r>
              <a:rPr lang="en-US" dirty="0"/>
              <a:t>h</a:t>
            </a:r>
            <a:r>
              <a:rPr lang="en-US" i="1" dirty="0"/>
              <a:t>) papers have no more than</a:t>
            </a:r>
            <a:r>
              <a:rPr lang="en-US" dirty="0"/>
              <a:t> h </a:t>
            </a:r>
            <a:r>
              <a:rPr lang="en-US" i="1" dirty="0"/>
              <a:t>citations each.</a:t>
            </a: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26</a:t>
            </a:fld>
            <a:endParaRPr lang="en-US" altLang="en-US"/>
          </a:p>
        </p:txBody>
      </p:sp>
      <p:pic>
        <p:nvPicPr>
          <p:cNvPr id="7170" name="Picture 2" descr="http://upload.wikimedia.org/wikipedia/commons/thumb/d/da/H-index-en.svg/300px-H-index-en.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3619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6396335"/>
            <a:ext cx="8229600" cy="461665"/>
          </a:xfrm>
          <a:prstGeom prst="rect">
            <a:avLst/>
          </a:prstGeom>
        </p:spPr>
        <p:txBody>
          <a:bodyPr wrap="square">
            <a:spAutoFit/>
          </a:bodyPr>
          <a:lstStyle/>
          <a:p>
            <a:r>
              <a:rPr lang="en-US" altLang="en-US" dirty="0"/>
              <a:t>From h-index, </a:t>
            </a:r>
            <a:r>
              <a:rPr lang="en-US" altLang="en-US" dirty="0">
                <a:hlinkClick r:id="rId4"/>
              </a:rPr>
              <a:t>http://en.wikipedia.org/wiki/H-index</a:t>
            </a:r>
            <a:endParaRPr lang="en-US" dirty="0"/>
          </a:p>
        </p:txBody>
      </p:sp>
    </p:spTree>
    <p:extLst>
      <p:ext uri="{BB962C8B-B14F-4D97-AF65-F5344CB8AC3E}">
        <p14:creationId xmlns:p14="http://schemas.microsoft.com/office/powerpoint/2010/main" val="3676385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Evaluator of researcher ability</a:t>
            </a:r>
            <a:endParaRPr lang="en-US"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altLang="en-US" dirty="0"/>
              <a:t>Based on typical h .. values found, </a:t>
            </a:r>
            <a:r>
              <a:rPr lang="en-US" altLang="en-US" dirty="0" smtClean="0"/>
              <a:t>it was suggested </a:t>
            </a:r>
            <a:r>
              <a:rPr lang="en-US" altLang="en-US" dirty="0"/>
              <a:t>(with large error bars) that for faculty at major research universities, h ≈ 12 might be a typical value for advancement to tenure (associate professor) and that h ≈ 18 might be a typical value for advancement to full professor. Fellowship in the American Physical Society might occur typically for h ≈ 15–20.   Membership in the National Academy of Sciences of the United States of America may typically be associated with h ≈ 45 and higher, except in exceptional circumstances</a:t>
            </a: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27</a:t>
            </a:fld>
            <a:endParaRPr lang="en-US" altLang="en-US"/>
          </a:p>
        </p:txBody>
      </p:sp>
    </p:spTree>
    <p:extLst>
      <p:ext uri="{BB962C8B-B14F-4D97-AF65-F5344CB8AC3E}">
        <p14:creationId xmlns:p14="http://schemas.microsoft.com/office/powerpoint/2010/main" val="700357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1143000"/>
          </a:xfrm>
        </p:spPr>
        <p:txBody>
          <a:bodyPr/>
          <a:lstStyle/>
          <a:p>
            <a:r>
              <a:rPr lang="en-US" altLang="en-US" sz="3600" b="1" smtClean="0"/>
              <a:t>Determining h-index Manually</a:t>
            </a:r>
          </a:p>
        </p:txBody>
      </p:sp>
      <p:sp>
        <p:nvSpPr>
          <p:cNvPr id="24579" name="Content Placeholder 7"/>
          <p:cNvSpPr>
            <a:spLocks noGrp="1"/>
          </p:cNvSpPr>
          <p:nvPr>
            <p:ph idx="1"/>
          </p:nvPr>
        </p:nvSpPr>
        <p:spPr/>
        <p:txBody>
          <a:bodyPr>
            <a:normAutofit fontScale="92500" lnSpcReduction="10000"/>
          </a:bodyPr>
          <a:lstStyle/>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endParaRPr lang="en-US" altLang="en-US" smtClean="0"/>
          </a:p>
          <a:p>
            <a:pPr>
              <a:buFont typeface="Arial" charset="0"/>
              <a:buNone/>
            </a:pPr>
            <a:r>
              <a:rPr lang="en-US" altLang="en-US" sz="1600" smtClean="0"/>
              <a:t>					From h-index, </a:t>
            </a:r>
            <a:r>
              <a:rPr lang="en-US" altLang="en-US" sz="1600" smtClean="0">
                <a:hlinkClick r:id="rId2"/>
              </a:rPr>
              <a:t>http://en.wikipedia.org/wiki/H-index</a:t>
            </a:r>
            <a:endParaRPr lang="en-US" altLang="en-US" sz="1600" smtClean="0"/>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t="24141" r="55634" b="21674"/>
          <a:stretch>
            <a:fillRect/>
          </a:stretch>
        </p:blipFill>
        <p:spPr bwMode="auto">
          <a:xfrm>
            <a:off x="1981200" y="1676400"/>
            <a:ext cx="4779963"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19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smtClean="0"/>
              <a:t>Finding a h-index value in </a:t>
            </a:r>
            <a:br>
              <a:rPr lang="en-US" altLang="en-US" sz="3600" b="1" smtClean="0"/>
            </a:br>
            <a:r>
              <a:rPr lang="en-US" altLang="en-US" sz="3600" b="1" smtClean="0">
                <a:hlinkClick r:id="rId2"/>
              </a:rPr>
              <a:t>Web of Science</a:t>
            </a:r>
            <a:endParaRPr lang="en-US" altLang="en-US" sz="3600" b="1" smtClean="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l="2467" t="43137" r="37312" b="36111"/>
          <a:stretch>
            <a:fillRect/>
          </a:stretch>
        </p:blipFill>
        <p:spPr bwMode="auto">
          <a:xfrm>
            <a:off x="152400" y="1524000"/>
            <a:ext cx="5791200" cy="2362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2567" t="49837" r="3156" b="21786"/>
          <a:stretch>
            <a:fillRect/>
          </a:stretch>
        </p:blipFill>
        <p:spPr bwMode="auto">
          <a:xfrm>
            <a:off x="304800" y="4038600"/>
            <a:ext cx="8534400" cy="23320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Curved Down Arrow 2"/>
          <p:cNvSpPr/>
          <p:nvPr/>
        </p:nvSpPr>
        <p:spPr>
          <a:xfrm rot="3816229">
            <a:off x="6609556" y="2267744"/>
            <a:ext cx="1673225" cy="992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Oval 7"/>
          <p:cNvSpPr/>
          <p:nvPr/>
        </p:nvSpPr>
        <p:spPr>
          <a:xfrm>
            <a:off x="7696200" y="4876800"/>
            <a:ext cx="1349375"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extLst>
      <p:ext uri="{BB962C8B-B14F-4D97-AF65-F5344CB8AC3E}">
        <p14:creationId xmlns:p14="http://schemas.microsoft.com/office/powerpoint/2010/main" val="337018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endParaRPr lang="en-US" altLang="en-US" sz="3600" u="sng" dirty="0"/>
          </a:p>
        </p:txBody>
      </p:sp>
      <p:sp>
        <p:nvSpPr>
          <p:cNvPr id="1295363" name="Rectangle 3"/>
          <p:cNvSpPr>
            <a:spLocks noGrp="1" noChangeArrowheads="1"/>
          </p:cNvSpPr>
          <p:nvPr>
            <p:ph type="body" idx="1"/>
          </p:nvPr>
        </p:nvSpPr>
        <p:spPr>
          <a:xfrm>
            <a:off x="76200" y="1600200"/>
            <a:ext cx="9067800" cy="4038600"/>
          </a:xfrm>
        </p:spPr>
        <p:txBody>
          <a:bodyPr>
            <a:normAutofit lnSpcReduction="10000"/>
          </a:bodyPr>
          <a:lstStyle/>
          <a:p>
            <a:pPr marL="609600" indent="-609600">
              <a:lnSpc>
                <a:spcPct val="90000"/>
              </a:lnSpc>
              <a:buFont typeface="Wingdings" pitchFamily="2" charset="2"/>
              <a:buNone/>
            </a:pPr>
            <a:r>
              <a:rPr lang="en-US" altLang="en-US" sz="2800" dirty="0"/>
              <a:t>Abstracts  (</a:t>
            </a:r>
            <a:r>
              <a:rPr lang="en-US" altLang="en-US" sz="2800" i="1" dirty="0" err="1"/>
              <a:t>ab</a:t>
            </a:r>
            <a:r>
              <a:rPr lang="en-US" altLang="en-US" sz="2800" dirty="0"/>
              <a:t>=out, </a:t>
            </a:r>
            <a:r>
              <a:rPr lang="en-US" altLang="en-US" sz="2800" i="1" dirty="0" err="1"/>
              <a:t>trahere</a:t>
            </a:r>
            <a:r>
              <a:rPr lang="en-US" altLang="en-US" sz="2800" dirty="0"/>
              <a:t>=pull; “to pull out”)</a:t>
            </a:r>
          </a:p>
          <a:p>
            <a:pPr marL="609600" indent="-609600">
              <a:lnSpc>
                <a:spcPct val="90000"/>
              </a:lnSpc>
              <a:buFont typeface="Wingdings" pitchFamily="2" charset="2"/>
              <a:buNone/>
            </a:pPr>
            <a:endParaRPr lang="en-US" altLang="en-US" sz="2800" dirty="0"/>
          </a:p>
          <a:p>
            <a:pPr marL="609600" indent="-609600">
              <a:lnSpc>
                <a:spcPct val="90000"/>
              </a:lnSpc>
            </a:pPr>
            <a:r>
              <a:rPr lang="en-US" altLang="en-US" sz="2800" dirty="0"/>
              <a:t>Overview of the main story</a:t>
            </a:r>
          </a:p>
          <a:p>
            <a:pPr marL="609600" indent="-609600">
              <a:lnSpc>
                <a:spcPct val="90000"/>
              </a:lnSpc>
            </a:pPr>
            <a:r>
              <a:rPr lang="en-US" altLang="en-US" sz="2800" dirty="0"/>
              <a:t>Gives highlights from each section of the paper</a:t>
            </a:r>
          </a:p>
          <a:p>
            <a:pPr marL="609600" indent="-609600">
              <a:lnSpc>
                <a:spcPct val="90000"/>
              </a:lnSpc>
            </a:pPr>
            <a:r>
              <a:rPr lang="en-US" altLang="en-US" sz="2800" dirty="0"/>
              <a:t>Limited length (100-300 words, typically)</a:t>
            </a:r>
          </a:p>
          <a:p>
            <a:pPr marL="609600" indent="-609600">
              <a:lnSpc>
                <a:spcPct val="90000"/>
              </a:lnSpc>
            </a:pPr>
            <a:endParaRPr lang="en-US" altLang="en-US" sz="2800" dirty="0"/>
          </a:p>
          <a:p>
            <a:pPr marL="609600" indent="-609600">
              <a:lnSpc>
                <a:spcPct val="90000"/>
              </a:lnSpc>
            </a:pPr>
            <a:r>
              <a:rPr lang="en-US" altLang="en-US" sz="2800" dirty="0"/>
              <a:t>Stands on its own</a:t>
            </a:r>
          </a:p>
          <a:p>
            <a:pPr marL="609600" indent="-609600">
              <a:lnSpc>
                <a:spcPct val="90000"/>
              </a:lnSpc>
            </a:pPr>
            <a:r>
              <a:rPr lang="en-US" altLang="en-US" sz="2800" dirty="0"/>
              <a:t>Used, with title, for electronic search engines</a:t>
            </a:r>
          </a:p>
          <a:p>
            <a:pPr marL="609600" indent="-609600">
              <a:lnSpc>
                <a:spcPct val="90000"/>
              </a:lnSpc>
            </a:pPr>
            <a:r>
              <a:rPr lang="en-US" altLang="en-US" sz="2800" dirty="0"/>
              <a:t>Most often, the only part people read</a:t>
            </a:r>
          </a:p>
        </p:txBody>
      </p:sp>
    </p:spTree>
    <p:extLst>
      <p:ext uri="{BB962C8B-B14F-4D97-AF65-F5344CB8AC3E}">
        <p14:creationId xmlns:p14="http://schemas.microsoft.com/office/powerpoint/2010/main" val="7123981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639763"/>
          </a:xfrm>
        </p:spPr>
        <p:txBody>
          <a:bodyPr/>
          <a:lstStyle/>
          <a:p>
            <a:r>
              <a:rPr lang="en-US" altLang="en-US" sz="3200" b="1" smtClean="0"/>
              <a:t>Citation Report (h-index) from Web of Science</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l="2567" t="18791" r="4735" b="9557"/>
          <a:stretch>
            <a:fillRect/>
          </a:stretch>
        </p:blipFill>
        <p:spPr bwMode="auto">
          <a:xfrm>
            <a:off x="152400" y="685800"/>
            <a:ext cx="8915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086600" y="3810000"/>
            <a:ext cx="1219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extLst>
      <p:ext uri="{BB962C8B-B14F-4D97-AF65-F5344CB8AC3E}">
        <p14:creationId xmlns:p14="http://schemas.microsoft.com/office/powerpoint/2010/main" val="1747922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Cited half life</a:t>
            </a:r>
            <a:endParaRPr lang="en-US" u="sng"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31</a:t>
            </a:fld>
            <a:endParaRPr lang="en-US" altLang="en-US"/>
          </a:p>
        </p:txBody>
      </p:sp>
      <p:pic>
        <p:nvPicPr>
          <p:cNvPr id="6146" name="Picture 2" descr="https://wiki.oulu.fi/download/attachments/10715208/jcr2010_18_citingcategory.gif?version=1&amp;modificationDate=1309339268000&amp;api=v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5438775"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42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sz="3600" b="1" smtClean="0"/>
              <a:t>Comparison of </a:t>
            </a:r>
            <a:r>
              <a:rPr lang="en-US" altLang="en-US" sz="3600" b="1" i="1" smtClean="0"/>
              <a:t>h-index</a:t>
            </a:r>
            <a:r>
              <a:rPr lang="en-US" altLang="en-US" sz="3600" b="1" smtClean="0"/>
              <a:t> Values </a:t>
            </a:r>
            <a:br>
              <a:rPr lang="en-US" altLang="en-US" sz="3600" b="1" smtClean="0"/>
            </a:br>
            <a:r>
              <a:rPr lang="en-US" altLang="en-US" sz="3600" b="1" smtClean="0"/>
              <a:t>from Several Sources for Several Authors</a:t>
            </a:r>
            <a:endParaRPr lang="en-US" altLang="en-US" sz="3600" smtClean="0"/>
          </a:p>
        </p:txBody>
      </p:sp>
      <p:graphicFrame>
        <p:nvGraphicFramePr>
          <p:cNvPr id="4" name="Content Placeholder 3"/>
          <p:cNvGraphicFramePr>
            <a:graphicFrameLocks noGrp="1"/>
          </p:cNvGraphicFramePr>
          <p:nvPr>
            <p:ph idx="1"/>
          </p:nvPr>
        </p:nvGraphicFramePr>
        <p:xfrm>
          <a:off x="1066800" y="2209800"/>
          <a:ext cx="7315201" cy="4175169"/>
        </p:xfrm>
        <a:graphic>
          <a:graphicData uri="http://schemas.openxmlformats.org/drawingml/2006/table">
            <a:tbl>
              <a:tblPr firstRow="1" bandRow="1">
                <a:tableStyleId>{B301B821-A1FF-4177-AEE7-76D212191A09}</a:tableStyleId>
              </a:tblPr>
              <a:tblGrid>
                <a:gridCol w="2032000"/>
                <a:gridCol w="1778000"/>
                <a:gridCol w="1676401"/>
                <a:gridCol w="1828800"/>
              </a:tblGrid>
              <a:tr h="1295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Author</a:t>
                      </a:r>
                      <a:endParaRPr kumimoji="0" lang="en-US" sz="1800" b="1" i="0" u="none" strike="noStrike" kern="1200" cap="none" normalizeH="0" baseline="0" dirty="0" smtClean="0">
                        <a:ln>
                          <a:noFill/>
                        </a:ln>
                        <a:solidFill>
                          <a:schemeClr val="tx1"/>
                        </a:solidFill>
                        <a:effectLst/>
                        <a:latin typeface="Calibri" pitchFamily="34" charset="0"/>
                        <a:ea typeface="+mn-ea"/>
                        <a:cs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From </a:t>
                      </a:r>
                      <a:br>
                        <a:rPr kumimoji="0" lang="en-US" sz="1800" u="none" strike="noStrike" kern="1200" cap="none" normalizeH="0" baseline="0" dirty="0" smtClean="0">
                          <a:ln>
                            <a:noFill/>
                          </a:ln>
                          <a:effectLst/>
                        </a:rPr>
                      </a:br>
                      <a:r>
                        <a:rPr kumimoji="0" lang="en-US" sz="1800" u="none" strike="noStrike" kern="1200" cap="none" normalizeH="0" baseline="0" dirty="0" smtClean="0">
                          <a:ln>
                            <a:noFill/>
                          </a:ln>
                          <a:effectLst/>
                        </a:rPr>
                        <a:t>Scopus </a:t>
                      </a:r>
                      <a:br>
                        <a:rPr kumimoji="0" lang="en-US" sz="1800" u="none" strike="noStrike" kern="1200" cap="none" normalizeH="0" baseline="0" dirty="0" smtClean="0">
                          <a:ln>
                            <a:noFill/>
                          </a:ln>
                          <a:effectLst/>
                        </a:rPr>
                      </a:br>
                      <a:endParaRPr kumimoji="0" lang="en-US" sz="1800" b="1" i="0" u="none" strike="noStrike" kern="1200" cap="none" normalizeH="0" baseline="0" dirty="0" smtClean="0">
                        <a:ln>
                          <a:noFill/>
                        </a:ln>
                        <a:solidFill>
                          <a:schemeClr val="tx1"/>
                        </a:solidFill>
                        <a:effectLst/>
                        <a:latin typeface="Calibri" pitchFamily="34" charset="0"/>
                        <a:ea typeface="+mn-ea"/>
                        <a:cs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From </a:t>
                      </a:r>
                      <a:br>
                        <a:rPr kumimoji="0" lang="en-US" sz="1800" u="none" strike="noStrike" kern="1200" cap="none" normalizeH="0" baseline="0" dirty="0" smtClean="0">
                          <a:ln>
                            <a:noFill/>
                          </a:ln>
                          <a:effectLst/>
                        </a:rPr>
                      </a:br>
                      <a:r>
                        <a:rPr kumimoji="0" lang="en-US" sz="1800" u="none" strike="noStrike" kern="1200" cap="none" normalizeH="0" baseline="0" dirty="0" smtClean="0">
                          <a:ln>
                            <a:noFill/>
                          </a:ln>
                          <a:effectLst/>
                        </a:rPr>
                        <a:t>Web of Science</a:t>
                      </a:r>
                      <a:endParaRPr kumimoji="0" lang="en-US" sz="1800" b="1" i="0" u="none" strike="noStrike" kern="1200" cap="none" normalizeH="0" baseline="0" dirty="0" smtClean="0">
                        <a:ln>
                          <a:noFill/>
                        </a:ln>
                        <a:solidFill>
                          <a:schemeClr val="tx1"/>
                        </a:solidFill>
                        <a:effectLst/>
                        <a:latin typeface="Calibri" pitchFamily="34" charset="0"/>
                        <a:ea typeface="+mn-ea"/>
                        <a:cs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From Google Scholar via </a:t>
                      </a:r>
                      <a:br>
                        <a:rPr kumimoji="0" lang="en-US" sz="1800" u="none" strike="noStrike" kern="1200" cap="none" normalizeH="0" baseline="0" dirty="0" smtClean="0">
                          <a:ln>
                            <a:noFill/>
                          </a:ln>
                          <a:effectLst/>
                        </a:rPr>
                      </a:br>
                      <a:r>
                        <a:rPr kumimoji="0" lang="en-US" sz="1800" u="none" strike="noStrike" kern="1200" cap="none" normalizeH="0" baseline="0" dirty="0" smtClean="0">
                          <a:ln>
                            <a:noFill/>
                          </a:ln>
                          <a:effectLst/>
                        </a:rPr>
                        <a:t>“Publish or Perish”</a:t>
                      </a:r>
                      <a:endParaRPr kumimoji="0" lang="en-US" sz="1800" b="1" i="0" u="none" strike="noStrike" kern="1200" cap="none" normalizeH="0" baseline="0" dirty="0" smtClean="0">
                        <a:ln>
                          <a:noFill/>
                        </a:ln>
                        <a:solidFill>
                          <a:schemeClr val="tx1"/>
                        </a:solidFill>
                        <a:effectLst/>
                        <a:latin typeface="Calibri" pitchFamily="34" charset="0"/>
                        <a:ea typeface="+mn-ea"/>
                        <a:cs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298">
                <a:tc>
                  <a:txBody>
                    <a:bodyPr/>
                    <a:lstStyle/>
                    <a:p>
                      <a:r>
                        <a:rPr lang="en-US" sz="1800" dirty="0" smtClean="0"/>
                        <a:t>Robinson, GE</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dk1"/>
                          </a:solidFill>
                          <a:latin typeface="+mn-lt"/>
                          <a:ea typeface="+mn-ea"/>
                          <a:cs typeface="+mn-cs"/>
                        </a:rPr>
                        <a:t>54  </a:t>
                      </a:r>
                      <a:r>
                        <a:rPr lang="en-US" sz="1800" i="1" kern="1200" dirty="0" smtClean="0">
                          <a:solidFill>
                            <a:schemeClr val="dk1"/>
                          </a:solidFill>
                          <a:latin typeface="+mn-lt"/>
                          <a:ea typeface="+mn-ea"/>
                          <a:cs typeface="+mn-cs"/>
                        </a:rPr>
                        <a:t>[193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55  </a:t>
                      </a:r>
                      <a:r>
                        <a:rPr lang="en-US" sz="1800" i="1" kern="1200" dirty="0" smtClean="0">
                          <a:solidFill>
                            <a:schemeClr val="dk1"/>
                          </a:solidFill>
                          <a:latin typeface="+mn-lt"/>
                          <a:ea typeface="+mn-ea"/>
                          <a:cs typeface="+mn-cs"/>
                        </a:rPr>
                        <a:t>[202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kern="1200" dirty="0" smtClean="0">
                          <a:solidFill>
                            <a:schemeClr val="dk1"/>
                          </a:solidFill>
                          <a:latin typeface="+mn-lt"/>
                          <a:ea typeface="+mn-ea"/>
                          <a:cs typeface="+mn-cs"/>
                        </a:rPr>
                        <a:t>55 [381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Chancellor</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Wise, PM</a:t>
                      </a:r>
                      <a:endParaRPr lang="en-US" sz="1800"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44  </a:t>
                      </a:r>
                      <a:r>
                        <a:rPr lang="en-US" sz="1800" i="1" kern="1200" dirty="0" smtClean="0">
                          <a:solidFill>
                            <a:schemeClr val="dk1"/>
                          </a:solidFill>
                          <a:latin typeface="+mn-lt"/>
                          <a:ea typeface="+mn-ea"/>
                          <a:cs typeface="+mn-cs"/>
                        </a:rPr>
                        <a:t>[178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51  </a:t>
                      </a:r>
                      <a:r>
                        <a:rPr lang="en-US" sz="1800" i="1" kern="1200" dirty="0" smtClean="0">
                          <a:solidFill>
                            <a:schemeClr val="dk1"/>
                          </a:solidFill>
                          <a:latin typeface="+mn-lt"/>
                          <a:ea typeface="+mn-ea"/>
                          <a:cs typeface="+mn-cs"/>
                        </a:rPr>
                        <a:t>[204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50 </a:t>
                      </a:r>
                      <a:r>
                        <a:rPr lang="en-US" sz="1800" i="1" kern="1200" dirty="0" smtClean="0">
                          <a:solidFill>
                            <a:schemeClr val="dk1"/>
                          </a:solidFill>
                          <a:latin typeface="+mn-lt"/>
                          <a:ea typeface="+mn-ea"/>
                          <a:cs typeface="+mn-cs"/>
                        </a:rPr>
                        <a:t>[333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298">
                <a:tc>
                  <a:txBody>
                    <a:bodyPr/>
                    <a:lstStyle/>
                    <a:p>
                      <a:r>
                        <a:rPr lang="en-US" sz="1800" dirty="0" smtClean="0"/>
                        <a:t>Garfield, E</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dk1"/>
                          </a:solidFill>
                          <a:latin typeface="+mn-lt"/>
                          <a:ea typeface="+mn-ea"/>
                          <a:cs typeface="+mn-cs"/>
                        </a:rPr>
                        <a:t>22 </a:t>
                      </a:r>
                      <a:r>
                        <a:rPr lang="en-US" sz="1800" i="1" kern="1200" dirty="0" smtClean="0">
                          <a:solidFill>
                            <a:schemeClr val="dk1"/>
                          </a:solidFill>
                          <a:latin typeface="+mn-lt"/>
                          <a:ea typeface="+mn-ea"/>
                          <a:cs typeface="+mn-cs"/>
                        </a:rPr>
                        <a:t>[211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288  </a:t>
                      </a:r>
                      <a:r>
                        <a:rPr lang="en-US" sz="1800" i="1" kern="1200" dirty="0" smtClean="0">
                          <a:solidFill>
                            <a:schemeClr val="dk1"/>
                          </a:solidFill>
                          <a:latin typeface="+mn-lt"/>
                          <a:ea typeface="+mn-ea"/>
                          <a:cs typeface="+mn-cs"/>
                        </a:rPr>
                        <a:t>[815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dk1"/>
                          </a:solidFill>
                          <a:latin typeface="+mn-lt"/>
                          <a:ea typeface="+mn-ea"/>
                          <a:cs typeface="+mn-cs"/>
                        </a:rPr>
                        <a:t>45 </a:t>
                      </a:r>
                      <a:r>
                        <a:rPr lang="en-US" sz="1800" i="1" kern="1200" dirty="0" smtClean="0">
                          <a:solidFill>
                            <a:schemeClr val="dk1"/>
                          </a:solidFill>
                          <a:latin typeface="+mn-lt"/>
                          <a:ea typeface="+mn-ea"/>
                          <a:cs typeface="+mn-cs"/>
                        </a:rPr>
                        <a:t>[&gt;1000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298">
                <a:tc>
                  <a:txBody>
                    <a:bodyPr/>
                    <a:lstStyle/>
                    <a:p>
                      <a:r>
                        <a:rPr lang="en-US" sz="1800" dirty="0" smtClean="0"/>
                        <a:t>Pres. Hogan, MJ</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0" kern="1200" dirty="0" smtClean="0">
                          <a:solidFill>
                            <a:schemeClr val="dk1"/>
                          </a:solidFill>
                          <a:latin typeface="+mn-lt"/>
                          <a:ea typeface="+mn-ea"/>
                          <a:cs typeface="+mn-cs"/>
                        </a:rPr>
                        <a:t>--</a:t>
                      </a:r>
                      <a:r>
                        <a:rPr lang="en-US" sz="1800" i="1" kern="1200" dirty="0" smtClean="0">
                          <a:solidFill>
                            <a:schemeClr val="dk1"/>
                          </a:solidFill>
                          <a:latin typeface="+mn-lt"/>
                          <a:ea typeface="+mn-ea"/>
                          <a:cs typeface="+mn-cs"/>
                        </a:rPr>
                        <a:t> [1 doc]</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0" kern="1200" dirty="0" smtClean="0">
                          <a:solidFill>
                            <a:schemeClr val="dk1"/>
                          </a:solidFill>
                          <a:latin typeface="+mn-lt"/>
                          <a:ea typeface="+mn-ea"/>
                          <a:cs typeface="+mn-cs"/>
                        </a:rPr>
                        <a:t>6 </a:t>
                      </a:r>
                      <a:r>
                        <a:rPr lang="en-US" sz="1800" i="1" kern="1200" dirty="0" smtClean="0">
                          <a:solidFill>
                            <a:schemeClr val="dk1"/>
                          </a:solidFill>
                          <a:latin typeface="+mn-lt"/>
                          <a:ea typeface="+mn-ea"/>
                          <a:cs typeface="+mn-cs"/>
                        </a:rPr>
                        <a:t>[33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0" kern="1200" dirty="0" smtClean="0">
                          <a:solidFill>
                            <a:schemeClr val="dk1"/>
                          </a:solidFill>
                          <a:latin typeface="+mn-lt"/>
                          <a:ea typeface="+mn-ea"/>
                          <a:cs typeface="+mn-cs"/>
                        </a:rPr>
                        <a:t>14</a:t>
                      </a:r>
                      <a:r>
                        <a:rPr lang="en-US" sz="1800" i="1" kern="1200" dirty="0" smtClean="0">
                          <a:solidFill>
                            <a:schemeClr val="dk1"/>
                          </a:solidFill>
                          <a:latin typeface="+mn-lt"/>
                          <a:ea typeface="+mn-ea"/>
                          <a:cs typeface="+mn-cs"/>
                        </a:rPr>
                        <a:t> [65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40">
                <a:tc>
                  <a:txBody>
                    <a:bodyPr/>
                    <a:lstStyle/>
                    <a:p>
                      <a:r>
                        <a:rPr lang="en-US" sz="1800" dirty="0" smtClean="0"/>
                        <a:t>Pres.</a:t>
                      </a:r>
                      <a:r>
                        <a:rPr lang="en-US" sz="1800" baseline="0" dirty="0" smtClean="0"/>
                        <a:t> </a:t>
                      </a:r>
                      <a:r>
                        <a:rPr lang="en-US" sz="1800" dirty="0" smtClean="0"/>
                        <a:t>Easter, RA</a:t>
                      </a:r>
                      <a:endParaRPr lang="en-US"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kern="1200" dirty="0" smtClean="0">
                          <a:solidFill>
                            <a:schemeClr val="dk1"/>
                          </a:solidFill>
                          <a:latin typeface="+mn-lt"/>
                          <a:ea typeface="+mn-ea"/>
                          <a:cs typeface="+mn-cs"/>
                        </a:rPr>
                        <a:t>23 [87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i="1" kern="1200" dirty="0" smtClean="0">
                          <a:solidFill>
                            <a:schemeClr val="dk1"/>
                          </a:solidFill>
                          <a:latin typeface="+mn-lt"/>
                          <a:ea typeface="+mn-ea"/>
                          <a:cs typeface="+mn-cs"/>
                        </a:rPr>
                        <a:t>25 [107 docs]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kern="1200" dirty="0" smtClean="0">
                          <a:solidFill>
                            <a:schemeClr val="dk1"/>
                          </a:solidFill>
                          <a:latin typeface="+mn-lt"/>
                          <a:ea typeface="+mn-ea"/>
                          <a:cs typeface="+mn-cs"/>
                        </a:rPr>
                        <a:t>38 </a:t>
                      </a:r>
                      <a:r>
                        <a:rPr lang="en-US" sz="1800" i="1" kern="1200" baseline="0" dirty="0" smtClean="0">
                          <a:solidFill>
                            <a:schemeClr val="dk1"/>
                          </a:solidFill>
                          <a:latin typeface="+mn-lt"/>
                          <a:ea typeface="+mn-ea"/>
                          <a:cs typeface="+mn-cs"/>
                        </a:rPr>
                        <a:t>[276 doc, many duplicates]</a:t>
                      </a:r>
                      <a:endParaRPr lang="en-US" sz="1800" i="1"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0456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17500" y="293688"/>
            <a:ext cx="8637588" cy="1190625"/>
          </a:xfrm>
        </p:spPr>
        <p:txBody>
          <a:bodyPr/>
          <a:lstStyle/>
          <a:p>
            <a:r>
              <a:rPr lang="en-US" altLang="en-US" sz="3600" u="sng" dirty="0"/>
              <a:t>Eminent, imminent, </a:t>
            </a:r>
            <a:r>
              <a:rPr lang="en-US" altLang="en-US" sz="3600" u="sng" dirty="0" smtClean="0"/>
              <a:t>immanent</a:t>
            </a:r>
            <a:endParaRPr lang="en-US" altLang="en-US" sz="3600" u="sng" dirty="0"/>
          </a:p>
        </p:txBody>
      </p:sp>
      <p:sp>
        <p:nvSpPr>
          <p:cNvPr id="359427" name="Rectangle 3"/>
          <p:cNvSpPr>
            <a:spLocks noGrp="1" noChangeArrowheads="1"/>
          </p:cNvSpPr>
          <p:nvPr>
            <p:ph type="body" idx="1"/>
          </p:nvPr>
        </p:nvSpPr>
        <p:spPr/>
        <p:txBody>
          <a:bodyPr/>
          <a:lstStyle/>
          <a:p>
            <a:pPr marL="609600" indent="-609600">
              <a:buFont typeface="Wingdings" pitchFamily="2" charset="2"/>
              <a:buNone/>
            </a:pPr>
            <a:endParaRPr lang="en-US" altLang="en-US" sz="2800" dirty="0"/>
          </a:p>
          <a:p>
            <a:pPr marL="609600" indent="-609600">
              <a:buFont typeface="Wingdings" pitchFamily="2" charset="2"/>
              <a:buNone/>
            </a:pPr>
            <a:r>
              <a:rPr lang="en-US" altLang="en-US" sz="2400" dirty="0"/>
              <a:t>Eminent: outstanding, famous</a:t>
            </a:r>
          </a:p>
          <a:p>
            <a:pPr marL="609600" indent="-609600">
              <a:buFont typeface="Wingdings" pitchFamily="2" charset="2"/>
              <a:buNone/>
            </a:pPr>
            <a:r>
              <a:rPr lang="en-US" altLang="en-US" sz="2400" dirty="0"/>
              <a:t>Imminent: about to happen</a:t>
            </a:r>
          </a:p>
          <a:p>
            <a:pPr marL="609600" indent="-609600">
              <a:buFont typeface="Wingdings" pitchFamily="2" charset="2"/>
              <a:buNone/>
            </a:pPr>
            <a:r>
              <a:rPr lang="en-US" altLang="en-US" sz="2400" dirty="0"/>
              <a:t>Immanent: inherent (often religious context)</a:t>
            </a:r>
          </a:p>
          <a:p>
            <a:pPr marL="609600" indent="-609600">
              <a:buFont typeface="Wingdings" pitchFamily="2" charset="2"/>
              <a:buNone/>
            </a:pPr>
            <a:endParaRPr lang="en-US" altLang="en-US" sz="2400" dirty="0"/>
          </a:p>
          <a:p>
            <a:pPr marL="609600" indent="-609600">
              <a:buFont typeface="Wingdings" pitchFamily="2" charset="2"/>
              <a:buNone/>
            </a:pPr>
            <a:r>
              <a:rPr lang="en-US" altLang="en-US" sz="2000" dirty="0"/>
              <a:t>The book was written by an </a:t>
            </a:r>
            <a:r>
              <a:rPr lang="en-US" altLang="en-US" sz="2000" u="sng" dirty="0"/>
              <a:t>eminent</a:t>
            </a:r>
            <a:r>
              <a:rPr lang="en-US" altLang="en-US" sz="2000" dirty="0"/>
              <a:t> authority.</a:t>
            </a:r>
          </a:p>
          <a:p>
            <a:pPr marL="609600" indent="-609600">
              <a:buFont typeface="Wingdings" pitchFamily="2" charset="2"/>
              <a:buNone/>
            </a:pPr>
            <a:r>
              <a:rPr lang="en-US" altLang="en-US" sz="2000" dirty="0"/>
              <a:t>Given the latest clashes, the war was clearly </a:t>
            </a:r>
            <a:r>
              <a:rPr lang="en-US" altLang="en-US" sz="2000" u="sng" dirty="0"/>
              <a:t>imminent</a:t>
            </a:r>
            <a:r>
              <a:rPr lang="en-US" altLang="en-US" sz="2000" dirty="0"/>
              <a:t>.</a:t>
            </a:r>
          </a:p>
          <a:p>
            <a:pPr marL="609600" indent="-609600">
              <a:buFont typeface="Wingdings" pitchFamily="2" charset="2"/>
              <a:buNone/>
            </a:pPr>
            <a:r>
              <a:rPr lang="en-US" altLang="en-US" sz="2000" dirty="0"/>
              <a:t>He believed in the </a:t>
            </a:r>
            <a:r>
              <a:rPr lang="en-US" altLang="en-US" sz="2000" u="sng" dirty="0"/>
              <a:t>immanent</a:t>
            </a:r>
            <a:r>
              <a:rPr lang="en-US" altLang="en-US" sz="2000" dirty="0"/>
              <a:t> unity of nature taught by the Hindus.</a:t>
            </a:r>
          </a:p>
          <a:p>
            <a:pPr marL="609600" indent="-609600"/>
            <a:endParaRPr lang="en-US" altLang="en-US" sz="2800" dirty="0"/>
          </a:p>
        </p:txBody>
      </p:sp>
      <p:sp>
        <p:nvSpPr>
          <p:cNvPr id="359429" name="Text Box 5"/>
          <p:cNvSpPr txBox="1">
            <a:spLocks noChangeArrowheads="1"/>
          </p:cNvSpPr>
          <p:nvPr/>
        </p:nvSpPr>
        <p:spPr bwMode="auto">
          <a:xfrm>
            <a:off x="5181600" y="3352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chemeClr val="tx2"/>
              </a:solidFill>
            </a:endParaRPr>
          </a:p>
        </p:txBody>
      </p:sp>
    </p:spTree>
    <p:extLst>
      <p:ext uri="{BB962C8B-B14F-4D97-AF65-F5344CB8AC3E}">
        <p14:creationId xmlns:p14="http://schemas.microsoft.com/office/powerpoint/2010/main" val="16992381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317500" y="293688"/>
            <a:ext cx="8637588" cy="1190625"/>
          </a:xfrm>
        </p:spPr>
        <p:txBody>
          <a:bodyPr/>
          <a:lstStyle/>
          <a:p>
            <a:r>
              <a:rPr lang="en-US" altLang="en-US" sz="3600" u="sng" dirty="0"/>
              <a:t>Emigrate and </a:t>
            </a:r>
            <a:r>
              <a:rPr lang="en-US" altLang="en-US" sz="3600" u="sng" dirty="0" smtClean="0"/>
              <a:t>immigrate</a:t>
            </a:r>
            <a:endParaRPr lang="en-US" altLang="en-US" sz="3600" u="sng" dirty="0"/>
          </a:p>
        </p:txBody>
      </p:sp>
      <p:sp>
        <p:nvSpPr>
          <p:cNvPr id="788483" name="Rectangle 3"/>
          <p:cNvSpPr>
            <a:spLocks noGrp="1" noChangeArrowheads="1"/>
          </p:cNvSpPr>
          <p:nvPr>
            <p:ph type="body" idx="1"/>
          </p:nvPr>
        </p:nvSpPr>
        <p:spPr/>
        <p:txBody>
          <a:bodyPr/>
          <a:lstStyle/>
          <a:p>
            <a:pPr marL="0" indent="0">
              <a:buNone/>
            </a:pPr>
            <a:endParaRPr lang="en-US" altLang="en-US" sz="2400" dirty="0"/>
          </a:p>
          <a:p>
            <a:pPr marL="609600" indent="-609600">
              <a:buFont typeface="Wingdings" pitchFamily="2" charset="2"/>
              <a:buNone/>
            </a:pPr>
            <a:r>
              <a:rPr lang="en-US" altLang="en-US" sz="2400" dirty="0"/>
              <a:t>Emigrate is to move out of a country.</a:t>
            </a:r>
          </a:p>
          <a:p>
            <a:pPr marL="609600" indent="-609600">
              <a:buFont typeface="Wingdings" pitchFamily="2" charset="2"/>
              <a:buNone/>
            </a:pPr>
            <a:r>
              <a:rPr lang="en-US" altLang="en-US" sz="2400" dirty="0"/>
              <a:t>Immigrate is to move into a country.</a:t>
            </a:r>
          </a:p>
          <a:p>
            <a:pPr marL="609600" indent="-609600">
              <a:buFont typeface="Wingdings" pitchFamily="2" charset="2"/>
              <a:buNone/>
            </a:pPr>
            <a:endParaRPr lang="en-US" altLang="en-US" sz="2400" dirty="0"/>
          </a:p>
          <a:p>
            <a:pPr marL="609600" indent="-609600">
              <a:buFont typeface="Wingdings" pitchFamily="2" charset="2"/>
              <a:buNone/>
            </a:pPr>
            <a:r>
              <a:rPr lang="en-US" altLang="en-US" sz="2400" dirty="0"/>
              <a:t>She emigrated from Poland and immigrated to the United States.</a:t>
            </a:r>
          </a:p>
        </p:txBody>
      </p:sp>
      <p:sp>
        <p:nvSpPr>
          <p:cNvPr id="788484" name="Text Box 4"/>
          <p:cNvSpPr txBox="1">
            <a:spLocks noChangeArrowheads="1"/>
          </p:cNvSpPr>
          <p:nvPr/>
        </p:nvSpPr>
        <p:spPr bwMode="auto">
          <a:xfrm>
            <a:off x="5181600" y="3352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chemeClr val="tx2"/>
              </a:solidFill>
            </a:endParaRPr>
          </a:p>
        </p:txBody>
      </p:sp>
    </p:spTree>
    <p:extLst>
      <p:ext uri="{BB962C8B-B14F-4D97-AF65-F5344CB8AC3E}">
        <p14:creationId xmlns:p14="http://schemas.microsoft.com/office/powerpoint/2010/main" val="42025752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317500" y="293688"/>
            <a:ext cx="8637588" cy="1190625"/>
          </a:xfrm>
        </p:spPr>
        <p:txBody>
          <a:bodyPr/>
          <a:lstStyle/>
          <a:p>
            <a:r>
              <a:rPr lang="en-US" altLang="en-US" sz="3600" u="sng" dirty="0"/>
              <a:t>Epidemic, endemic, </a:t>
            </a:r>
            <a:r>
              <a:rPr lang="en-US" altLang="en-US" sz="3600" u="sng" dirty="0" smtClean="0"/>
              <a:t>pandemic</a:t>
            </a:r>
            <a:endParaRPr lang="en-US" altLang="en-US" sz="3600" u="sng" dirty="0"/>
          </a:p>
        </p:txBody>
      </p:sp>
      <p:sp>
        <p:nvSpPr>
          <p:cNvPr id="790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startAt="3"/>
            </a:pPr>
            <a:endParaRPr lang="en-US" altLang="en-US" sz="2000" dirty="0"/>
          </a:p>
          <a:p>
            <a:pPr marL="609600" indent="-609600">
              <a:lnSpc>
                <a:spcPct val="90000"/>
              </a:lnSpc>
              <a:buFont typeface="Wingdings" pitchFamily="2" charset="2"/>
              <a:buNone/>
            </a:pPr>
            <a:r>
              <a:rPr lang="en-US" altLang="en-US" sz="2000" dirty="0"/>
              <a:t>Epidemic: describes a disease that quickly and severely affects lots of people and then subsides (From Greek: </a:t>
            </a:r>
            <a:r>
              <a:rPr lang="en-US" altLang="en-US" sz="2000" i="1" dirty="0" err="1"/>
              <a:t>epi</a:t>
            </a:r>
            <a:r>
              <a:rPr lang="en-US" altLang="en-US" sz="2000" i="1" dirty="0"/>
              <a:t>= upon + demos=people: literally ‘upon the people’</a:t>
            </a:r>
            <a:r>
              <a:rPr lang="en-US" altLang="en-US" sz="2000" dirty="0"/>
              <a:t>)</a:t>
            </a:r>
          </a:p>
          <a:p>
            <a:pPr marL="609600" indent="-609600">
              <a:lnSpc>
                <a:spcPct val="90000"/>
              </a:lnSpc>
              <a:buFont typeface="Wingdings" pitchFamily="2" charset="2"/>
              <a:buNone/>
            </a:pPr>
            <a:r>
              <a:rPr lang="en-US" altLang="en-US" sz="2000" dirty="0"/>
              <a:t>Endemic: describes a disease that is continually present in an area and affects a relatively small number of people  </a:t>
            </a:r>
            <a:r>
              <a:rPr lang="en-US" altLang="en-US" sz="2000" i="1" dirty="0"/>
              <a:t>(en=within + demos=people; means ‘native’)</a:t>
            </a:r>
          </a:p>
          <a:p>
            <a:pPr marL="609600" indent="-609600">
              <a:lnSpc>
                <a:spcPct val="90000"/>
              </a:lnSpc>
              <a:buFont typeface="Wingdings" pitchFamily="2" charset="2"/>
              <a:buNone/>
            </a:pPr>
            <a:r>
              <a:rPr lang="en-US" altLang="en-US" sz="2000" dirty="0"/>
              <a:t>Pandemic: describes a widespread epidemic that may affect entire continents or even the world (</a:t>
            </a:r>
            <a:r>
              <a:rPr lang="en-US" altLang="en-US" sz="2000" i="1" dirty="0"/>
              <a:t>pan=all + demos=people: literally ‘all people’)</a:t>
            </a:r>
          </a:p>
          <a:p>
            <a:pPr marL="609600" indent="-609600">
              <a:lnSpc>
                <a:spcPct val="90000"/>
              </a:lnSpc>
              <a:buFont typeface="Wingdings" pitchFamily="2" charset="2"/>
              <a:buNone/>
            </a:pPr>
            <a:endParaRPr lang="en-US" altLang="en-US" sz="2000" dirty="0"/>
          </a:p>
          <a:p>
            <a:pPr marL="609600" indent="-609600">
              <a:lnSpc>
                <a:spcPct val="90000"/>
              </a:lnSpc>
              <a:buFont typeface="Wingdings" pitchFamily="2" charset="2"/>
              <a:buNone/>
            </a:pPr>
            <a:r>
              <a:rPr lang="en-US" altLang="en-US" sz="1800" dirty="0"/>
              <a:t>There was an epidemic of SARS in Hong Kong last month.</a:t>
            </a:r>
          </a:p>
          <a:p>
            <a:pPr marL="609600" indent="-609600">
              <a:lnSpc>
                <a:spcPct val="90000"/>
              </a:lnSpc>
              <a:buFont typeface="Wingdings" pitchFamily="2" charset="2"/>
              <a:buNone/>
            </a:pPr>
            <a:r>
              <a:rPr lang="en-US" altLang="en-US" sz="1800" dirty="0"/>
              <a:t>Malaria is endemic to that part of South Africa.</a:t>
            </a:r>
          </a:p>
          <a:p>
            <a:pPr marL="609600" indent="-609600">
              <a:lnSpc>
                <a:spcPct val="90000"/>
              </a:lnSpc>
              <a:buFont typeface="Wingdings" pitchFamily="2" charset="2"/>
              <a:buNone/>
            </a:pPr>
            <a:r>
              <a:rPr lang="en-US" altLang="en-US" sz="1800" dirty="0"/>
              <a:t>AIDS is a pandemic.</a:t>
            </a:r>
          </a:p>
        </p:txBody>
      </p:sp>
      <p:sp>
        <p:nvSpPr>
          <p:cNvPr id="790532" name="Text Box 4"/>
          <p:cNvSpPr txBox="1">
            <a:spLocks noChangeArrowheads="1"/>
          </p:cNvSpPr>
          <p:nvPr/>
        </p:nvSpPr>
        <p:spPr bwMode="auto">
          <a:xfrm>
            <a:off x="5181600" y="3352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chemeClr val="tx2"/>
              </a:solidFill>
            </a:endParaRPr>
          </a:p>
        </p:txBody>
      </p:sp>
    </p:spTree>
    <p:extLst>
      <p:ext uri="{BB962C8B-B14F-4D97-AF65-F5344CB8AC3E}">
        <p14:creationId xmlns:p14="http://schemas.microsoft.com/office/powerpoint/2010/main" val="3172171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317500" y="293688"/>
            <a:ext cx="8637588" cy="1190625"/>
          </a:xfrm>
        </p:spPr>
        <p:txBody>
          <a:bodyPr/>
          <a:lstStyle/>
          <a:p>
            <a:r>
              <a:rPr lang="en-US" altLang="en-US" sz="3600" u="sng" dirty="0"/>
              <a:t> Flaunt and </a:t>
            </a:r>
            <a:r>
              <a:rPr lang="en-US" altLang="en-US" sz="3600" u="sng" dirty="0" smtClean="0"/>
              <a:t>flout</a:t>
            </a:r>
            <a:endParaRPr lang="en-US" altLang="en-US" sz="3600" u="sng" dirty="0"/>
          </a:p>
        </p:txBody>
      </p:sp>
      <p:sp>
        <p:nvSpPr>
          <p:cNvPr id="792579" name="Rectangle 3"/>
          <p:cNvSpPr>
            <a:spLocks noGrp="1" noChangeArrowheads="1"/>
          </p:cNvSpPr>
          <p:nvPr>
            <p:ph type="body" idx="1"/>
          </p:nvPr>
        </p:nvSpPr>
        <p:spPr/>
        <p:txBody>
          <a:bodyPr/>
          <a:lstStyle/>
          <a:p>
            <a:pPr marL="609600" indent="-609600">
              <a:lnSpc>
                <a:spcPct val="90000"/>
              </a:lnSpc>
              <a:buFont typeface="Wingdings" pitchFamily="2" charset="2"/>
              <a:buNone/>
            </a:pPr>
            <a:endParaRPr lang="en-US" altLang="en-US" dirty="0"/>
          </a:p>
          <a:p>
            <a:pPr marL="609600" indent="-609600">
              <a:lnSpc>
                <a:spcPct val="90000"/>
              </a:lnSpc>
              <a:buFont typeface="Wingdings" pitchFamily="2" charset="2"/>
              <a:buNone/>
            </a:pPr>
            <a:endParaRPr lang="en-US" altLang="en-US" sz="2400" dirty="0"/>
          </a:p>
          <a:p>
            <a:pPr marL="609600" indent="-609600">
              <a:lnSpc>
                <a:spcPct val="90000"/>
              </a:lnSpc>
              <a:buFont typeface="Wingdings" pitchFamily="2" charset="2"/>
              <a:buNone/>
            </a:pPr>
            <a:r>
              <a:rPr lang="en-US" altLang="en-US" sz="2800" dirty="0"/>
              <a:t>Flaunt is to display ostentatiously </a:t>
            </a:r>
          </a:p>
          <a:p>
            <a:pPr marL="609600" indent="-609600">
              <a:lnSpc>
                <a:spcPct val="90000"/>
              </a:lnSpc>
              <a:buFont typeface="Wingdings" pitchFamily="2" charset="2"/>
              <a:buNone/>
            </a:pPr>
            <a:r>
              <a:rPr lang="en-US" altLang="en-US" sz="2800" dirty="0"/>
              <a:t>Flout is to openly disregard</a:t>
            </a:r>
          </a:p>
          <a:p>
            <a:pPr marL="609600" indent="-609600">
              <a:lnSpc>
                <a:spcPct val="90000"/>
              </a:lnSpc>
              <a:buFont typeface="Wingdings" pitchFamily="2" charset="2"/>
              <a:buNone/>
            </a:pPr>
            <a:endParaRPr lang="en-US" altLang="en-US" sz="2800" dirty="0"/>
          </a:p>
          <a:p>
            <a:pPr marL="609600" indent="-609600">
              <a:lnSpc>
                <a:spcPct val="90000"/>
              </a:lnSpc>
              <a:buFont typeface="Wingdings" pitchFamily="2" charset="2"/>
              <a:buNone/>
            </a:pPr>
            <a:endParaRPr lang="en-US" altLang="en-US" sz="2400" dirty="0"/>
          </a:p>
          <a:p>
            <a:pPr marL="609600" indent="-609600">
              <a:lnSpc>
                <a:spcPct val="90000"/>
              </a:lnSpc>
              <a:buFont typeface="Wingdings" pitchFamily="2" charset="2"/>
              <a:buNone/>
            </a:pPr>
            <a:r>
              <a:rPr lang="en-US" altLang="en-US" sz="2400" dirty="0"/>
              <a:t>The dot-com millionaires liked to </a:t>
            </a:r>
            <a:r>
              <a:rPr lang="en-US" altLang="en-US" sz="2400" b="1" i="1" dirty="0"/>
              <a:t>flaunt</a:t>
            </a:r>
            <a:r>
              <a:rPr lang="en-US" altLang="en-US" sz="2400" dirty="0"/>
              <a:t> their wealth.</a:t>
            </a:r>
          </a:p>
          <a:p>
            <a:pPr marL="609600" indent="-609600">
              <a:lnSpc>
                <a:spcPct val="90000"/>
              </a:lnSpc>
              <a:buFont typeface="Wingdings" pitchFamily="2" charset="2"/>
              <a:buNone/>
            </a:pPr>
            <a:r>
              <a:rPr lang="en-US" altLang="en-US" sz="2400" dirty="0"/>
              <a:t>The </a:t>
            </a:r>
            <a:r>
              <a:rPr lang="en-US" altLang="en-US" sz="2400" dirty="0" err="1"/>
              <a:t>pharma</a:t>
            </a:r>
            <a:r>
              <a:rPr lang="en-US" altLang="en-US" sz="2400" dirty="0"/>
              <a:t> industry </a:t>
            </a:r>
            <a:r>
              <a:rPr lang="en-US" altLang="en-US" sz="2400" b="1" i="1" dirty="0"/>
              <a:t>flouts</a:t>
            </a:r>
            <a:r>
              <a:rPr lang="en-US" altLang="en-US" sz="2400" dirty="0"/>
              <a:t> authorship rules for medical journals. (recent headline)</a:t>
            </a:r>
          </a:p>
        </p:txBody>
      </p:sp>
      <p:sp>
        <p:nvSpPr>
          <p:cNvPr id="792580" name="Text Box 4"/>
          <p:cNvSpPr txBox="1">
            <a:spLocks noChangeArrowheads="1"/>
          </p:cNvSpPr>
          <p:nvPr/>
        </p:nvSpPr>
        <p:spPr bwMode="auto">
          <a:xfrm>
            <a:off x="5181600" y="3352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chemeClr val="tx2"/>
              </a:solidFill>
            </a:endParaRPr>
          </a:p>
        </p:txBody>
      </p:sp>
    </p:spTree>
    <p:extLst>
      <p:ext uri="{BB962C8B-B14F-4D97-AF65-F5344CB8AC3E}">
        <p14:creationId xmlns:p14="http://schemas.microsoft.com/office/powerpoint/2010/main" val="8501178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28575"/>
            <a:ext cx="8637588" cy="1190625"/>
          </a:xfrm>
        </p:spPr>
        <p:txBody>
          <a:bodyPr/>
          <a:lstStyle/>
          <a:p>
            <a:r>
              <a:rPr lang="en-US" altLang="en-US" sz="3600" u="sng" dirty="0">
                <a:cs typeface="Times New Roman" pitchFamily="18" charset="0"/>
              </a:rPr>
              <a:t>Sex and </a:t>
            </a:r>
            <a:r>
              <a:rPr lang="en-US" altLang="en-US" sz="3600" u="sng" dirty="0" smtClean="0">
                <a:cs typeface="Times New Roman" pitchFamily="18" charset="0"/>
              </a:rPr>
              <a:t>gender</a:t>
            </a:r>
            <a:endParaRPr lang="en-US" altLang="en-US" sz="3600" u="sng" dirty="0"/>
          </a:p>
        </p:txBody>
      </p:sp>
      <p:sp>
        <p:nvSpPr>
          <p:cNvPr id="302083" name="Rectangle 3"/>
          <p:cNvSpPr>
            <a:spLocks noGrp="1" noChangeArrowheads="1"/>
          </p:cNvSpPr>
          <p:nvPr>
            <p:ph type="body" idx="1"/>
          </p:nvPr>
        </p:nvSpPr>
        <p:spPr>
          <a:xfrm>
            <a:off x="228600" y="1066800"/>
            <a:ext cx="8305800" cy="5105400"/>
          </a:xfrm>
        </p:spPr>
        <p:txBody>
          <a:bodyPr/>
          <a:lstStyle/>
          <a:p>
            <a:pPr marL="609600" indent="-609600">
              <a:buFont typeface="Wingdings" pitchFamily="2" charset="2"/>
              <a:buAutoNum type="arabicPeriod" startAt="5"/>
            </a:pPr>
            <a:endParaRPr lang="en-US" altLang="en-US" sz="3600" dirty="0">
              <a:cs typeface="Times New Roman" pitchFamily="18" charset="0"/>
            </a:endParaRPr>
          </a:p>
          <a:p>
            <a:pPr marL="609600" indent="-609600">
              <a:buFont typeface="Wingdings" pitchFamily="2" charset="2"/>
              <a:buNone/>
            </a:pPr>
            <a:r>
              <a:rPr lang="en-US" altLang="en-US" sz="2800" dirty="0">
                <a:cs typeface="Times New Roman" pitchFamily="18" charset="0"/>
              </a:rPr>
              <a:t>Use sex for biological differences</a:t>
            </a:r>
          </a:p>
          <a:p>
            <a:pPr marL="609600" indent="-609600">
              <a:buFont typeface="Wingdings" pitchFamily="2" charset="2"/>
              <a:buNone/>
            </a:pPr>
            <a:r>
              <a:rPr lang="en-US" altLang="en-US" sz="2800" dirty="0">
                <a:cs typeface="Times New Roman" pitchFamily="18" charset="0"/>
              </a:rPr>
              <a:t>Use gender for cultural or social differences</a:t>
            </a:r>
          </a:p>
          <a:p>
            <a:pPr marL="609600" indent="-609600">
              <a:buFont typeface="Wingdings" pitchFamily="2" charset="2"/>
              <a:buNone/>
            </a:pPr>
            <a:endParaRPr lang="en-US" altLang="en-US" sz="2800" dirty="0">
              <a:cs typeface="Times New Roman" pitchFamily="18" charset="0"/>
            </a:endParaRPr>
          </a:p>
          <a:p>
            <a:pPr marL="609600" indent="-609600">
              <a:buFont typeface="Wingdings" pitchFamily="2" charset="2"/>
              <a:buNone/>
            </a:pPr>
            <a:r>
              <a:rPr lang="en-US" altLang="en-US" sz="2400" dirty="0">
                <a:cs typeface="Times New Roman" pitchFamily="18" charset="0"/>
              </a:rPr>
              <a:t>They determined the sex of the organism from a karyotype.</a:t>
            </a:r>
          </a:p>
          <a:p>
            <a:pPr marL="609600" indent="-609600">
              <a:buFont typeface="Wingdings" pitchFamily="2" charset="2"/>
              <a:buNone/>
            </a:pPr>
            <a:r>
              <a:rPr lang="en-US" altLang="en-US" sz="2400" dirty="0">
                <a:cs typeface="Times New Roman" pitchFamily="18" charset="0"/>
              </a:rPr>
              <a:t>He flouted traditional gender roles by being a stay-at-home dad.</a:t>
            </a:r>
          </a:p>
          <a:p>
            <a:pPr marL="609600" indent="-609600">
              <a:buFont typeface="Wingdings" pitchFamily="2" charset="2"/>
              <a:buNone/>
            </a:pPr>
            <a:endParaRPr lang="en-US" altLang="en-US" sz="2400" dirty="0">
              <a:cs typeface="Times New Roman" pitchFamily="18" charset="0"/>
            </a:endParaRPr>
          </a:p>
        </p:txBody>
      </p:sp>
    </p:spTree>
    <p:extLst>
      <p:ext uri="{BB962C8B-B14F-4D97-AF65-F5344CB8AC3E}">
        <p14:creationId xmlns:p14="http://schemas.microsoft.com/office/powerpoint/2010/main" val="8120679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xfrm>
            <a:off x="0" y="76200"/>
            <a:ext cx="8637588" cy="1190625"/>
          </a:xfrm>
        </p:spPr>
        <p:txBody>
          <a:bodyPr/>
          <a:lstStyle/>
          <a:p>
            <a:r>
              <a:rPr lang="en-US" altLang="en-US" sz="3600" u="sng" dirty="0" smtClean="0">
                <a:cs typeface="Times New Roman" pitchFamily="18" charset="0"/>
              </a:rPr>
              <a:t>Redundancy</a:t>
            </a:r>
            <a:endParaRPr lang="en-US" altLang="en-US" sz="3600" u="sng" dirty="0"/>
          </a:p>
        </p:txBody>
      </p:sp>
      <p:sp>
        <p:nvSpPr>
          <p:cNvPr id="819203" name="Rectangle 3"/>
          <p:cNvSpPr>
            <a:spLocks noGrp="1" noChangeArrowheads="1"/>
          </p:cNvSpPr>
          <p:nvPr>
            <p:ph type="body" idx="1"/>
          </p:nvPr>
        </p:nvSpPr>
        <p:spPr>
          <a:xfrm>
            <a:off x="457200" y="990600"/>
            <a:ext cx="8305800" cy="5486400"/>
          </a:xfrm>
        </p:spPr>
        <p:txBody>
          <a:bodyPr/>
          <a:lstStyle/>
          <a:p>
            <a:pPr marL="609600" indent="-609600">
              <a:lnSpc>
                <a:spcPct val="90000"/>
              </a:lnSpc>
              <a:buFont typeface="Wingdings" pitchFamily="2" charset="2"/>
              <a:buNone/>
            </a:pPr>
            <a:endParaRPr lang="en-US" altLang="en-US" sz="2800" dirty="0">
              <a:cs typeface="Times New Roman" pitchFamily="18" charset="0"/>
            </a:endParaRPr>
          </a:p>
          <a:p>
            <a:pPr marL="609600" indent="-609600">
              <a:lnSpc>
                <a:spcPct val="90000"/>
              </a:lnSpc>
              <a:buFont typeface="Wingdings" pitchFamily="2" charset="2"/>
              <a:buNone/>
            </a:pPr>
            <a:r>
              <a:rPr lang="en-US" altLang="en-US" sz="2800" i="1" dirty="0">
                <a:cs typeface="Times New Roman" pitchFamily="18" charset="0"/>
              </a:rPr>
              <a:t>Which are redundant?</a:t>
            </a:r>
          </a:p>
          <a:p>
            <a:pPr marL="609600" indent="-609600">
              <a:lnSpc>
                <a:spcPct val="90000"/>
              </a:lnSpc>
              <a:buFont typeface="Wingdings" pitchFamily="2" charset="2"/>
              <a:buNone/>
            </a:pPr>
            <a:r>
              <a:rPr lang="en-US" altLang="en-US" sz="2800" dirty="0">
                <a:cs typeface="Times New Roman" pitchFamily="18" charset="0"/>
              </a:rPr>
              <a:t>HIV virus</a:t>
            </a:r>
          </a:p>
          <a:p>
            <a:pPr marL="609600" indent="-609600">
              <a:lnSpc>
                <a:spcPct val="90000"/>
              </a:lnSpc>
              <a:buFont typeface="Wingdings" pitchFamily="2" charset="2"/>
              <a:buNone/>
            </a:pPr>
            <a:r>
              <a:rPr lang="en-US" altLang="en-US" sz="2800" dirty="0">
                <a:cs typeface="Times New Roman" pitchFamily="18" charset="0"/>
              </a:rPr>
              <a:t>G6PD deficiency</a:t>
            </a:r>
          </a:p>
          <a:p>
            <a:pPr marL="609600" indent="-609600">
              <a:lnSpc>
                <a:spcPct val="90000"/>
              </a:lnSpc>
              <a:buFont typeface="Wingdings" pitchFamily="2" charset="2"/>
              <a:buNone/>
            </a:pPr>
            <a:r>
              <a:rPr lang="en-US" altLang="en-US" sz="2800" dirty="0">
                <a:cs typeface="Times New Roman" pitchFamily="18" charset="0"/>
              </a:rPr>
              <a:t>ROC curve</a:t>
            </a:r>
          </a:p>
          <a:p>
            <a:pPr marL="609600" indent="-609600">
              <a:lnSpc>
                <a:spcPct val="90000"/>
              </a:lnSpc>
              <a:buFont typeface="Wingdings" pitchFamily="2" charset="2"/>
              <a:buNone/>
            </a:pPr>
            <a:r>
              <a:rPr lang="en-US" altLang="en-US" sz="2800" dirty="0">
                <a:cs typeface="Times New Roman" pitchFamily="18" charset="0"/>
              </a:rPr>
              <a:t>SAS software</a:t>
            </a:r>
          </a:p>
          <a:p>
            <a:pPr marL="609600" indent="-609600">
              <a:lnSpc>
                <a:spcPct val="90000"/>
              </a:lnSpc>
              <a:buFont typeface="Wingdings" pitchFamily="2" charset="2"/>
              <a:buNone/>
            </a:pPr>
            <a:endParaRPr lang="en-US" altLang="en-US" sz="2800" dirty="0">
              <a:cs typeface="Times New Roman" pitchFamily="18" charset="0"/>
            </a:endParaRPr>
          </a:p>
          <a:p>
            <a:pPr marL="609600" indent="-609600">
              <a:lnSpc>
                <a:spcPct val="90000"/>
              </a:lnSpc>
              <a:buFont typeface="Wingdings" pitchFamily="2" charset="2"/>
              <a:buNone/>
            </a:pPr>
            <a:r>
              <a:rPr lang="en-US" altLang="en-US" sz="2800" i="1" dirty="0">
                <a:cs typeface="Times New Roman" pitchFamily="18" charset="0"/>
              </a:rPr>
              <a:t>And with a little international flair…</a:t>
            </a:r>
          </a:p>
          <a:p>
            <a:pPr marL="609600" indent="-609600">
              <a:lnSpc>
                <a:spcPct val="90000"/>
              </a:lnSpc>
              <a:buFont typeface="Wingdings" pitchFamily="2" charset="2"/>
              <a:buNone/>
            </a:pPr>
            <a:r>
              <a:rPr lang="en-US" altLang="en-US" sz="2800" dirty="0">
                <a:cs typeface="Times New Roman" pitchFamily="18" charset="0"/>
              </a:rPr>
              <a:t>Rio Grande river</a:t>
            </a:r>
          </a:p>
          <a:p>
            <a:pPr marL="609600" indent="-609600">
              <a:lnSpc>
                <a:spcPct val="90000"/>
              </a:lnSpc>
              <a:buFont typeface="Wingdings" pitchFamily="2" charset="2"/>
              <a:buNone/>
            </a:pPr>
            <a:r>
              <a:rPr lang="en-US" altLang="en-US" sz="2800" dirty="0">
                <a:cs typeface="Times New Roman" pitchFamily="18" charset="0"/>
              </a:rPr>
              <a:t>Sierra Nevada mountains</a:t>
            </a:r>
          </a:p>
          <a:p>
            <a:pPr marL="609600" indent="-609600">
              <a:lnSpc>
                <a:spcPct val="90000"/>
              </a:lnSpc>
              <a:buFont typeface="Wingdings" pitchFamily="2" charset="2"/>
              <a:buNone/>
            </a:pPr>
            <a:endParaRPr lang="en-US" altLang="en-US" sz="2800" dirty="0">
              <a:cs typeface="Times New Roman" pitchFamily="18" charset="0"/>
            </a:endParaRPr>
          </a:p>
        </p:txBody>
      </p:sp>
    </p:spTree>
    <p:extLst>
      <p:ext uri="{BB962C8B-B14F-4D97-AF65-F5344CB8AC3E}">
        <p14:creationId xmlns:p14="http://schemas.microsoft.com/office/powerpoint/2010/main" val="2786952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1251" name="Rectangle 3"/>
          <p:cNvSpPr>
            <a:spLocks noGrp="1" noChangeArrowheads="1"/>
          </p:cNvSpPr>
          <p:nvPr>
            <p:ph type="body" idx="1"/>
          </p:nvPr>
        </p:nvSpPr>
        <p:spPr>
          <a:xfrm>
            <a:off x="381000" y="914400"/>
            <a:ext cx="8382000" cy="5638800"/>
          </a:xfrm>
        </p:spPr>
        <p:txBody>
          <a:bodyPr/>
          <a:lstStyle/>
          <a:p>
            <a:pPr marL="609600" indent="-609600">
              <a:lnSpc>
                <a:spcPct val="90000"/>
              </a:lnSpc>
              <a:buFont typeface="Wingdings" pitchFamily="2" charset="2"/>
              <a:buNone/>
            </a:pPr>
            <a:endParaRPr lang="en-US" altLang="en-US" sz="1200" dirty="0">
              <a:cs typeface="Times New Roman" pitchFamily="18" charset="0"/>
            </a:endParaRPr>
          </a:p>
          <a:p>
            <a:pPr marL="609600" indent="-609600">
              <a:lnSpc>
                <a:spcPct val="90000"/>
              </a:lnSpc>
              <a:buFont typeface="Wingdings" pitchFamily="2" charset="2"/>
              <a:buNone/>
            </a:pPr>
            <a:r>
              <a:rPr lang="en-US" altLang="en-US" sz="2800" i="1" dirty="0">
                <a:cs typeface="Times New Roman" pitchFamily="18" charset="0"/>
              </a:rPr>
              <a:t>YES:</a:t>
            </a:r>
          </a:p>
          <a:p>
            <a:pPr marL="609600" indent="-609600">
              <a:lnSpc>
                <a:spcPct val="90000"/>
              </a:lnSpc>
              <a:buFont typeface="Wingdings" pitchFamily="2" charset="2"/>
              <a:buNone/>
            </a:pPr>
            <a:r>
              <a:rPr lang="en-US" altLang="en-US" sz="2800" dirty="0">
                <a:cs typeface="Times New Roman" pitchFamily="18" charset="0"/>
              </a:rPr>
              <a:t>HI</a:t>
            </a:r>
            <a:r>
              <a:rPr lang="en-US" altLang="en-US" sz="2800" u="sng" dirty="0">
                <a:cs typeface="Times New Roman" pitchFamily="18" charset="0"/>
              </a:rPr>
              <a:t>V</a:t>
            </a:r>
            <a:r>
              <a:rPr lang="en-US" altLang="en-US" sz="2800" dirty="0">
                <a:cs typeface="Times New Roman" pitchFamily="18" charset="0"/>
              </a:rPr>
              <a:t> </a:t>
            </a:r>
            <a:r>
              <a:rPr lang="en-US" altLang="en-US" sz="2800" u="sng" dirty="0">
                <a:cs typeface="Times New Roman" pitchFamily="18" charset="0"/>
              </a:rPr>
              <a:t>v</a:t>
            </a:r>
            <a:r>
              <a:rPr lang="en-US" altLang="en-US" sz="2800" dirty="0">
                <a:cs typeface="Times New Roman" pitchFamily="18" charset="0"/>
              </a:rPr>
              <a:t>irus—human immunodeficiency virus </a:t>
            </a:r>
            <a:r>
              <a:rPr lang="en-US" altLang="en-US" sz="2800" dirty="0" err="1">
                <a:cs typeface="Times New Roman" pitchFamily="18" charset="0"/>
              </a:rPr>
              <a:t>virus</a:t>
            </a:r>
            <a:endParaRPr lang="en-US" altLang="en-US" sz="2800" dirty="0">
              <a:cs typeface="Times New Roman" pitchFamily="18" charset="0"/>
            </a:endParaRPr>
          </a:p>
          <a:p>
            <a:pPr marL="609600" indent="-609600">
              <a:lnSpc>
                <a:spcPct val="90000"/>
              </a:lnSpc>
              <a:buFont typeface="Wingdings" pitchFamily="2" charset="2"/>
              <a:buNone/>
            </a:pPr>
            <a:r>
              <a:rPr lang="en-US" altLang="en-US" sz="2800" u="sng" dirty="0">
                <a:cs typeface="Times New Roman" pitchFamily="18" charset="0"/>
              </a:rPr>
              <a:t>Rio</a:t>
            </a:r>
            <a:r>
              <a:rPr lang="en-US" altLang="en-US" sz="2800" dirty="0">
                <a:cs typeface="Times New Roman" pitchFamily="18" charset="0"/>
              </a:rPr>
              <a:t> Grande </a:t>
            </a:r>
            <a:r>
              <a:rPr lang="en-US" altLang="en-US" sz="2800" u="sng" dirty="0">
                <a:cs typeface="Times New Roman" pitchFamily="18" charset="0"/>
              </a:rPr>
              <a:t>river</a:t>
            </a:r>
            <a:r>
              <a:rPr lang="en-US" altLang="en-US" sz="2800" dirty="0">
                <a:cs typeface="Times New Roman" pitchFamily="18" charset="0"/>
              </a:rPr>
              <a:t>—Big River </a:t>
            </a:r>
            <a:r>
              <a:rPr lang="en-US" altLang="en-US" sz="2800" dirty="0" err="1">
                <a:cs typeface="Times New Roman" pitchFamily="18" charset="0"/>
              </a:rPr>
              <a:t>river</a:t>
            </a:r>
            <a:endParaRPr lang="en-US" altLang="en-US" sz="2800" dirty="0">
              <a:cs typeface="Times New Roman" pitchFamily="18" charset="0"/>
            </a:endParaRPr>
          </a:p>
          <a:p>
            <a:pPr marL="609600" indent="-609600">
              <a:lnSpc>
                <a:spcPct val="90000"/>
              </a:lnSpc>
              <a:buFont typeface="Wingdings" pitchFamily="2" charset="2"/>
              <a:buNone/>
            </a:pPr>
            <a:r>
              <a:rPr lang="en-US" altLang="en-US" sz="2800" u="sng" dirty="0">
                <a:cs typeface="Times New Roman" pitchFamily="18" charset="0"/>
              </a:rPr>
              <a:t>Sierra</a:t>
            </a:r>
            <a:r>
              <a:rPr lang="en-US" altLang="en-US" sz="2800" dirty="0">
                <a:cs typeface="Times New Roman" pitchFamily="18" charset="0"/>
              </a:rPr>
              <a:t> Nevada </a:t>
            </a:r>
            <a:r>
              <a:rPr lang="en-US" altLang="en-US" sz="2800" u="sng" dirty="0">
                <a:cs typeface="Times New Roman" pitchFamily="18" charset="0"/>
              </a:rPr>
              <a:t>mountains</a:t>
            </a:r>
            <a:r>
              <a:rPr lang="en-US" altLang="en-US" sz="2800" dirty="0">
                <a:cs typeface="Times New Roman" pitchFamily="18" charset="0"/>
              </a:rPr>
              <a:t>—</a:t>
            </a:r>
            <a:r>
              <a:rPr lang="en-US" altLang="en-US" sz="2800" dirty="0" err="1">
                <a:cs typeface="Times New Roman" pitchFamily="18" charset="0"/>
              </a:rPr>
              <a:t>Sawtoothed</a:t>
            </a:r>
            <a:r>
              <a:rPr lang="en-US" altLang="en-US" sz="2800" dirty="0">
                <a:cs typeface="Times New Roman" pitchFamily="18" charset="0"/>
              </a:rPr>
              <a:t> Mountain Range Covered in Snow mountains</a:t>
            </a:r>
          </a:p>
          <a:p>
            <a:pPr marL="609600" indent="-609600">
              <a:lnSpc>
                <a:spcPct val="90000"/>
              </a:lnSpc>
              <a:buFont typeface="Wingdings" pitchFamily="2" charset="2"/>
              <a:buNone/>
            </a:pPr>
            <a:endParaRPr lang="en-US" altLang="en-US" sz="1200" dirty="0">
              <a:cs typeface="Times New Roman" pitchFamily="18" charset="0"/>
            </a:endParaRPr>
          </a:p>
          <a:p>
            <a:pPr marL="609600" indent="-609600">
              <a:lnSpc>
                <a:spcPct val="90000"/>
              </a:lnSpc>
              <a:buFont typeface="Wingdings" pitchFamily="2" charset="2"/>
              <a:buNone/>
            </a:pPr>
            <a:r>
              <a:rPr lang="en-US" altLang="en-US" sz="2800" i="1" dirty="0">
                <a:cs typeface="Times New Roman" pitchFamily="18" charset="0"/>
              </a:rPr>
              <a:t>NO:</a:t>
            </a:r>
          </a:p>
          <a:p>
            <a:pPr marL="609600" indent="-609600">
              <a:lnSpc>
                <a:spcPct val="90000"/>
              </a:lnSpc>
              <a:buFont typeface="Wingdings" pitchFamily="2" charset="2"/>
              <a:buNone/>
            </a:pPr>
            <a:r>
              <a:rPr lang="en-US" altLang="en-US" sz="2800" dirty="0">
                <a:cs typeface="Times New Roman" pitchFamily="18" charset="0"/>
              </a:rPr>
              <a:t>G6P</a:t>
            </a:r>
            <a:r>
              <a:rPr lang="en-US" altLang="en-US" sz="2800" u="sng" dirty="0">
                <a:cs typeface="Times New Roman" pitchFamily="18" charset="0"/>
              </a:rPr>
              <a:t>D</a:t>
            </a:r>
            <a:r>
              <a:rPr lang="en-US" altLang="en-US" sz="2800" dirty="0">
                <a:cs typeface="Times New Roman" pitchFamily="18" charset="0"/>
              </a:rPr>
              <a:t> </a:t>
            </a:r>
            <a:r>
              <a:rPr lang="en-US" altLang="en-US" sz="2800" u="sng" dirty="0">
                <a:cs typeface="Times New Roman" pitchFamily="18" charset="0"/>
              </a:rPr>
              <a:t>d</a:t>
            </a:r>
            <a:r>
              <a:rPr lang="en-US" altLang="en-US" sz="2800" dirty="0">
                <a:cs typeface="Times New Roman" pitchFamily="18" charset="0"/>
              </a:rPr>
              <a:t>eficiency—glucose-6-phosphate </a:t>
            </a:r>
            <a:r>
              <a:rPr lang="en-US" altLang="en-US" sz="2800" u="sng" dirty="0">
                <a:cs typeface="Times New Roman" pitchFamily="18" charset="0"/>
              </a:rPr>
              <a:t>d</a:t>
            </a:r>
            <a:r>
              <a:rPr lang="en-US" altLang="en-US" sz="2800" dirty="0">
                <a:cs typeface="Times New Roman" pitchFamily="18" charset="0"/>
              </a:rPr>
              <a:t>ehydrogenase </a:t>
            </a:r>
            <a:r>
              <a:rPr lang="en-US" altLang="en-US" sz="2800" u="sng" dirty="0">
                <a:cs typeface="Times New Roman" pitchFamily="18" charset="0"/>
              </a:rPr>
              <a:t>d</a:t>
            </a:r>
            <a:r>
              <a:rPr lang="en-US" altLang="en-US" sz="2800" dirty="0">
                <a:cs typeface="Times New Roman" pitchFamily="18" charset="0"/>
              </a:rPr>
              <a:t>eficiency</a:t>
            </a:r>
          </a:p>
          <a:p>
            <a:pPr marL="609600" indent="-609600">
              <a:lnSpc>
                <a:spcPct val="90000"/>
              </a:lnSpc>
              <a:buFont typeface="Wingdings" pitchFamily="2" charset="2"/>
              <a:buNone/>
            </a:pPr>
            <a:r>
              <a:rPr lang="en-US" altLang="en-US" sz="2800" dirty="0">
                <a:cs typeface="Times New Roman" pitchFamily="18" charset="0"/>
              </a:rPr>
              <a:t>RO</a:t>
            </a:r>
            <a:r>
              <a:rPr lang="en-US" altLang="en-US" sz="2800" u="sng" dirty="0">
                <a:cs typeface="Times New Roman" pitchFamily="18" charset="0"/>
              </a:rPr>
              <a:t>C</a:t>
            </a:r>
            <a:r>
              <a:rPr lang="en-US" altLang="en-US" sz="2800" dirty="0">
                <a:cs typeface="Times New Roman" pitchFamily="18" charset="0"/>
              </a:rPr>
              <a:t> </a:t>
            </a:r>
            <a:r>
              <a:rPr lang="en-US" altLang="en-US" sz="2800" u="sng" dirty="0">
                <a:cs typeface="Times New Roman" pitchFamily="18" charset="0"/>
              </a:rPr>
              <a:t>c</a:t>
            </a:r>
            <a:r>
              <a:rPr lang="en-US" altLang="en-US" sz="2800" dirty="0">
                <a:cs typeface="Times New Roman" pitchFamily="18" charset="0"/>
              </a:rPr>
              <a:t>urve—receiver operator </a:t>
            </a:r>
            <a:r>
              <a:rPr lang="en-US" altLang="en-US" sz="2800" u="sng" dirty="0">
                <a:cs typeface="Times New Roman" pitchFamily="18" charset="0"/>
              </a:rPr>
              <a:t>c</a:t>
            </a:r>
            <a:r>
              <a:rPr lang="en-US" altLang="en-US" sz="2800" dirty="0">
                <a:cs typeface="Times New Roman" pitchFamily="18" charset="0"/>
              </a:rPr>
              <a:t>haracteristic </a:t>
            </a:r>
            <a:r>
              <a:rPr lang="en-US" altLang="en-US" sz="2800" u="sng" dirty="0">
                <a:cs typeface="Times New Roman" pitchFamily="18" charset="0"/>
              </a:rPr>
              <a:t>c</a:t>
            </a:r>
            <a:r>
              <a:rPr lang="en-US" altLang="en-US" sz="2800" dirty="0">
                <a:cs typeface="Times New Roman" pitchFamily="18" charset="0"/>
              </a:rPr>
              <a:t>urve</a:t>
            </a:r>
          </a:p>
          <a:p>
            <a:pPr marL="609600" indent="-609600">
              <a:lnSpc>
                <a:spcPct val="90000"/>
              </a:lnSpc>
              <a:buFont typeface="Wingdings" pitchFamily="2" charset="2"/>
              <a:buNone/>
            </a:pPr>
            <a:r>
              <a:rPr lang="en-US" altLang="en-US" sz="2800" dirty="0">
                <a:cs typeface="Times New Roman" pitchFamily="18" charset="0"/>
              </a:rPr>
              <a:t>SA</a:t>
            </a:r>
            <a:r>
              <a:rPr lang="en-US" altLang="en-US" sz="2800" u="sng" dirty="0">
                <a:cs typeface="Times New Roman" pitchFamily="18" charset="0"/>
              </a:rPr>
              <a:t>S</a:t>
            </a:r>
            <a:r>
              <a:rPr lang="en-US" altLang="en-US" sz="2800" dirty="0">
                <a:cs typeface="Times New Roman" pitchFamily="18" charset="0"/>
              </a:rPr>
              <a:t> </a:t>
            </a:r>
            <a:r>
              <a:rPr lang="en-US" altLang="en-US" sz="2800" u="sng" dirty="0">
                <a:cs typeface="Times New Roman" pitchFamily="18" charset="0"/>
              </a:rPr>
              <a:t>s</a:t>
            </a:r>
            <a:r>
              <a:rPr lang="en-US" altLang="en-US" sz="2800" dirty="0">
                <a:cs typeface="Times New Roman" pitchFamily="18" charset="0"/>
              </a:rPr>
              <a:t>oftware—statistical analysis </a:t>
            </a:r>
            <a:r>
              <a:rPr lang="en-US" altLang="en-US" sz="2800" u="sng" dirty="0">
                <a:cs typeface="Times New Roman" pitchFamily="18" charset="0"/>
              </a:rPr>
              <a:t>s</a:t>
            </a:r>
            <a:r>
              <a:rPr lang="en-US" altLang="en-US" sz="2800" dirty="0">
                <a:cs typeface="Times New Roman" pitchFamily="18" charset="0"/>
              </a:rPr>
              <a:t>ystem </a:t>
            </a:r>
            <a:r>
              <a:rPr lang="en-US" altLang="en-US" sz="2800" u="sng" dirty="0">
                <a:cs typeface="Times New Roman" pitchFamily="18" charset="0"/>
              </a:rPr>
              <a:t>s</a:t>
            </a:r>
            <a:r>
              <a:rPr lang="en-US" altLang="en-US" sz="2800" dirty="0">
                <a:cs typeface="Times New Roman" pitchFamily="18" charset="0"/>
              </a:rPr>
              <a:t>oftware</a:t>
            </a:r>
          </a:p>
          <a:p>
            <a:pPr marL="609600" indent="-609600">
              <a:lnSpc>
                <a:spcPct val="90000"/>
              </a:lnSpc>
              <a:buFont typeface="Wingdings" pitchFamily="2" charset="2"/>
              <a:buNone/>
            </a:pPr>
            <a:endParaRPr lang="en-US" altLang="en-US" sz="2800" dirty="0">
              <a:cs typeface="Times New Roman" pitchFamily="18" charset="0"/>
            </a:endParaRPr>
          </a:p>
        </p:txBody>
      </p:sp>
      <p:sp>
        <p:nvSpPr>
          <p:cNvPr id="5" name="Rectangle 2"/>
          <p:cNvSpPr txBox="1">
            <a:spLocks noChangeArrowheads="1"/>
          </p:cNvSpPr>
          <p:nvPr/>
        </p:nvSpPr>
        <p:spPr>
          <a:xfrm>
            <a:off x="0" y="76200"/>
            <a:ext cx="8637588" cy="119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u="sng" smtClean="0">
                <a:cs typeface="Times New Roman" pitchFamily="18" charset="0"/>
              </a:rPr>
              <a:t>Redundancy</a:t>
            </a:r>
            <a:endParaRPr lang="en-US" altLang="en-US" sz="3600" u="sng" dirty="0"/>
          </a:p>
        </p:txBody>
      </p:sp>
    </p:spTree>
    <p:extLst>
      <p:ext uri="{BB962C8B-B14F-4D97-AF65-F5344CB8AC3E}">
        <p14:creationId xmlns:p14="http://schemas.microsoft.com/office/powerpoint/2010/main" val="16272158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endParaRPr lang="en-US" altLang="en-US" sz="3600" u="sng" dirty="0"/>
          </a:p>
        </p:txBody>
      </p:sp>
      <p:sp>
        <p:nvSpPr>
          <p:cNvPr id="1297411" name="Rectangle 3"/>
          <p:cNvSpPr>
            <a:spLocks noGrp="1" noChangeArrowheads="1"/>
          </p:cNvSpPr>
          <p:nvPr>
            <p:ph type="body" idx="1"/>
          </p:nvPr>
        </p:nvSpPr>
        <p:spPr>
          <a:xfrm>
            <a:off x="76200" y="1219200"/>
            <a:ext cx="9067800" cy="4038600"/>
          </a:xfrm>
        </p:spPr>
        <p:txBody>
          <a:bodyPr>
            <a:normAutofit fontScale="85000" lnSpcReduction="20000"/>
          </a:bodyPr>
          <a:lstStyle/>
          <a:p>
            <a:pPr marL="609600" indent="-609600">
              <a:lnSpc>
                <a:spcPct val="90000"/>
              </a:lnSpc>
              <a:buFont typeface="Wingdings" pitchFamily="2" charset="2"/>
              <a:buNone/>
            </a:pPr>
            <a:r>
              <a:rPr lang="en-US" altLang="en-US" sz="2800" u="sng" dirty="0"/>
              <a:t>Gives:</a:t>
            </a:r>
          </a:p>
          <a:p>
            <a:pPr marL="609600" indent="-609600">
              <a:lnSpc>
                <a:spcPct val="90000"/>
              </a:lnSpc>
              <a:buFont typeface="Wingdings" pitchFamily="2" charset="2"/>
              <a:buAutoNum type="arabicPeriod"/>
            </a:pPr>
            <a:r>
              <a:rPr lang="en-US" altLang="en-US" sz="2800" dirty="0"/>
              <a:t>Background</a:t>
            </a:r>
          </a:p>
          <a:p>
            <a:pPr marL="609600" indent="-609600">
              <a:lnSpc>
                <a:spcPct val="90000"/>
              </a:lnSpc>
              <a:buFont typeface="Wingdings" pitchFamily="2" charset="2"/>
              <a:buAutoNum type="arabicPeriod"/>
            </a:pPr>
            <a:r>
              <a:rPr lang="en-US" altLang="en-US" sz="2800" dirty="0"/>
              <a:t>Question asked</a:t>
            </a:r>
          </a:p>
          <a:p>
            <a:pPr marL="990600" lvl="1" indent="-533400">
              <a:lnSpc>
                <a:spcPct val="90000"/>
              </a:lnSpc>
            </a:pPr>
            <a:r>
              <a:rPr lang="en-US" altLang="en-US" sz="2000" dirty="0"/>
              <a:t>“We asked whether,” “We hypothesized that,”…etc. </a:t>
            </a:r>
          </a:p>
          <a:p>
            <a:pPr marL="609600" indent="-609600">
              <a:lnSpc>
                <a:spcPct val="90000"/>
              </a:lnSpc>
              <a:buFont typeface="Wingdings" pitchFamily="2" charset="2"/>
              <a:buAutoNum type="arabicPeriod"/>
            </a:pPr>
            <a:r>
              <a:rPr lang="en-US" altLang="en-US" sz="2800" dirty="0"/>
              <a:t>Experiment(s) done</a:t>
            </a:r>
          </a:p>
          <a:p>
            <a:pPr marL="990600" lvl="1" indent="-533400">
              <a:lnSpc>
                <a:spcPct val="90000"/>
              </a:lnSpc>
            </a:pPr>
            <a:r>
              <a:rPr lang="en-US" altLang="en-US" sz="2000" dirty="0"/>
              <a:t>Material studied (molecule, cell line, tissue, organ) or the animal or human population studied </a:t>
            </a:r>
          </a:p>
          <a:p>
            <a:pPr marL="990600" lvl="1" indent="-533400">
              <a:lnSpc>
                <a:spcPct val="90000"/>
              </a:lnSpc>
            </a:pPr>
            <a:r>
              <a:rPr lang="en-US" altLang="en-US" sz="2000" dirty="0"/>
              <a:t>The experimental approach or study design and the independent and dependent variables</a:t>
            </a:r>
            <a:r>
              <a:rPr lang="en-US" altLang="en-US" sz="2400" dirty="0"/>
              <a:t> </a:t>
            </a:r>
          </a:p>
          <a:p>
            <a:pPr marL="609600" indent="-609600">
              <a:lnSpc>
                <a:spcPct val="90000"/>
              </a:lnSpc>
              <a:buFont typeface="Wingdings" pitchFamily="2" charset="2"/>
              <a:buAutoNum type="arabicPeriod"/>
            </a:pPr>
            <a:r>
              <a:rPr lang="en-US" altLang="en-US" sz="2800" dirty="0"/>
              <a:t>Results found </a:t>
            </a:r>
          </a:p>
          <a:p>
            <a:pPr marL="990600" lvl="1" indent="-533400">
              <a:lnSpc>
                <a:spcPct val="90000"/>
              </a:lnSpc>
            </a:pPr>
            <a:r>
              <a:rPr lang="en-US" altLang="en-US" sz="2000" dirty="0"/>
              <a:t>Key results found </a:t>
            </a:r>
          </a:p>
          <a:p>
            <a:pPr marL="990600" lvl="1" indent="-533400">
              <a:lnSpc>
                <a:spcPct val="90000"/>
              </a:lnSpc>
            </a:pPr>
            <a:r>
              <a:rPr lang="en-US" altLang="en-US" sz="2000" dirty="0"/>
              <a:t>Minimal raw data (prefer summaries)</a:t>
            </a:r>
          </a:p>
          <a:p>
            <a:pPr marL="609600" indent="-609600">
              <a:lnSpc>
                <a:spcPct val="90000"/>
              </a:lnSpc>
              <a:buFont typeface="Wingdings" pitchFamily="2" charset="2"/>
              <a:buAutoNum type="arabicPeriod"/>
            </a:pPr>
            <a:r>
              <a:rPr lang="en-US" altLang="en-US" sz="2800" dirty="0"/>
              <a:t>The answer to the question asked</a:t>
            </a:r>
          </a:p>
          <a:p>
            <a:pPr marL="609600" indent="-609600">
              <a:lnSpc>
                <a:spcPct val="90000"/>
              </a:lnSpc>
              <a:buFont typeface="Wingdings" pitchFamily="2" charset="2"/>
              <a:buAutoNum type="arabicPeriod"/>
            </a:pPr>
            <a:r>
              <a:rPr lang="en-US" altLang="en-US" sz="2800" dirty="0"/>
              <a:t>Implication, speculation, or recommendation</a:t>
            </a:r>
          </a:p>
        </p:txBody>
      </p:sp>
    </p:spTree>
    <p:extLst>
      <p:ext uri="{BB962C8B-B14F-4D97-AF65-F5344CB8AC3E}">
        <p14:creationId xmlns:p14="http://schemas.microsoft.com/office/powerpoint/2010/main" val="12047317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40</a:t>
            </a:fld>
            <a:endParaRPr lang="en-US" altLang="en-US"/>
          </a:p>
        </p:txBody>
      </p:sp>
      <p:sp>
        <p:nvSpPr>
          <p:cNvPr id="5" name="AutoShape 2" descr="data:image/jpeg;base64,/9j/4AAQSkZJRgABAQAAAQABAAD/2wCEAAkGBxAOEhQPEhMQEhEUFA8REBcQFRUQDxARGBIXGBUSFRUaICggGRoxHRQWITEhJSkrLi4vGx8zRD8uNyktLjcBCgoKDgwNGhAPFyscHiUsKzcrLCw0LCssLCwsLDcsKywsLCsrLCwsNyssLTY3NyssKyssKysrNysrKyw3NywrLP/AABEIAKwBJQMBIgACEQEDEQH/xAAbAAEAAgMBAQAAAAAAAAAAAAAAAQYCBAUDB//EADsQAAICAQMDAwIEBQEFCQAAAAECAAMRBBIhBRMxBiJBUWEUIzJxB0JSgZGhFjNi0fEVJDREdJKxs8H/xAAVAQEBAAAAAAAAAAAAAAAAAAAAAf/EABcRAQEBAQAAAAAAAAAAAAAAAAARARL/2gAMAwEAAhEDEQA/APuGIxJiBGIxJiBGIxJiBGIxJiBGIxJiBGIxJiBGIxJiBGIxJiBGIxJiBGIxJiBGIxJiBGBGBJiBGBGBJiBGBGBJiBGBGBJiBGBGBJiBG0RtEmIEbRGBJiAiIgIiICIiAiIgIiICIiAifMtT1zqNfW9P0+zUK1DMbdtVS1hqzXaVRidxONnkEZlj6lq+qr1KmuqqtunlR3nIGQfduyd2QR7cADn/AOAtUREBERAREQEREBE1OqdTo0lfevsWuvKrlv6mOAB8kzbgIiICIiAiIgIiICIiAiIgIiICIiAiIgIiICIiAiIgJ829Rdav1/VU6NTdZp6EG7VPSdl9h7fcKK38owVHH1P0xPpM+ceqfS2to6ivWNAiXNx3qWYIzHt9s4J4wVx85BGeYFfHShovUWlpFt9y7Q6tqHNtqg0XezcfIyCR+86XX9VrNP1vS6Y6zUPRbZXcEyK1RWssHaIQDco2Y5+POfM8tR0rrOo6pV1T8DWhrRAK21KbcbbFw1gBO73k8Kfie/qbpnUr+qU9Qr0LmvTFUAN1Ia9Usc7193AIfjPP1xA0PV/XXXqz6fXX63T6EIBR+EZqvKKRc23l13dwHGcEAY4M9ut+o9X0zpmnpr1K6i/U26kU6kObj+GFntYMR+vDoPnbz9J0/Uem6hc2pqv6eddprgr6P8ylLdG5pUMmScjDZ5H38gzmJ/C/Uv0taGdBrEut1Fa7s1qHRFajePGe2GyON318wO9/sb1DTX6a3TdQ1DqGX8cNXa1gdQQWNaEEc+4YOMZBzOVodff17qOp051Go0+j029VTTP2bLWD7AzOOSCVY4+PaPqZ1+ia31Daa6LtPp9OqFBde7CxrEU+7ZWrH3kDGTxzn7TQf01ruk9Qs1+iqGq09/c7tIdarULsHOC3Bw2SD9CR94Hh6a6xrNH1K3ol99t1bBxprrMNfWTV3Ebcc7vbkHPG5fpxOX0OnqGs6nqunv1LVqtK3AupAZ1WxAAFHtQ+4ZYDPBHzLH0D03q7Ndd1rWVBLNrfhtMjq7rirYAz/pztBHnyxPE5vpvp3U9N1K/qL6Czt6gWjYt1Bevc6MCfdg/ox/eB6fwu6nqq9drOl33WXioWNW1jFiDXaEJBYkgMHU4ycY/eVijrb6q7VVa7W6zR6wMy6XFj06OhxnFdgX9K5x7j5HOc+bJ6W6V1LT9Uu6hZonWvU91CBbSWoWy2tt7e73YCcgTT650PqetoGk1GgF2sR9tWu7lKA1b8/mYwf08Yx98Zgaf8WtBcg0Nl2ossZ0VGTcGorsSusPZXwCSxYnJly9Q9I1eh6fqHr6jrXsr3ajfb23YqqY7OdvtX5yOc/wCJyvWnofV2dP0NNBF1+jUKwyF7gKKCU3EDgoMAkcTr9b1HVNZoLqm0AS28NSiJfW5rQoc22E7R54CrkwKr6T6F1Tqelq1i9T1CEXPhWZyNgfDMSD7myDgEYxxxN3XavWUde0+kbV6i2hz3ghIrUKyW4rIQAMAU+ft+8sP8LtFq9Hpjo9Tp2q7bM6PvrdLN7klQFJII+/1nM/iB6c1x1+m6roa1uepUR0LKp9rMQfcRlStjKecjAgaL6vWVdfp0b6vUW0km0KSK1w1VhFbKgAYAj5H0mh1n1SdZ1C+i+/XUaLTmytE6erm2yxW2lnZASBkMeeOF+8236L1qzqlfU30lG5FT2reFqC7HTYX5YsNxJIUjxNzqfprqXTeoWdR6ciahL93epZghBYhmHJAI3DcGByMkYxA9v4U9c1d1mo0l51FtVeW012oR0saveVAcsM5I2tg8j3CfR5wfTFvUrd9uuSigNsFNNR3vXjO5rLM4JORwPGPvO9AREQEREBERAREQIaIaIExEQEREBERARObb/wCMr/8AT6j/AO2mVu71A2pv0W09kfi0RkLsHtV+mW3AsBgMm5lAyDymftAu0Sj1+oWfTrXjYtmksdXFr2uLBVaxXu53qQKwQzY3c8gjB3dF6jJ0vcBRWRqKWFgZ3qJVffaoI85BHuAIZTnmBa5hXarZ2kHBKnHOGBwR+8qVnq61VWzt1Bew2ofc7KzIupFRKDH6Sp3KSfkD7zd1Gvs0lwoARhabrFblsWN3GWtlU5UYQ4bGDhhkHGQscSs9K69fcdKmNOxt0o1VjKzA8NWGVE55w/yfIxNWr1VZciewVd6vRuHUgnSm+xlNdwZSA67ceOSSMLjMC4RK5pta2oXRWMCG/E3oScHea6dSncBAAKtt3DgcETY651l9MxCrWwWi3UHcxUkI6AqOPkP5+suZR24nAPV2LqrBMrqbKCVsZVONM1obHyMHGD4PPxGj681hRCK62bfu7hKqGU15qU8hmxZkEEggD6nDnR34lbf1I4QuK1/3bWgFiO2VuFZrt44b3ZH3Vh8ZnqeuuMAqnF70WFSWC4ZArBf1YPcAJ5wcfByHOjvxK/pusXsKlxQXst1VfllCdvfgY5OfZ/qJjZ6kZSy7EZkXXEqrZszQ6hRjH8ytu/5xzosUTl19Sc0vcK95UttFTVuGAGQ36sD7jdniD1NxpvxDVlW2q21yoJJA/ThiD54GcnxIOpEqzddNTWtlWZmUIGYisBUpUgA8jL2/bgEnxNl/UDq1oNabUXVsp34L9lkX5HAyzgn/AITLzosETmadLNSivYXqIdyorOO4gchGYMCRuUZ2+QGxOHf1gsXuzgfh93bFjoUI1IU7sHh/rgD6RmC3xK7q/UL1m0bE/Lb67vyvzfzRg+//AHRyo9ww3BwM9nS6UIWcFzv5O4kge5m4Hx+s/wBgIkGzERIEREBERAhokxARIzMWtUEKSAWyFBOCxAycD54EDOJAMZECYnkLvcy4YbQp3EYQ5z4Pz45/cSUtyWXDDaQMkYVsgHKn5HOP3BgDSu4WYG4KVB+QpIJH+VH+JjTpa0VUVVCoqonGdqgYAyZm1qghSwy2doyMtjzgfMyyIGAoT+lfGPA8fT9pIqUeFUZGDgDkfSZZjcIGLUqeSqn45APEnYMg4GRwDjkD6CQtqklQQWUKWAPKg5wSPjwf8TLcPqPv9oGK1KOQqg/YAGT215GBg53ccH9/rJzG4QMHoVipIBKHcn/CdpXI/sxH95LVqfIB/cAzLMZEDEVL/Sv18DzJFajAwMDkccA/UTzGo97JhgAqNuONjFiw2g5zuG3J4/mE9SwHyIEGtTngc+eBz+8gVL/SvnPgefrJ3j6iTmBj2184GfPgZz9ZOwecDP8ArNWvqCNdZRhg1aVWMTt2FXLgYOc5zW2cgTbJgFUDgAAfbxDKDwQCPv4jImFN25Q2GXOeHG1hg45EDIoPoJ46vSLauw5AyD7cA8MDg/BGRyDwZ75Hia2t1y0msEMe5YtS7cYDEEgtkjj2nxmBnotIlCCtBhRuIH3LFj+3JPA4E9DUp/lXnzwOZ5jVKdu33hmdNyYZVK7t24/HKlf34ntmBj2l/pX4J4Hn6zOQDG4eYExIJnM1XW6637YWxyLEpY17cLcyB1rO5hztZTnwMjmB1InnTZuVSVKEgMVbG9c/BwSM/HBIme4eciBMTyW4FmXBG3byRhWyP5T8z03D6j6QJiIgcbXdJey82jtFTXSAGyH7ldrWKCQP0k9vn42njnj06h01rrNNcRUWqLlwfjcmMocHkMARnH9p1YgcHoPRLNM6MzL7KBQxTOdQ2/cL7Mj9XB+vLtzOZZ6SZt2a9L7v+0QeTyL33VZ9nO3/AE+JcYgVXU+nr7N5Pa3NXoxuDnd3aVsy7ZQhhlxwwOQD9pN/p21u4CunO+7p93yqkUCsWe3acZCEAZPDS0xArWi9PPW1LFacVWa0qBn2VXWb02e3grwMcD7zWp9KuK60cU2MtmkLs7swuSktlyhXAchznznPJIAluiBUW6QLNXalaV1hD011dRtdBUWJSsAY5UBDzwG+fE9K/TDLUoVaFsW+22wLwl9bNaUrd9mfb3uMqQCv+LVEDi9I6L+GuZwte1qdNWDktcprUqQWIywI28k54mhp/TtqEH8pkW02dpyWV1atwys+3JAazcu4MRyMnjFpiBTtR6TtZQv5NjLp6KVewsHFiXb9w9pIABwDnPE9X9NW+4AU9rvah1pDFK+3bUqnkIdrBg54H87cg8y2RAraen7A4bKMFs1Fm5iTballRQUWZH6ASOcn9C8ZmjpfSl9dYrU0p+R01G2Fgt1umsLOXG3wykLnk8DII4lyiBXdd0F3oqqr2I1bWONzmytS+7KkMuHTDsNuFwPG3Amz17oQ1ZQ5UYFlV3HNmmsH5lYPwcqpB+OZ2YgVur0/YtdO5q7bUtFl+4bK9SBS1KhgAcELsPgjK/fIx6f6aatwz9tiunSlLMbra7Q7kMgI4ADhQc5wolmiBUV9M3YYfkqTVoqwa2Ibu0Nae8dyEHJdThg3gg58zc630W++iqlTQGWoo5wUAfaoVqxhtq5U/cDGD5zYogcfpfTLKbrrTs2WZYKDvYOWJJDFQQuMe0k85xgcTjv6Vsauutk0x2U9QqwSSAb7A1ZHs8DH+vEuEQKpqvTV1veBaod7Tmpt2bfzu0irYuVBXlOQDg4U4ByZ719Fv39wigbtXVqmCs2Ao04rYA7OWyM/HmWSIFY0fpx6uwAtBFOp1lxIypeq0XBVxt4IFqgjx7P8aDenrNNQw21D/utdD9ktl7BbkOwCcrhuSc8Z+JdogVrQ9Oa3R3UKvZZ7LGzndXaWcWMQQAe2clPA4z58zFvTRexXdKGr/EWXtWctXWjabtFEBXBy35h4Az9+ZZ4gcHr3RH1JbaUw1D0LvyDp3LZF9eB+ocfT9K8iaj+mmNr2FNOwbWVanLcual06VMp9n6iyF8ePcZaYgVzWdAey25zscWBzWXdlNZOn7XbKhTuTy3nGT4yMzWT0zaqPWBUgZNFjtuVxfSDm3BQqednkHIXBlsiBV/8AZuxluDdgO9ej7TVggJqaF9tmzHC7sYGTwMT113p1n7WNjKFuW5dxq3WWOjtejKCQ2VP0PPkYljiAiIgIiICIiAiIgIiaHWzaKj2gxsyCoXjdj3FCw5QNjbu+CwPiBvxK+2o1pdQKyFSxuT4sQNYmWw39BVv3H3AmSavXFffUoP5ZGwHznLD9X2I/bH14DvROFXqdavBQOPk7dpwErXgA/wBRdv2BAniuo1VSq5H/AJdWYWkn88ixjWADy27YuOeD9oFjicHWnVPZUVDqAEawLwpzarFTk4yFQgj53nGDyPKnX3213oB76qk2hN/ca7ZyN+eRvDKef5TmBY4nF1Laqo7aV7g21jdaWYEkWbud31Ffx/MZjbfq7K7Bs2MUVUKg797kDuDngLk5HJ4gdyJx2u1SOEVAUDKCzFmPILMwJPjPsA/Y+Jh023WHYrKFHtDmwFnwEyxzuxkkgD6c/TEDtxOK2p1GXapd6s1zJvyVHbRERAM+GYO2f+cl9bqV5ZK1Xa/JBA35s2/zeOK//cZYOzE4mrbU2AbQ6OabNmMhFtdh2y/PO0DJHzk+fE9U1epYn8raNzAZGfaApB/V92H9og60TjrdqCi7kI9y5AzuYLQXIznPNgC/9Z5Vay9hnGQz1oo4BOXXcVIPwvcz9Nv9yg7sTjfi9ZgflJkoD4Ptc7/aTnwMICfuYbqGo8LWrMFUuFHKkswIPu84KED6bvtEHZicRbNWiAbd5Xaozne5Gm3b3O75s9sg6jWBi3b47ZAAB2s4sfAAzwSuzk/6RB3Imr0/eQxbPLuVB8hfA/zgn+82pAiIgIiICIiAiIgIiICIiAiIgIiICIiAjERASMSYgIiICIiAjERAREQEREBERAREQEREBERAREQEREBERAREQEREBERAREQEREBERAREQEREATNS7XovIyw45UrjkkAAkjJ4Pibc52l0OUIckMbLGYp+WW9zBeRzjGPmB66fqVVgBDAZxgErnnweCZuTQ1GiACbS+RZWcsz2Nt3YYZJz4M34CIiAiIgIiICIiAiIgIiICIiAiIgIiICIiAiIgIiICIiAiIgIiICIiAiJBOOYGtqdQysqDaN3yx+efA+fH1HkTB3Crszgg87zs3jOSQw45mDdV0jgA36cht238xCGx+rHPxMU1VLL3F1K9sYyd9bVjJwMsQT5GPMD1rfKBM7z9VbO1d3BL/UDH74memvJZqzg7f5gRz4/UB4PP98GeYepgC1oYE7Vw4RS2cbRtIyc8Y5mT9Q09RKNbShXAKs6KVyMgEE8ccwNyJijBgCCCCAQRyCPqDMoCIiAiIgIiICIiAiIgIiICIiAiIgIiICIiAiIgIiICIiAiIgIiICed9e9WXxuDL9cZGJ6RArNnpJdqolrKo07aZsm1mOVYbwe4AT7vDBhwMYmTem7SllferAtrSt81WWHKsxBDPaTj3eCT/8AkskQODoPTS02i7eSe5fdYoUCt7bGbD452kBtuQeQFz4E9dV0Lu2W2M67bPwpAFY3KabA4yxPuyc/A+J2YgQBiTEQEREBERAREQEREBERAREQEREBERA//9k=">
            <a:hlinkClick r:id="rId2"/>
          </p:cNvPr>
          <p:cNvSpPr>
            <a:spLocks noChangeAspect="1" noChangeArrowheads="1"/>
          </p:cNvSpPr>
          <p:nvPr/>
        </p:nvSpPr>
        <p:spPr bwMode="auto">
          <a:xfrm>
            <a:off x="28575" y="-1608138"/>
            <a:ext cx="57150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260985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0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endParaRPr lang="en-US" altLang="en-US" sz="3600" u="sng" dirty="0"/>
          </a:p>
        </p:txBody>
      </p:sp>
      <p:sp>
        <p:nvSpPr>
          <p:cNvPr id="1299459" name="Rectangle 3"/>
          <p:cNvSpPr>
            <a:spLocks noGrp="1" noChangeArrowheads="1"/>
          </p:cNvSpPr>
          <p:nvPr>
            <p:ph type="body" idx="1"/>
          </p:nvPr>
        </p:nvSpPr>
        <p:spPr>
          <a:xfrm>
            <a:off x="76200" y="1752600"/>
            <a:ext cx="9067800" cy="4038600"/>
          </a:xfrm>
        </p:spPr>
        <p:txBody>
          <a:bodyPr/>
          <a:lstStyle/>
          <a:p>
            <a:pPr marL="609600" indent="-609600">
              <a:buFont typeface="Wingdings" pitchFamily="2" charset="2"/>
              <a:buNone/>
            </a:pPr>
            <a:r>
              <a:rPr lang="en-US" altLang="en-US"/>
              <a:t>Abstracts may be structured (with subheadings) or free-form.</a:t>
            </a:r>
          </a:p>
          <a:p>
            <a:pPr marL="609600" indent="-609600">
              <a:buFont typeface="Wingdings" pitchFamily="2" charset="2"/>
              <a:buNone/>
            </a:pPr>
            <a:endParaRPr lang="en-US" altLang="en-US"/>
          </a:p>
          <a:p>
            <a:pPr marL="609600" indent="-609600">
              <a:buFont typeface="Wingdings" pitchFamily="2" charset="2"/>
              <a:buNone/>
            </a:pPr>
            <a:endParaRPr lang="en-US" altLang="en-US"/>
          </a:p>
        </p:txBody>
      </p:sp>
    </p:spTree>
    <p:extLst>
      <p:ext uri="{BB962C8B-B14F-4D97-AF65-F5344CB8AC3E}">
        <p14:creationId xmlns:p14="http://schemas.microsoft.com/office/powerpoint/2010/main" val="14075577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endParaRPr lang="en-US" altLang="en-US" sz="3600" u="sng" dirty="0"/>
          </a:p>
        </p:txBody>
      </p:sp>
      <p:sp>
        <p:nvSpPr>
          <p:cNvPr id="1301507" name="Rectangle 3"/>
          <p:cNvSpPr>
            <a:spLocks noGrp="1" noChangeArrowheads="1"/>
          </p:cNvSpPr>
          <p:nvPr>
            <p:ph type="body" idx="1"/>
          </p:nvPr>
        </p:nvSpPr>
        <p:spPr>
          <a:xfrm>
            <a:off x="76200" y="1752600"/>
            <a:ext cx="9067800" cy="4038600"/>
          </a:xfrm>
        </p:spPr>
        <p:txBody>
          <a:bodyPr/>
          <a:lstStyle/>
          <a:p>
            <a:pPr marL="609600" indent="-609600">
              <a:lnSpc>
                <a:spcPct val="90000"/>
              </a:lnSpc>
              <a:buFont typeface="Wingdings" pitchFamily="2" charset="2"/>
              <a:buNone/>
            </a:pPr>
            <a:r>
              <a:rPr lang="en-US" altLang="en-US" sz="3600"/>
              <a:t>Structured example: (</a:t>
            </a:r>
            <a:r>
              <a:rPr lang="en-US" altLang="en-US" sz="3600" i="1"/>
              <a:t>The Lancet</a:t>
            </a:r>
            <a:r>
              <a:rPr lang="en-US" altLang="en-US" sz="3600"/>
              <a:t>, </a:t>
            </a:r>
            <a:r>
              <a:rPr lang="en-US" altLang="en-US" sz="3600">
                <a:latin typeface="Arial Unicode MS" pitchFamily="34" charset="-128"/>
              </a:rPr>
              <a:t>2006 Feb 11;367(9509):475-81.) </a:t>
            </a:r>
          </a:p>
          <a:p>
            <a:pPr marL="609600" indent="-609600">
              <a:lnSpc>
                <a:spcPct val="90000"/>
              </a:lnSpc>
              <a:buFont typeface="Wingdings" pitchFamily="2" charset="2"/>
              <a:buNone/>
            </a:pPr>
            <a:r>
              <a:rPr lang="en-US" altLang="en-US" sz="3600">
                <a:latin typeface="Arial Unicode MS" pitchFamily="34" charset="-128"/>
              </a:rPr>
              <a:t>	Development of adenoviral-vector-based pandemic influenza vaccine against antigenically distinct human H5N1 strains in mice. </a:t>
            </a:r>
          </a:p>
          <a:p>
            <a:pPr marL="609600" indent="-609600">
              <a:lnSpc>
                <a:spcPct val="90000"/>
              </a:lnSpc>
              <a:buFont typeface="Wingdings" pitchFamily="2" charset="2"/>
              <a:buNone/>
            </a:pPr>
            <a:r>
              <a:rPr lang="en-US" altLang="en-US" sz="2400">
                <a:latin typeface="Arial Unicode MS" pitchFamily="34" charset="-128"/>
              </a:rPr>
              <a:t>	Hoelscher MA, Garg S, Bangari DS, Belser JA, Lu X, Stephenson I, Bright RA, Katz JM, Mittal SK, Sambhara S. </a:t>
            </a:r>
          </a:p>
        </p:txBody>
      </p:sp>
    </p:spTree>
    <p:extLst>
      <p:ext uri="{BB962C8B-B14F-4D97-AF65-F5344CB8AC3E}">
        <p14:creationId xmlns:p14="http://schemas.microsoft.com/office/powerpoint/2010/main" val="38532498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br>
              <a:rPr lang="en-US" altLang="en-US" sz="3600" u="sng" dirty="0" smtClean="0"/>
            </a:br>
            <a:endParaRPr lang="en-US" altLang="en-US" sz="3600" u="sng" dirty="0"/>
          </a:p>
        </p:txBody>
      </p:sp>
      <p:sp>
        <p:nvSpPr>
          <p:cNvPr id="1303555" name="Rectangle 3"/>
          <p:cNvSpPr>
            <a:spLocks noGrp="1" noChangeArrowheads="1"/>
          </p:cNvSpPr>
          <p:nvPr>
            <p:ph type="body" idx="1"/>
          </p:nvPr>
        </p:nvSpPr>
        <p:spPr>
          <a:xfrm>
            <a:off x="76200" y="1828800"/>
            <a:ext cx="9067800" cy="4038600"/>
          </a:xfrm>
        </p:spPr>
        <p:txBody>
          <a:bodyPr/>
          <a:lstStyle/>
          <a:p>
            <a:pPr marL="990600" lvl="1" indent="-533400">
              <a:lnSpc>
                <a:spcPct val="90000"/>
              </a:lnSpc>
              <a:buClr>
                <a:srgbClr val="CCFF33"/>
              </a:buClr>
              <a:buSzPct val="70000"/>
              <a:buFont typeface="Wingdings" pitchFamily="2" charset="2"/>
              <a:buNone/>
            </a:pPr>
            <a:r>
              <a:rPr lang="en-US" altLang="en-US" sz="2000" b="1">
                <a:latin typeface="Times New Roman" pitchFamily="18" charset="0"/>
                <a:cs typeface="Arial" charset="0"/>
              </a:rPr>
              <a:t>INTRODUCTION: Avian H5N1 influenza viruses currently circulating in southeast Asia could potentially cause the next pandemic. However, currently licensed human vaccines are subtype-specific and do not protect against these H5N1 viruses. We aimed to develop an influenza vaccine and assessed its immunogenicity and efficacy to confer protection in BALB/c mice. </a:t>
            </a:r>
          </a:p>
          <a:p>
            <a:pPr marL="990600" lvl="1" indent="-533400">
              <a:lnSpc>
                <a:spcPct val="90000"/>
              </a:lnSpc>
              <a:buClr>
                <a:srgbClr val="CCFF33"/>
              </a:buClr>
              <a:buSzPct val="70000"/>
              <a:buFont typeface="Wingdings" pitchFamily="2" charset="2"/>
              <a:buNone/>
            </a:pPr>
            <a:r>
              <a:rPr lang="en-US" altLang="en-US" sz="2000" b="1">
                <a:latin typeface="Times New Roman" pitchFamily="18" charset="0"/>
                <a:cs typeface="Arial" charset="0"/>
              </a:rPr>
              <a:t>METHODS: We developed an egg-independent strategy to combat the avian influenza virus, because the virus is highly lethal to chickens and the maintenance of a constant supply of embryonated eggs would be difficult in a pandemic. We used a replication-incompetent, human adenoviral-vector-based, haemagglutinin subtype 5 influenza vaccine (HAd-H5HA), which induces both humoral and cell-mediated immune responses against avian H5N1 influenza viruses isolated from people. </a:t>
            </a:r>
          </a:p>
        </p:txBody>
      </p:sp>
      <p:grpSp>
        <p:nvGrpSpPr>
          <p:cNvPr id="1303573" name="Group 21"/>
          <p:cNvGrpSpPr>
            <a:grpSpLocks/>
          </p:cNvGrpSpPr>
          <p:nvPr/>
        </p:nvGrpSpPr>
        <p:grpSpPr bwMode="auto">
          <a:xfrm>
            <a:off x="838200" y="1143000"/>
            <a:ext cx="7772400" cy="1828800"/>
            <a:chOff x="528" y="720"/>
            <a:chExt cx="4896" cy="1152"/>
          </a:xfrm>
        </p:grpSpPr>
        <p:sp>
          <p:nvSpPr>
            <p:cNvPr id="1303561" name="Text Box 9"/>
            <p:cNvSpPr txBox="1">
              <a:spLocks noChangeArrowheads="1"/>
            </p:cNvSpPr>
            <p:nvPr/>
          </p:nvSpPr>
          <p:spPr bwMode="auto">
            <a:xfrm>
              <a:off x="2064" y="720"/>
              <a:ext cx="1296" cy="33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Background</a:t>
              </a:r>
            </a:p>
          </p:txBody>
        </p:sp>
        <p:grpSp>
          <p:nvGrpSpPr>
            <p:cNvPr id="1303572" name="Group 20"/>
            <p:cNvGrpSpPr>
              <a:grpSpLocks/>
            </p:cNvGrpSpPr>
            <p:nvPr/>
          </p:nvGrpSpPr>
          <p:grpSpPr bwMode="auto">
            <a:xfrm>
              <a:off x="528" y="1344"/>
              <a:ext cx="4896" cy="528"/>
              <a:chOff x="528" y="1344"/>
              <a:chExt cx="4896" cy="528"/>
            </a:xfrm>
          </p:grpSpPr>
          <p:grpSp>
            <p:nvGrpSpPr>
              <p:cNvPr id="1303570" name="Group 18"/>
              <p:cNvGrpSpPr>
                <a:grpSpLocks/>
              </p:cNvGrpSpPr>
              <p:nvPr/>
            </p:nvGrpSpPr>
            <p:grpSpPr bwMode="auto">
              <a:xfrm>
                <a:off x="528" y="1344"/>
                <a:ext cx="4896" cy="384"/>
                <a:chOff x="432" y="1296"/>
                <a:chExt cx="4992" cy="384"/>
              </a:xfrm>
            </p:grpSpPr>
            <p:sp>
              <p:nvSpPr>
                <p:cNvPr id="1303558" name="Line 6"/>
                <p:cNvSpPr>
                  <a:spLocks noChangeShapeType="1"/>
                </p:cNvSpPr>
                <p:nvPr/>
              </p:nvSpPr>
              <p:spPr bwMode="auto">
                <a:xfrm>
                  <a:off x="1488" y="1296"/>
                  <a:ext cx="36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3559" name="Line 7"/>
                <p:cNvSpPr>
                  <a:spLocks noChangeShapeType="1"/>
                </p:cNvSpPr>
                <p:nvPr/>
              </p:nvSpPr>
              <p:spPr bwMode="auto">
                <a:xfrm>
                  <a:off x="480" y="1488"/>
                  <a:ext cx="48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3560" name="Line 8"/>
                <p:cNvSpPr>
                  <a:spLocks noChangeShapeType="1"/>
                </p:cNvSpPr>
                <p:nvPr/>
              </p:nvSpPr>
              <p:spPr bwMode="auto">
                <a:xfrm>
                  <a:off x="432" y="1680"/>
                  <a:ext cx="49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3565" name="Line 13"/>
              <p:cNvSpPr>
                <a:spLocks noChangeShapeType="1"/>
              </p:cNvSpPr>
              <p:nvPr/>
            </p:nvSpPr>
            <p:spPr bwMode="auto">
              <a:xfrm>
                <a:off x="528" y="1872"/>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03567" name="Group 15"/>
          <p:cNvGrpSpPr>
            <a:grpSpLocks/>
          </p:cNvGrpSpPr>
          <p:nvPr/>
        </p:nvGrpSpPr>
        <p:grpSpPr bwMode="auto">
          <a:xfrm>
            <a:off x="228600" y="3917950"/>
            <a:ext cx="2971800" cy="2940050"/>
            <a:chOff x="144" y="2304"/>
            <a:chExt cx="1872" cy="1852"/>
          </a:xfrm>
        </p:grpSpPr>
        <p:sp>
          <p:nvSpPr>
            <p:cNvPr id="1303568" name="Text Box 16"/>
            <p:cNvSpPr txBox="1">
              <a:spLocks noChangeArrowheads="1"/>
            </p:cNvSpPr>
            <p:nvPr/>
          </p:nvSpPr>
          <p:spPr bwMode="auto">
            <a:xfrm>
              <a:off x="384" y="3552"/>
              <a:ext cx="1632" cy="60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Experiments done</a:t>
              </a:r>
            </a:p>
          </p:txBody>
        </p:sp>
        <p:sp>
          <p:nvSpPr>
            <p:cNvPr id="1303569" name="AutoShape 17"/>
            <p:cNvSpPr>
              <a:spLocks/>
            </p:cNvSpPr>
            <p:nvPr/>
          </p:nvSpPr>
          <p:spPr bwMode="auto">
            <a:xfrm>
              <a:off x="144" y="2304"/>
              <a:ext cx="144" cy="1104"/>
            </a:xfrm>
            <a:prstGeom prst="leftBrace">
              <a:avLst>
                <a:gd name="adj1" fmla="val 63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3577" name="Group 25"/>
          <p:cNvGrpSpPr>
            <a:grpSpLocks/>
          </p:cNvGrpSpPr>
          <p:nvPr/>
        </p:nvGrpSpPr>
        <p:grpSpPr bwMode="auto">
          <a:xfrm>
            <a:off x="838200" y="838200"/>
            <a:ext cx="7772400" cy="2667000"/>
            <a:chOff x="528" y="528"/>
            <a:chExt cx="4896" cy="1680"/>
          </a:xfrm>
        </p:grpSpPr>
        <p:sp>
          <p:nvSpPr>
            <p:cNvPr id="1303566" name="Text Box 14"/>
            <p:cNvSpPr txBox="1">
              <a:spLocks noChangeArrowheads="1"/>
            </p:cNvSpPr>
            <p:nvPr/>
          </p:nvSpPr>
          <p:spPr bwMode="auto">
            <a:xfrm>
              <a:off x="4032" y="528"/>
              <a:ext cx="1296" cy="60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Question</a:t>
              </a:r>
            </a:p>
            <a:p>
              <a:pPr>
                <a:buClr>
                  <a:srgbClr val="CCFF33"/>
                </a:buClr>
                <a:buSzPct val="70000"/>
                <a:buFont typeface="Wingdings" pitchFamily="2" charset="2"/>
                <a:buNone/>
              </a:pPr>
              <a:r>
                <a:rPr lang="en-US" altLang="en-US" sz="2800">
                  <a:solidFill>
                    <a:srgbClr val="FF3300"/>
                  </a:solidFill>
                  <a:latin typeface="Times New Roman" pitchFamily="18" charset="0"/>
                </a:rPr>
                <a:t>asked</a:t>
              </a:r>
            </a:p>
          </p:txBody>
        </p:sp>
        <p:grpSp>
          <p:nvGrpSpPr>
            <p:cNvPr id="1303576" name="Group 24"/>
            <p:cNvGrpSpPr>
              <a:grpSpLocks/>
            </p:cNvGrpSpPr>
            <p:nvPr/>
          </p:nvGrpSpPr>
          <p:grpSpPr bwMode="auto">
            <a:xfrm>
              <a:off x="528" y="1872"/>
              <a:ext cx="4896" cy="336"/>
              <a:chOff x="528" y="1872"/>
              <a:chExt cx="4896" cy="336"/>
            </a:xfrm>
          </p:grpSpPr>
          <p:sp>
            <p:nvSpPr>
              <p:cNvPr id="1303564" name="Line 12"/>
              <p:cNvSpPr>
                <a:spLocks noChangeShapeType="1"/>
              </p:cNvSpPr>
              <p:nvPr/>
            </p:nvSpPr>
            <p:spPr bwMode="auto">
              <a:xfrm>
                <a:off x="2400" y="1872"/>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3574" name="Line 22"/>
              <p:cNvSpPr>
                <a:spLocks noChangeShapeType="1"/>
              </p:cNvSpPr>
              <p:nvPr/>
            </p:nvSpPr>
            <p:spPr bwMode="auto">
              <a:xfrm>
                <a:off x="576" y="2064"/>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3575" name="Line 23"/>
              <p:cNvSpPr>
                <a:spLocks noChangeShapeType="1"/>
              </p:cNvSpPr>
              <p:nvPr/>
            </p:nvSpPr>
            <p:spPr bwMode="auto">
              <a:xfrm>
                <a:off x="528" y="220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4270120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3555"/>
                                        </p:tgtEl>
                                        <p:attrNameLst>
                                          <p:attrName>style.visibility</p:attrName>
                                        </p:attrNameLst>
                                      </p:cBhvr>
                                      <p:to>
                                        <p:strVal val="visible"/>
                                      </p:to>
                                    </p:set>
                                    <p:anim calcmode="lin" valueType="num">
                                      <p:cBhvr additive="base">
                                        <p:cTn id="7" dur="500" fill="hold"/>
                                        <p:tgtEl>
                                          <p:spTgt spid="1303555"/>
                                        </p:tgtEl>
                                        <p:attrNameLst>
                                          <p:attrName>ppt_x</p:attrName>
                                        </p:attrNameLst>
                                      </p:cBhvr>
                                      <p:tavLst>
                                        <p:tav tm="0">
                                          <p:val>
                                            <p:strVal val="0-#ppt_w/2"/>
                                          </p:val>
                                        </p:tav>
                                        <p:tav tm="100000">
                                          <p:val>
                                            <p:strVal val="#ppt_x"/>
                                          </p:val>
                                        </p:tav>
                                      </p:tavLst>
                                    </p:anim>
                                    <p:anim calcmode="lin" valueType="num">
                                      <p:cBhvr additive="base">
                                        <p:cTn id="8" dur="500" fill="hold"/>
                                        <p:tgtEl>
                                          <p:spTgt spid="13035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03573"/>
                                        </p:tgtEl>
                                        <p:attrNameLst>
                                          <p:attrName>style.visibility</p:attrName>
                                        </p:attrNameLst>
                                      </p:cBhvr>
                                      <p:to>
                                        <p:strVal val="visible"/>
                                      </p:to>
                                    </p:set>
                                    <p:anim calcmode="lin" valueType="num">
                                      <p:cBhvr>
                                        <p:cTn id="13" dur="500" fill="hold"/>
                                        <p:tgtEl>
                                          <p:spTgt spid="1303573"/>
                                        </p:tgtEl>
                                        <p:attrNameLst>
                                          <p:attrName>ppt_w</p:attrName>
                                        </p:attrNameLst>
                                      </p:cBhvr>
                                      <p:tavLst>
                                        <p:tav tm="0">
                                          <p:val>
                                            <p:fltVal val="0"/>
                                          </p:val>
                                        </p:tav>
                                        <p:tav tm="100000">
                                          <p:val>
                                            <p:strVal val="#ppt_w"/>
                                          </p:val>
                                        </p:tav>
                                      </p:tavLst>
                                    </p:anim>
                                    <p:anim calcmode="lin" valueType="num">
                                      <p:cBhvr>
                                        <p:cTn id="14" dur="500" fill="hold"/>
                                        <p:tgtEl>
                                          <p:spTgt spid="130357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357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03577"/>
                                        </p:tgtEl>
                                        <p:attrNameLst>
                                          <p:attrName>style.visibility</p:attrName>
                                        </p:attrNameLst>
                                      </p:cBhvr>
                                      <p:to>
                                        <p:strVal val="visible"/>
                                      </p:to>
                                    </p:set>
                                    <p:anim calcmode="lin" valueType="num">
                                      <p:cBhvr>
                                        <p:cTn id="19" dur="500" fill="hold"/>
                                        <p:tgtEl>
                                          <p:spTgt spid="1303577"/>
                                        </p:tgtEl>
                                        <p:attrNameLst>
                                          <p:attrName>ppt_w</p:attrName>
                                        </p:attrNameLst>
                                      </p:cBhvr>
                                      <p:tavLst>
                                        <p:tav tm="0">
                                          <p:val>
                                            <p:fltVal val="0"/>
                                          </p:val>
                                        </p:tav>
                                        <p:tav tm="100000">
                                          <p:val>
                                            <p:strVal val="#ppt_w"/>
                                          </p:val>
                                        </p:tav>
                                      </p:tavLst>
                                    </p:anim>
                                    <p:anim calcmode="lin" valueType="num">
                                      <p:cBhvr>
                                        <p:cTn id="20" dur="500" fill="hold"/>
                                        <p:tgtEl>
                                          <p:spTgt spid="130357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357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03567"/>
                                        </p:tgtEl>
                                        <p:attrNameLst>
                                          <p:attrName>style.visibility</p:attrName>
                                        </p:attrNameLst>
                                      </p:cBhvr>
                                      <p:to>
                                        <p:strVal val="visible"/>
                                      </p:to>
                                    </p:set>
                                    <p:anim calcmode="lin" valueType="num">
                                      <p:cBhvr>
                                        <p:cTn id="25" dur="500" fill="hold"/>
                                        <p:tgtEl>
                                          <p:spTgt spid="1303567"/>
                                        </p:tgtEl>
                                        <p:attrNameLst>
                                          <p:attrName>ppt_w</p:attrName>
                                        </p:attrNameLst>
                                      </p:cBhvr>
                                      <p:tavLst>
                                        <p:tav tm="0">
                                          <p:val>
                                            <p:fltVal val="0"/>
                                          </p:val>
                                        </p:tav>
                                        <p:tav tm="100000">
                                          <p:val>
                                            <p:strVal val="#ppt_w"/>
                                          </p:val>
                                        </p:tav>
                                      </p:tavLst>
                                    </p:anim>
                                    <p:anim calcmode="lin" valueType="num">
                                      <p:cBhvr>
                                        <p:cTn id="26" dur="500" fill="hold"/>
                                        <p:tgtEl>
                                          <p:spTgt spid="130356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356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05603" name="Rectangle 3"/>
          <p:cNvSpPr>
            <a:spLocks noGrp="1" noChangeArrowheads="1"/>
          </p:cNvSpPr>
          <p:nvPr>
            <p:ph type="body" idx="1"/>
          </p:nvPr>
        </p:nvSpPr>
        <p:spPr>
          <a:xfrm>
            <a:off x="76200" y="2286000"/>
            <a:ext cx="9067800" cy="4038600"/>
          </a:xfrm>
        </p:spPr>
        <p:txBody>
          <a:bodyPr>
            <a:normAutofit lnSpcReduction="10000"/>
          </a:bodyPr>
          <a:lstStyle/>
          <a:p>
            <a:pPr marL="990600" lvl="1" indent="-533400">
              <a:buClr>
                <a:srgbClr val="CCFF33"/>
              </a:buClr>
              <a:buSzPct val="70000"/>
              <a:buFont typeface="Wingdings" pitchFamily="2" charset="2"/>
              <a:buNone/>
            </a:pPr>
            <a:r>
              <a:rPr lang="en-US" altLang="en-US" sz="2000" b="1">
                <a:latin typeface="Times New Roman" pitchFamily="18" charset="0"/>
                <a:cs typeface="Arial" charset="0"/>
              </a:rPr>
              <a:t>FINDINGS: Immunisation of mice with HAd-H5HA provided effective protection from H5N1 disease, death, and primary viral replication (p&lt;0.0001) against antigenically distinct strains of H5N1 influenza viruses. Unlike the recombinant H5HA vaccine, which is based on a traditional subunit vaccine approach, HAd-H5HA vaccine induced a three-fold to eight-fold increase in HA-518-epitope-specific interferon-gamma-secreting CD8 T cells (p=0.01). </a:t>
            </a:r>
          </a:p>
          <a:p>
            <a:pPr marL="990600" lvl="1" indent="-533400">
              <a:buClr>
                <a:srgbClr val="CCFF33"/>
              </a:buClr>
              <a:buSzPct val="70000"/>
              <a:buFont typeface="Wingdings" pitchFamily="2" charset="2"/>
              <a:buNone/>
            </a:pPr>
            <a:endParaRPr lang="en-US" altLang="en-US" sz="2000" b="1">
              <a:latin typeface="Times New Roman" pitchFamily="18" charset="0"/>
              <a:cs typeface="Arial" charset="0"/>
            </a:endParaRPr>
          </a:p>
          <a:p>
            <a:pPr marL="990600" lvl="1" indent="-533400">
              <a:buClr>
                <a:srgbClr val="CCFF33"/>
              </a:buClr>
              <a:buSzPct val="70000"/>
              <a:buFont typeface="Wingdings" pitchFamily="2" charset="2"/>
              <a:buNone/>
            </a:pPr>
            <a:endParaRPr lang="en-US" altLang="en-US" sz="2000" b="1">
              <a:latin typeface="Times New Roman" pitchFamily="18" charset="0"/>
              <a:cs typeface="Arial" charset="0"/>
            </a:endParaRPr>
          </a:p>
          <a:p>
            <a:pPr marL="990600" lvl="1" indent="-533400">
              <a:buClr>
                <a:srgbClr val="CCFF33"/>
              </a:buClr>
              <a:buSzPct val="70000"/>
              <a:buFont typeface="Wingdings" pitchFamily="2" charset="2"/>
              <a:buNone/>
            </a:pPr>
            <a:r>
              <a:rPr lang="en-US" altLang="en-US" sz="2000" b="1">
                <a:latin typeface="Times New Roman" pitchFamily="18" charset="0"/>
                <a:cs typeface="Arial" charset="0"/>
              </a:rPr>
              <a:t>INTERPRETATION: Our findings highlight the potential of an Ad-vector-based delivery system, which is both egg-independent and adjuvant-independent and offers stockpiling options for the development of a pandemic influenza vaccine.</a:t>
            </a:r>
          </a:p>
          <a:p>
            <a:pPr marL="609600" indent="-609600">
              <a:buFont typeface="Wingdings" pitchFamily="2" charset="2"/>
              <a:buNone/>
            </a:pPr>
            <a:endParaRPr lang="en-US" altLang="en-US" sz="2400" b="1">
              <a:latin typeface="Times New Roman" pitchFamily="18" charset="0"/>
              <a:cs typeface="Arial" charset="0"/>
            </a:endParaRPr>
          </a:p>
        </p:txBody>
      </p:sp>
      <p:grpSp>
        <p:nvGrpSpPr>
          <p:cNvPr id="1305613" name="Group 13"/>
          <p:cNvGrpSpPr>
            <a:grpSpLocks/>
          </p:cNvGrpSpPr>
          <p:nvPr/>
        </p:nvGrpSpPr>
        <p:grpSpPr bwMode="auto">
          <a:xfrm>
            <a:off x="381000" y="1447800"/>
            <a:ext cx="4572000" cy="2971800"/>
            <a:chOff x="240" y="912"/>
            <a:chExt cx="2880" cy="1872"/>
          </a:xfrm>
        </p:grpSpPr>
        <p:sp>
          <p:nvSpPr>
            <p:cNvPr id="1305605" name="AutoShape 5"/>
            <p:cNvSpPr>
              <a:spLocks/>
            </p:cNvSpPr>
            <p:nvPr/>
          </p:nvSpPr>
          <p:spPr bwMode="auto">
            <a:xfrm>
              <a:off x="240" y="1632"/>
              <a:ext cx="96" cy="1152"/>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5606" name="Text Box 6"/>
            <p:cNvSpPr txBox="1">
              <a:spLocks noChangeArrowheads="1"/>
            </p:cNvSpPr>
            <p:nvPr/>
          </p:nvSpPr>
          <p:spPr bwMode="auto">
            <a:xfrm>
              <a:off x="1488" y="912"/>
              <a:ext cx="1632" cy="33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CCFF33"/>
                </a:buClr>
                <a:buSzPct val="70000"/>
                <a:buFont typeface="Wingdings" pitchFamily="2" charset="2"/>
                <a:buNone/>
              </a:pPr>
              <a:r>
                <a:rPr lang="en-US" altLang="en-US" sz="2800">
                  <a:solidFill>
                    <a:srgbClr val="FF3300"/>
                  </a:solidFill>
                  <a:latin typeface="Times New Roman" pitchFamily="18" charset="0"/>
                </a:rPr>
                <a:t>Results found</a:t>
              </a:r>
            </a:p>
          </p:txBody>
        </p:sp>
      </p:grpSp>
      <p:grpSp>
        <p:nvGrpSpPr>
          <p:cNvPr id="1305615" name="Group 15"/>
          <p:cNvGrpSpPr>
            <a:grpSpLocks/>
          </p:cNvGrpSpPr>
          <p:nvPr/>
        </p:nvGrpSpPr>
        <p:grpSpPr bwMode="auto">
          <a:xfrm>
            <a:off x="381000" y="4343400"/>
            <a:ext cx="7315200" cy="1371600"/>
            <a:chOff x="240" y="2736"/>
            <a:chExt cx="4608" cy="864"/>
          </a:xfrm>
        </p:grpSpPr>
        <p:sp>
          <p:nvSpPr>
            <p:cNvPr id="1305608" name="Text Box 8"/>
            <p:cNvSpPr txBox="1">
              <a:spLocks noChangeArrowheads="1"/>
            </p:cNvSpPr>
            <p:nvPr/>
          </p:nvSpPr>
          <p:spPr bwMode="auto">
            <a:xfrm>
              <a:off x="1920" y="2736"/>
              <a:ext cx="2928" cy="33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CCFF33"/>
                </a:buClr>
                <a:buSzPct val="70000"/>
                <a:buFont typeface="Wingdings" pitchFamily="2" charset="2"/>
                <a:buNone/>
              </a:pPr>
              <a:r>
                <a:rPr lang="en-US" altLang="en-US" sz="2800">
                  <a:solidFill>
                    <a:srgbClr val="FF3300"/>
                  </a:solidFill>
                  <a:latin typeface="Times New Roman" pitchFamily="18" charset="0"/>
                </a:rPr>
                <a:t>Answer to the question asked</a:t>
              </a:r>
            </a:p>
          </p:txBody>
        </p:sp>
        <p:sp>
          <p:nvSpPr>
            <p:cNvPr id="1305609" name="AutoShape 9"/>
            <p:cNvSpPr>
              <a:spLocks/>
            </p:cNvSpPr>
            <p:nvPr/>
          </p:nvSpPr>
          <p:spPr bwMode="auto">
            <a:xfrm>
              <a:off x="240" y="3264"/>
              <a:ext cx="192" cy="336"/>
            </a:xfrm>
            <a:prstGeom prst="leftBrace">
              <a:avLst>
                <a:gd name="adj1" fmla="val 14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5614" name="Group 14"/>
          <p:cNvGrpSpPr>
            <a:grpSpLocks/>
          </p:cNvGrpSpPr>
          <p:nvPr/>
        </p:nvGrpSpPr>
        <p:grpSpPr bwMode="auto">
          <a:xfrm>
            <a:off x="304800" y="5715000"/>
            <a:ext cx="5562600" cy="685800"/>
            <a:chOff x="192" y="3696"/>
            <a:chExt cx="3504" cy="432"/>
          </a:xfrm>
        </p:grpSpPr>
        <p:sp>
          <p:nvSpPr>
            <p:cNvPr id="1305611" name="Text Box 11"/>
            <p:cNvSpPr txBox="1">
              <a:spLocks noChangeArrowheads="1"/>
            </p:cNvSpPr>
            <p:nvPr/>
          </p:nvSpPr>
          <p:spPr bwMode="auto">
            <a:xfrm>
              <a:off x="1440" y="3792"/>
              <a:ext cx="2256" cy="33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CCFF33"/>
                </a:buClr>
                <a:buSzPct val="70000"/>
                <a:buFont typeface="Wingdings" pitchFamily="2" charset="2"/>
                <a:buNone/>
              </a:pPr>
              <a:r>
                <a:rPr lang="en-US" altLang="en-US" sz="2800">
                  <a:solidFill>
                    <a:srgbClr val="FF3300"/>
                  </a:solidFill>
                  <a:latin typeface="Times New Roman" pitchFamily="18" charset="0"/>
                </a:rPr>
                <a:t>Wider implication</a:t>
              </a:r>
            </a:p>
          </p:txBody>
        </p:sp>
        <p:sp>
          <p:nvSpPr>
            <p:cNvPr id="1305612" name="AutoShape 12"/>
            <p:cNvSpPr>
              <a:spLocks/>
            </p:cNvSpPr>
            <p:nvPr/>
          </p:nvSpPr>
          <p:spPr bwMode="auto">
            <a:xfrm>
              <a:off x="192" y="3696"/>
              <a:ext cx="192" cy="336"/>
            </a:xfrm>
            <a:prstGeom prst="leftBrace">
              <a:avLst>
                <a:gd name="adj1" fmla="val 145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091167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5603"/>
                                        </p:tgtEl>
                                        <p:attrNameLst>
                                          <p:attrName>style.visibility</p:attrName>
                                        </p:attrNameLst>
                                      </p:cBhvr>
                                      <p:to>
                                        <p:strVal val="visible"/>
                                      </p:to>
                                    </p:set>
                                    <p:anim calcmode="lin" valueType="num">
                                      <p:cBhvr additive="base">
                                        <p:cTn id="7" dur="500" fill="hold"/>
                                        <p:tgtEl>
                                          <p:spTgt spid="1305603"/>
                                        </p:tgtEl>
                                        <p:attrNameLst>
                                          <p:attrName>ppt_x</p:attrName>
                                        </p:attrNameLst>
                                      </p:cBhvr>
                                      <p:tavLst>
                                        <p:tav tm="0">
                                          <p:val>
                                            <p:strVal val="0-#ppt_w/2"/>
                                          </p:val>
                                        </p:tav>
                                        <p:tav tm="100000">
                                          <p:val>
                                            <p:strVal val="#ppt_x"/>
                                          </p:val>
                                        </p:tav>
                                      </p:tavLst>
                                    </p:anim>
                                    <p:anim calcmode="lin" valueType="num">
                                      <p:cBhvr additive="base">
                                        <p:cTn id="8" dur="500" fill="hold"/>
                                        <p:tgtEl>
                                          <p:spTgt spid="1305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05613"/>
                                        </p:tgtEl>
                                        <p:attrNameLst>
                                          <p:attrName>style.visibility</p:attrName>
                                        </p:attrNameLst>
                                      </p:cBhvr>
                                      <p:to>
                                        <p:strVal val="visible"/>
                                      </p:to>
                                    </p:set>
                                    <p:anim calcmode="lin" valueType="num">
                                      <p:cBhvr>
                                        <p:cTn id="13" dur="500" fill="hold"/>
                                        <p:tgtEl>
                                          <p:spTgt spid="1305613"/>
                                        </p:tgtEl>
                                        <p:attrNameLst>
                                          <p:attrName>ppt_w</p:attrName>
                                        </p:attrNameLst>
                                      </p:cBhvr>
                                      <p:tavLst>
                                        <p:tav tm="0">
                                          <p:val>
                                            <p:fltVal val="0"/>
                                          </p:val>
                                        </p:tav>
                                        <p:tav tm="100000">
                                          <p:val>
                                            <p:strVal val="#ppt_w"/>
                                          </p:val>
                                        </p:tav>
                                      </p:tavLst>
                                    </p:anim>
                                    <p:anim calcmode="lin" valueType="num">
                                      <p:cBhvr>
                                        <p:cTn id="14" dur="500" fill="hold"/>
                                        <p:tgtEl>
                                          <p:spTgt spid="130561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561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05615"/>
                                        </p:tgtEl>
                                        <p:attrNameLst>
                                          <p:attrName>style.visibility</p:attrName>
                                        </p:attrNameLst>
                                      </p:cBhvr>
                                      <p:to>
                                        <p:strVal val="visible"/>
                                      </p:to>
                                    </p:set>
                                    <p:anim calcmode="lin" valueType="num">
                                      <p:cBhvr>
                                        <p:cTn id="19" dur="500" fill="hold"/>
                                        <p:tgtEl>
                                          <p:spTgt spid="1305615"/>
                                        </p:tgtEl>
                                        <p:attrNameLst>
                                          <p:attrName>ppt_w</p:attrName>
                                        </p:attrNameLst>
                                      </p:cBhvr>
                                      <p:tavLst>
                                        <p:tav tm="0">
                                          <p:val>
                                            <p:fltVal val="0"/>
                                          </p:val>
                                        </p:tav>
                                        <p:tav tm="100000">
                                          <p:val>
                                            <p:strVal val="#ppt_w"/>
                                          </p:val>
                                        </p:tav>
                                      </p:tavLst>
                                    </p:anim>
                                    <p:anim calcmode="lin" valueType="num">
                                      <p:cBhvr>
                                        <p:cTn id="20" dur="500" fill="hold"/>
                                        <p:tgtEl>
                                          <p:spTgt spid="130561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561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05614"/>
                                        </p:tgtEl>
                                        <p:attrNameLst>
                                          <p:attrName>style.visibility</p:attrName>
                                        </p:attrNameLst>
                                      </p:cBhvr>
                                      <p:to>
                                        <p:strVal val="visible"/>
                                      </p:to>
                                    </p:set>
                                    <p:anim calcmode="lin" valueType="num">
                                      <p:cBhvr>
                                        <p:cTn id="25" dur="500" fill="hold"/>
                                        <p:tgtEl>
                                          <p:spTgt spid="1305614"/>
                                        </p:tgtEl>
                                        <p:attrNameLst>
                                          <p:attrName>ppt_w</p:attrName>
                                        </p:attrNameLst>
                                      </p:cBhvr>
                                      <p:tavLst>
                                        <p:tav tm="0">
                                          <p:val>
                                            <p:fltVal val="0"/>
                                          </p:val>
                                        </p:tav>
                                        <p:tav tm="100000">
                                          <p:val>
                                            <p:strVal val="#ppt_w"/>
                                          </p:val>
                                        </p:tav>
                                      </p:tavLst>
                                    </p:anim>
                                    <p:anim calcmode="lin" valueType="num">
                                      <p:cBhvr>
                                        <p:cTn id="26" dur="500" fill="hold"/>
                                        <p:tgtEl>
                                          <p:spTgt spid="13056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056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506413" y="228600"/>
            <a:ext cx="8637587" cy="1739900"/>
          </a:xfrm>
        </p:spPr>
        <p:txBody>
          <a:bodyPr/>
          <a:lstStyle/>
          <a:p>
            <a:r>
              <a:rPr lang="en-US" altLang="en-US" sz="3600" u="sng" dirty="0" smtClean="0"/>
              <a:t>Abstracts</a:t>
            </a:r>
            <a:r>
              <a:rPr lang="en-US" altLang="en-US" sz="3600" u="sng" dirty="0"/>
              <a:t/>
            </a:r>
            <a:br>
              <a:rPr lang="en-US" altLang="en-US" sz="3600" u="sng" dirty="0"/>
            </a:br>
            <a:endParaRPr lang="en-US" altLang="en-US" sz="3600" u="sng" dirty="0"/>
          </a:p>
        </p:txBody>
      </p:sp>
      <p:sp>
        <p:nvSpPr>
          <p:cNvPr id="1307651" name="Rectangle 3"/>
          <p:cNvSpPr>
            <a:spLocks noGrp="1" noChangeArrowheads="1"/>
          </p:cNvSpPr>
          <p:nvPr>
            <p:ph type="body" idx="1"/>
          </p:nvPr>
        </p:nvSpPr>
        <p:spPr>
          <a:xfrm>
            <a:off x="76200" y="1752600"/>
            <a:ext cx="9067800" cy="4038600"/>
          </a:xfrm>
        </p:spPr>
        <p:txBody>
          <a:bodyPr/>
          <a:lstStyle/>
          <a:p>
            <a:pPr marL="609600" indent="-609600">
              <a:lnSpc>
                <a:spcPct val="90000"/>
              </a:lnSpc>
              <a:buFont typeface="Wingdings" pitchFamily="2" charset="2"/>
              <a:buNone/>
            </a:pPr>
            <a:r>
              <a:rPr lang="en-US" altLang="en-US" sz="1800" b="1" u="sng">
                <a:latin typeface="Times New Roman" pitchFamily="18" charset="0"/>
                <a:cs typeface="Arial" charset="0"/>
              </a:rPr>
              <a:t>Structured example 2:</a:t>
            </a:r>
          </a:p>
          <a:p>
            <a:pPr marL="609600" indent="-609600">
              <a:lnSpc>
                <a:spcPct val="90000"/>
              </a:lnSpc>
              <a:buFont typeface="Wingdings" pitchFamily="2" charset="2"/>
              <a:buNone/>
            </a:pPr>
            <a:r>
              <a:rPr lang="en-US" altLang="en-US" sz="2400" b="1">
                <a:latin typeface="Arial Unicode MS" pitchFamily="34" charset="-128"/>
                <a:cs typeface="Arial" charset="0"/>
              </a:rPr>
              <a:t>N Engl J Med. 2006 Feb 16;354(7):684-96. </a:t>
            </a:r>
          </a:p>
          <a:p>
            <a:pPr marL="609600" indent="-609600">
              <a:lnSpc>
                <a:spcPct val="90000"/>
              </a:lnSpc>
              <a:buFont typeface="Wingdings" pitchFamily="2" charset="2"/>
              <a:buNone/>
            </a:pPr>
            <a:r>
              <a:rPr lang="en-US" altLang="en-US" sz="3600" b="1">
                <a:latin typeface="Arial Unicode MS" pitchFamily="34" charset="-128"/>
                <a:cs typeface="Arial" charset="0"/>
              </a:rPr>
              <a:t>Calcium plus vitamin D supplementation and the risk of colorectal cancer. </a:t>
            </a:r>
          </a:p>
          <a:p>
            <a:pPr marL="609600" indent="-609600">
              <a:lnSpc>
                <a:spcPct val="90000"/>
              </a:lnSpc>
              <a:buFont typeface="Wingdings" pitchFamily="2" charset="2"/>
              <a:buNone/>
            </a:pPr>
            <a:r>
              <a:rPr lang="en-US" altLang="en-US" sz="1800" b="1">
                <a:latin typeface="Arial Unicode MS" pitchFamily="34" charset="-128"/>
                <a:cs typeface="Arial" charset="0"/>
              </a:rPr>
              <a:t>	Wactawski-Wende J, Kotchen JM, Anderson GL, Assaf AR, Brunner RL, O'Sullivan MJ, Margolis KL, Ockene JK, Phillips L, Pottern L, Prentice RL, Robbins J, Rohan TE, Sarto GE, Sharma S, Stefanick ML, Van Horn L, Wallace RB, Whitlock E, Bassford T, Beresford SA, Black HR, Bonds DE, Brzyski RG, Caan B, Chlebowski RT, Cochrane B, Garland C, Gass M, Hays J, Heiss G, Hendrix SL, Howard BV, Hsia J, Hubbell FA, Jackson RD, Johnson KC, Judd H, Kooperberg CL, Kuller LH, LaCroix AZ, Lane DS, Langer RD, Lasser NL, Lewis CE, Limacher MC, Manson JE; Women's Health Initiative Investigators. </a:t>
            </a:r>
          </a:p>
        </p:txBody>
      </p:sp>
    </p:spTree>
    <p:extLst>
      <p:ext uri="{BB962C8B-B14F-4D97-AF65-F5344CB8AC3E}">
        <p14:creationId xmlns:p14="http://schemas.microsoft.com/office/powerpoint/2010/main" val="16028909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5869</TotalTime>
  <Pages>8</Pages>
  <Words>1779</Words>
  <Application>Microsoft Office PowerPoint</Application>
  <PresentationFormat>Letter Paper (8.5x11 in)</PresentationFormat>
  <Paragraphs>237</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Scientific writing (81-933) Lecture 7: Abstract</vt:lpstr>
      <vt:lpstr>PowerPoint Presentation</vt:lpstr>
      <vt:lpstr>Abstracts</vt:lpstr>
      <vt:lpstr>Abstracts</vt:lpstr>
      <vt:lpstr>Abstracts</vt:lpstr>
      <vt:lpstr>Abstracts</vt:lpstr>
      <vt:lpstr>Abstracts </vt:lpstr>
      <vt:lpstr>Abstracts </vt:lpstr>
      <vt:lpstr>Abstracts </vt:lpstr>
      <vt:lpstr>Abstracts </vt:lpstr>
      <vt:lpstr>Abstracts </vt:lpstr>
      <vt:lpstr>Abstracts </vt:lpstr>
      <vt:lpstr>Abstracts </vt:lpstr>
      <vt:lpstr>Abstracts </vt:lpstr>
      <vt:lpstr>Abstracts </vt:lpstr>
      <vt:lpstr>Abstracts </vt:lpstr>
      <vt:lpstr>Keywords</vt:lpstr>
      <vt:lpstr>Funding</vt:lpstr>
      <vt:lpstr>Acknowledgement</vt:lpstr>
      <vt:lpstr>PowerPoint Presentation</vt:lpstr>
      <vt:lpstr>PowerPoint Presentation</vt:lpstr>
      <vt:lpstr>Impact factor (IF)</vt:lpstr>
      <vt:lpstr>In favor of IF</vt:lpstr>
      <vt:lpstr>Artificial impact factors</vt:lpstr>
      <vt:lpstr>PowerPoint Presentation</vt:lpstr>
      <vt:lpstr>H-index</vt:lpstr>
      <vt:lpstr>Evaluator of researcher ability</vt:lpstr>
      <vt:lpstr>Determining h-index Manually</vt:lpstr>
      <vt:lpstr>Finding a h-index value in  Web of Science</vt:lpstr>
      <vt:lpstr>Citation Report (h-index) from Web of Science</vt:lpstr>
      <vt:lpstr>Cited half life</vt:lpstr>
      <vt:lpstr>Comparison of h-index Values  from Several Sources for Several Authors</vt:lpstr>
      <vt:lpstr>Eminent, imminent, immanent</vt:lpstr>
      <vt:lpstr>Emigrate and immigrate</vt:lpstr>
      <vt:lpstr>Epidemic, endemic, pandemic</vt:lpstr>
      <vt:lpstr> Flaunt and flout</vt:lpstr>
      <vt:lpstr>Sex and gender</vt:lpstr>
      <vt:lpstr>Redundancy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2</dc:title>
  <dc:creator>Avraham Samson</dc:creator>
  <cp:lastModifiedBy>Avraham Samson</cp:lastModifiedBy>
  <cp:revision>327</cp:revision>
  <cp:lastPrinted>1996-05-17T17:09:10Z</cp:lastPrinted>
  <dcterms:created xsi:type="dcterms:W3CDTF">1996-05-17T12:08:30Z</dcterms:created>
  <dcterms:modified xsi:type="dcterms:W3CDTF">2013-11-25T06:23:24Z</dcterms:modified>
</cp:coreProperties>
</file>