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8"/>
  </p:notesMasterIdLst>
  <p:handoutMasterIdLst>
    <p:handoutMasterId r:id="rId49"/>
  </p:handoutMasterIdLst>
  <p:sldIdLst>
    <p:sldId id="582" r:id="rId2"/>
    <p:sldId id="583" r:id="rId3"/>
    <p:sldId id="586" r:id="rId4"/>
    <p:sldId id="587" r:id="rId5"/>
    <p:sldId id="626" r:id="rId6"/>
    <p:sldId id="588" r:id="rId7"/>
    <p:sldId id="627" r:id="rId8"/>
    <p:sldId id="628" r:id="rId9"/>
    <p:sldId id="629" r:id="rId10"/>
    <p:sldId id="630" r:id="rId11"/>
    <p:sldId id="590" r:id="rId12"/>
    <p:sldId id="591" r:id="rId13"/>
    <p:sldId id="592" r:id="rId14"/>
    <p:sldId id="593" r:id="rId15"/>
    <p:sldId id="594" r:id="rId16"/>
    <p:sldId id="595" r:id="rId17"/>
    <p:sldId id="596" r:id="rId18"/>
    <p:sldId id="597" r:id="rId19"/>
    <p:sldId id="598" r:id="rId20"/>
    <p:sldId id="599" r:id="rId21"/>
    <p:sldId id="600" r:id="rId22"/>
    <p:sldId id="601" r:id="rId23"/>
    <p:sldId id="602" r:id="rId24"/>
    <p:sldId id="603" r:id="rId25"/>
    <p:sldId id="604" r:id="rId26"/>
    <p:sldId id="605" r:id="rId27"/>
    <p:sldId id="606" r:id="rId28"/>
    <p:sldId id="607" r:id="rId29"/>
    <p:sldId id="608" r:id="rId30"/>
    <p:sldId id="609" r:id="rId31"/>
    <p:sldId id="610" r:id="rId32"/>
    <p:sldId id="611" r:id="rId33"/>
    <p:sldId id="612" r:id="rId34"/>
    <p:sldId id="613" r:id="rId35"/>
    <p:sldId id="614" r:id="rId36"/>
    <p:sldId id="615" r:id="rId37"/>
    <p:sldId id="616" r:id="rId38"/>
    <p:sldId id="617" r:id="rId39"/>
    <p:sldId id="618" r:id="rId40"/>
    <p:sldId id="619" r:id="rId41"/>
    <p:sldId id="620" r:id="rId42"/>
    <p:sldId id="621" r:id="rId43"/>
    <p:sldId id="622" r:id="rId44"/>
    <p:sldId id="623" r:id="rId45"/>
    <p:sldId id="624" r:id="rId46"/>
    <p:sldId id="625" r:id="rId47"/>
  </p:sldIdLst>
  <p:sldSz cx="9144000" cy="6858000" type="letter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FF3300"/>
    <a:srgbClr val="FFCC66"/>
    <a:srgbClr val="E76B17"/>
    <a:srgbClr val="D65E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699" autoAdjust="0"/>
    <p:restoredTop sz="90929"/>
  </p:normalViewPr>
  <p:slideViewPr>
    <p:cSldViewPr showGuides="1">
      <p:cViewPr>
        <p:scale>
          <a:sx n="80" d="100"/>
          <a:sy n="80" d="100"/>
        </p:scale>
        <p:origin x="-1830" y="-804"/>
      </p:cViewPr>
      <p:guideLst>
        <p:guide orient="horz" pos="144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73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51175" y="8710613"/>
            <a:ext cx="757238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4975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68363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03338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736725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altLang="en-US" sz="1200">
                <a:latin typeface="Arial" charset="0"/>
              </a:rPr>
              <a:t>Page </a:t>
            </a:r>
            <a:fld id="{57DBA79D-DA97-4D4C-AE9D-476617ABFEBD}" type="slidenum">
              <a:rPr lang="en-US" altLang="en-US" sz="1200">
                <a:latin typeface="Arial" charset="0"/>
              </a:rPr>
              <a:pPr algn="ctr" eaLnBrk="0" hangingPunct="0">
                <a:lnSpc>
                  <a:spcPct val="90000"/>
                </a:lnSpc>
              </a:pPr>
              <a:t>‹#›</a:t>
            </a:fld>
            <a:endParaRPr lang="en-US" altLang="en-US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5632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051175" y="8710613"/>
            <a:ext cx="757238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34975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68363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03338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736725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altLang="en-US" sz="1200">
                <a:latin typeface="Arial" charset="0"/>
              </a:rPr>
              <a:t>Page </a:t>
            </a:r>
            <a:fld id="{20A6B240-94C8-4830-9844-CDE03022FA1B}" type="slidenum">
              <a:rPr lang="en-US" altLang="en-US" sz="1200">
                <a:latin typeface="Arial" charset="0"/>
              </a:rPr>
              <a:pPr algn="ctr" eaLnBrk="0" hangingPunct="0">
                <a:lnSpc>
                  <a:spcPct val="90000"/>
                </a:lnSpc>
              </a:pPr>
              <a:t>‹#›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750888" y="-758825"/>
            <a:ext cx="4568826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2286000"/>
            <a:ext cx="5486400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22219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9893C924-1B28-4007-91E4-CEFB288278B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A76D2800-B997-4EBC-88B6-AFCEF92E339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BE0CF547-A01A-45CD-A9D7-E7FE0BACF336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624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DF08E575-CA6D-4BCB-9948-50B9E75726A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D8872761-731B-4077-BDE2-B82BC48432A5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645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5C561A96-3014-4387-A30D-796CFA8B3A2E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5CCAFB14-0651-4BFE-924C-C19E27667609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B94C64E3-C788-432A-89DB-1235DE786B1A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B7E48D1B-0887-49ED-BB48-463C1A8A645F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686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53B0435F-436C-4478-B78A-509187F365F1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5579066F-8373-401D-8A42-BF12ADAB8080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706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5C25D816-541E-4888-B2C0-2DB9F2A8360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22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A6428297-E0D1-4979-9875-55FF12E0EC6E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B39A719A-7B6C-48D3-8A64-D10AF7229772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057CCA30-E4B5-4BE5-9685-258B8648F819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737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9284C0F7-7E60-480D-A769-32957AD1488A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747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22F1017B-8B89-403D-B6CF-BB76D4C0A738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757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05A7AEC5-7121-453D-AFE1-EEA868710253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768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22391BAB-4AB9-44FF-9762-9E1A409CD7CC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778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3A74BF00-2FC6-4C89-A6A5-A04C1F93DEB9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788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C3E5585E-C201-479D-8549-E5DF000A19E8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798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E7A86D0A-8910-428D-B78D-3689D8D427CC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80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FD822057-6B6D-45CC-AEAE-C80654E10CD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32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A7E55A39-BC3D-4D8C-B649-AE395A83F016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819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C3B4A4DD-4F39-45A9-8ABF-941BD668A379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829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7C800A86-C33A-4F6A-BEE2-0F53FD212281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839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E45351A8-C07C-4CDE-8841-BFF8F5CB1417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849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71D2A004-3DFE-4366-91B9-A8E315C939F5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860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70A4F917-150B-4C0C-A196-194E6CC50F07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870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AC082DF5-3F4F-4D68-9CAA-B84401BBA207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880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2C5FAC4D-9505-403A-9C0C-ABDA7527A797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890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D1B94C53-6D9A-4588-B6A9-9BB762758359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931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751216E8-6BD7-428C-906D-1CDC6C6B891A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942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D7CC7DDF-0D92-49BF-9C77-7FFADAA26277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52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DA207AAA-6BB4-4DC2-BBCF-F76BC748E850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563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F514383E-F234-4604-ACFA-E94F53D6B324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6A3FAB6E-BFAC-4AD1-8E6A-E6075AC45843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583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6BE98343-D717-4BBA-B33A-65BBE7D5609F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593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20158C5F-1E1E-4993-B23B-C74BF020ED1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604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E63E-289D-425A-9C96-C26EBF12D8A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0629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CBC0-34BF-4AE1-B179-2DCA2931A09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174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FE2D6-988D-4FBA-8F3E-CBFAF91A794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02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CF52B-5D6F-4094-928C-91E65A0670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93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3BD15-830F-4611-B5E9-257AF2B3AA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608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8FD8-44CD-4991-80C4-4768E21C9F0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577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32E26-A960-4F2F-8F5A-A126F050331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5246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45FE-3E9B-4CA9-98C2-4D660EA5CC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43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A42E-F3FD-473B-B703-1F0B8C42C5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26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6A562-59C5-4B83-93E7-0DCE6639198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504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3CB1-06CE-456A-ABCE-13502FB93A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666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Scientific Writing, HRP 214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D4FB8-9587-44D2-978B-3DBE7B54557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4384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odem.md.biu.ac.il/sw933/industry_cv.doc" TargetMode="External"/><Relationship Id="rId2" Type="http://schemas.openxmlformats.org/officeDocument/2006/relationships/hyperlink" Target="http://odem.md.biu.ac.il/sw933/academic_cv.do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power.co.i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ature.com/naturejobs" TargetMode="External"/><Relationship Id="rId5" Type="http://schemas.openxmlformats.org/officeDocument/2006/relationships/hyperlink" Target="http://www.alljobs.co.il/" TargetMode="External"/><Relationship Id="rId4" Type="http://schemas.openxmlformats.org/officeDocument/2006/relationships/hyperlink" Target="http://www.nisha.co.il/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/>
          <a:p>
            <a:r>
              <a:rPr lang="en-US" b="1" dirty="0" smtClean="0"/>
              <a:t>Scientific writing</a:t>
            </a:r>
            <a:r>
              <a:rPr lang="en-US" dirty="0" smtClean="0"/>
              <a:t> (81-933)</a:t>
            </a:r>
            <a:br>
              <a:rPr lang="en-US" dirty="0" smtClean="0"/>
            </a:br>
            <a:r>
              <a:rPr lang="en-US" dirty="0" smtClean="0"/>
              <a:t>Lecture </a:t>
            </a:r>
            <a:r>
              <a:rPr lang="en-US" dirty="0" smtClean="0"/>
              <a:t>8: CV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75025"/>
            <a:ext cx="6400800" cy="1752600"/>
          </a:xfrm>
        </p:spPr>
        <p:txBody>
          <a:bodyPr/>
          <a:lstStyle/>
          <a:p>
            <a:r>
              <a:rPr lang="en-US" dirty="0" smtClean="0"/>
              <a:t>Dr. Avraham Samson</a:t>
            </a:r>
          </a:p>
          <a:p>
            <a:r>
              <a:rPr lang="en-US" dirty="0" smtClean="0"/>
              <a:t>Faculty of Medicine in the Galilee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 descr="C:\Users\Avraham\Documents\programming course\logo_bi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25" y="4518025"/>
            <a:ext cx="2771775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E63E-289D-425A-9C96-C26EBF12D8A7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24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Example CVs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Example of academic CV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Example of industry CV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CF52B-5D6F-4094-928C-91E65A06703B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9065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3B08A65E-DB56-48DE-B9F5-3290A471653B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 dirty="0"/>
              <a:t>The </a:t>
            </a:r>
            <a:r>
              <a:rPr lang="en-US" altLang="en-US" u="sng" dirty="0" smtClean="0"/>
              <a:t>CV</a:t>
            </a:r>
            <a:endParaRPr lang="en-US" altLang="en-US" u="sng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696200" cy="39624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Personal details </a:t>
            </a:r>
            <a:r>
              <a:rPr lang="en-US" altLang="en-US" sz="2400" dirty="0" smtClean="0"/>
              <a:t>– name (obligatory), citizenship (optional) </a:t>
            </a:r>
            <a:r>
              <a:rPr lang="en-US" altLang="en-US" sz="2400" dirty="0"/>
              <a:t>and contact </a:t>
            </a:r>
            <a:r>
              <a:rPr lang="en-US" altLang="en-US" sz="2400" dirty="0" smtClean="0"/>
              <a:t>info (obligatory). DOB (not necessary), ID (not necessary), </a:t>
            </a:r>
            <a:r>
              <a:rPr lang="en-US" altLang="en-US" sz="2400" dirty="0"/>
              <a:t>marital </a:t>
            </a:r>
            <a:r>
              <a:rPr lang="en-US" altLang="en-US" sz="2400" dirty="0" smtClean="0"/>
              <a:t>status (not necessary), </a:t>
            </a:r>
            <a:r>
              <a:rPr lang="en-US" altLang="en-US" sz="2400" dirty="0"/>
              <a:t>kids </a:t>
            </a:r>
            <a:r>
              <a:rPr lang="en-US" altLang="en-US" sz="2400" dirty="0" smtClean="0"/>
              <a:t>(not necessary).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Education - give dates, institutions, </a:t>
            </a:r>
            <a:r>
              <a:rPr lang="en-US" altLang="en-US" sz="2400" dirty="0" smtClean="0"/>
              <a:t>subject, and degree 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Honors </a:t>
            </a:r>
            <a:r>
              <a:rPr lang="en-US" altLang="en-US" sz="2400" dirty="0"/>
              <a:t>and Awards </a:t>
            </a:r>
            <a:r>
              <a:rPr lang="en-US" altLang="en-US" sz="2400" dirty="0" smtClean="0"/>
              <a:t>(recommended)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Previous employment (if relevant)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Research Experience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Teaching Experience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Other professional activity </a:t>
            </a:r>
            <a:r>
              <a:rPr lang="en-US" altLang="en-US" sz="2400" dirty="0" smtClean="0"/>
              <a:t> (committee </a:t>
            </a:r>
            <a:r>
              <a:rPr lang="en-US" altLang="en-US" sz="2400" dirty="0"/>
              <a:t>work, reviewing, </a:t>
            </a:r>
            <a:r>
              <a:rPr lang="en-US" altLang="en-US" sz="2400" dirty="0" err="1"/>
              <a:t>etc</a:t>
            </a:r>
            <a:r>
              <a:rPr lang="en-US" altLang="en-US" sz="2400" dirty="0"/>
              <a:t>)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Membership IF significant (i.e. elected</a:t>
            </a:r>
            <a:r>
              <a:rPr lang="en-US" altLang="en-US" sz="2400" dirty="0" smtClean="0"/>
              <a:t>, </a:t>
            </a:r>
            <a:r>
              <a:rPr lang="en-US" altLang="en-US" sz="2400" dirty="0"/>
              <a:t>AAAS</a:t>
            </a:r>
            <a:r>
              <a:rPr lang="en-US" altLang="en-US" sz="24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Others (languages, </a:t>
            </a:r>
            <a:r>
              <a:rPr lang="en-US" altLang="en-US" sz="2400" dirty="0" err="1" smtClean="0"/>
              <a:t>etc</a:t>
            </a:r>
            <a:r>
              <a:rPr lang="en-US" altLang="en-US" sz="2400" dirty="0" smtClean="0"/>
              <a:t>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3077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85ABB965-41EB-495A-9AA5-E7E9427FC1EB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c.v. (cont’d)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Independent funding</a:t>
            </a:r>
          </a:p>
          <a:p>
            <a:r>
              <a:rPr lang="en-US" altLang="en-US" sz="2800" dirty="0"/>
              <a:t>Patents (careful)</a:t>
            </a:r>
          </a:p>
          <a:p>
            <a:r>
              <a:rPr lang="en-US" altLang="en-US" sz="2800" dirty="0"/>
              <a:t>Invited presentations</a:t>
            </a:r>
          </a:p>
          <a:p>
            <a:r>
              <a:rPr lang="en-US" altLang="en-US" sz="2800" dirty="0"/>
              <a:t>Publications (all combined - bold your name)</a:t>
            </a:r>
          </a:p>
          <a:p>
            <a:r>
              <a:rPr lang="en-US" altLang="en-US" sz="2800" dirty="0"/>
              <a:t>In preparation ok but they really should be (no journal name unless in press)</a:t>
            </a:r>
          </a:p>
          <a:p>
            <a:r>
              <a:rPr lang="en-US" altLang="en-US" sz="2800" dirty="0" smtClean="0"/>
              <a:t>For students, </a:t>
            </a:r>
            <a:r>
              <a:rPr lang="en-US" altLang="en-US" sz="2800" dirty="0"/>
              <a:t>abstracts, meeting titles, </a:t>
            </a:r>
            <a:r>
              <a:rPr lang="en-US" altLang="en-US" sz="2800" dirty="0" err="1" smtClean="0"/>
              <a:t>etc</a:t>
            </a:r>
            <a:r>
              <a:rPr lang="en-US" altLang="en-US" sz="2800" dirty="0" smtClean="0"/>
              <a:t>  are OK.</a:t>
            </a:r>
            <a:endParaRPr lang="en-US" altLang="en-US" sz="2800" dirty="0"/>
          </a:p>
          <a:p>
            <a:pPr>
              <a:buFontTx/>
              <a:buNone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8519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7C771F9-A89D-4D94-9E8B-8CEF76CC59D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 dirty="0"/>
              <a:t>References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Doctorate adviser </a:t>
            </a:r>
            <a:endParaRPr lang="en-US" altLang="en-US" sz="2800" dirty="0" smtClean="0"/>
          </a:p>
          <a:p>
            <a:r>
              <a:rPr lang="en-US" altLang="en-US" sz="2800" dirty="0" smtClean="0"/>
              <a:t>Doctoral referee</a:t>
            </a:r>
            <a:endParaRPr lang="en-US" altLang="en-US" sz="2800" dirty="0"/>
          </a:p>
          <a:p>
            <a:r>
              <a:rPr lang="en-US" altLang="en-US" sz="2800" dirty="0"/>
              <a:t>Post-doc </a:t>
            </a:r>
            <a:r>
              <a:rPr lang="en-US" altLang="en-US" sz="2800" dirty="0" smtClean="0"/>
              <a:t>adviser</a:t>
            </a:r>
            <a:endParaRPr lang="en-US" altLang="en-US" sz="2800" dirty="0"/>
          </a:p>
          <a:p>
            <a:r>
              <a:rPr lang="en-US" altLang="en-US" sz="2800" dirty="0"/>
              <a:t>People who can write with substance and make comparative statements</a:t>
            </a:r>
          </a:p>
          <a:p>
            <a:r>
              <a:rPr lang="en-US" altLang="en-US" sz="2800" dirty="0"/>
              <a:t>[</a:t>
            </a:r>
            <a:r>
              <a:rPr lang="en-US" altLang="en-US" sz="2800" i="1" dirty="0"/>
              <a:t>anticipate this need now</a:t>
            </a:r>
            <a:r>
              <a:rPr lang="en-US" altLang="en-US" sz="2800" dirty="0"/>
              <a:t> - </a:t>
            </a:r>
            <a:r>
              <a:rPr lang="en-US" altLang="en-US" sz="2800" b="1" dirty="0"/>
              <a:t>network</a:t>
            </a:r>
            <a:r>
              <a:rPr lang="en-US" altLang="en-US" sz="2800" dirty="0"/>
              <a:t>]</a:t>
            </a:r>
          </a:p>
          <a:p>
            <a:r>
              <a:rPr lang="en-US" altLang="en-US" sz="2800" dirty="0" smtClean="0"/>
              <a:t>Reprints optional</a:t>
            </a:r>
            <a:endParaRPr lang="en-US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2379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A1981E76-F66E-4450-84DC-23A69DA990A9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33400"/>
            <a:ext cx="8458200" cy="1219200"/>
          </a:xfrm>
        </p:spPr>
        <p:txBody>
          <a:bodyPr/>
          <a:lstStyle/>
          <a:p>
            <a:r>
              <a:rPr lang="en-US" altLang="en-US" u="sng" dirty="0"/>
              <a:t>The research statement - summary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Tailor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Summary: 0.5 page </a:t>
            </a:r>
            <a:r>
              <a:rPr lang="en-US" altLang="en-US" sz="2400" dirty="0"/>
              <a:t>max: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BIOLOGY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QUESTION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Approach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Preliminary findings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Immediate future aims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Long term future aims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BIOLOGY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Why is this interesting?  Why important?  How am I uniquely able to do this?   Why would you want to commit to me as a colleague </a:t>
            </a:r>
            <a:r>
              <a:rPr lang="en-US" altLang="en-US" sz="2400" i="1" dirty="0"/>
              <a:t>for life</a:t>
            </a:r>
            <a:r>
              <a:rPr lang="en-US" altLang="en-US" sz="2400" dirty="0"/>
              <a:t>?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7061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C5B9A0D1-5D85-409C-B10D-C5E43A5EC91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 dirty="0"/>
              <a:t>The research statement - full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Same flow as summary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Trace your career - grooming for this day! (1 page)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Bulk is future aims - be clear (</a:t>
            </a:r>
            <a:r>
              <a:rPr lang="en-US" altLang="en-US" sz="2400" dirty="0" smtClean="0"/>
              <a:t>2 </a:t>
            </a:r>
            <a:r>
              <a:rPr lang="en-US" altLang="en-US" sz="2400" dirty="0"/>
              <a:t>pages)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Schematics/models good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Some data OK but must be really key (and pretty)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Airy, big font, nice images</a:t>
            </a:r>
          </a:p>
          <a:p>
            <a:pPr>
              <a:lnSpc>
                <a:spcPct val="90000"/>
              </a:lnSpc>
            </a:pPr>
            <a:r>
              <a:rPr lang="en-US" altLang="en-US" sz="2400" i="1" dirty="0"/>
              <a:t>Why is this interesting?  Why important?  Why are you uniquely able to do this?   Why would I want to commit to you for life?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0386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4B4A8D77-E8CC-4822-9239-38E409537E0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 dirty="0"/>
              <a:t>Teaching statement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Tailor!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Interest level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Past experience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Future: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What courses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When (year 2 and </a:t>
            </a:r>
            <a:r>
              <a:rPr lang="en-US" altLang="en-US"/>
              <a:t>4 </a:t>
            </a:r>
            <a:r>
              <a:rPr lang="en-US" altLang="en-US" smtClean="0"/>
              <a:t>(immediate </a:t>
            </a:r>
            <a:r>
              <a:rPr lang="en-US" altLang="en-US" dirty="0"/>
              <a:t>and long)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What level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Flexible</a:t>
            </a:r>
          </a:p>
        </p:txBody>
      </p:sp>
    </p:spTree>
    <p:extLst>
      <p:ext uri="{BB962C8B-B14F-4D97-AF65-F5344CB8AC3E}">
        <p14:creationId xmlns:p14="http://schemas.microsoft.com/office/powerpoint/2010/main" val="400801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CF134CB1-146D-4CE4-B4D1-A8D7C14A568C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How can you prepare and sell yourself?</a:t>
            </a:r>
          </a:p>
          <a:p>
            <a:r>
              <a:rPr lang="en-US" altLang="en-US" b="1"/>
              <a:t>How is a search run?</a:t>
            </a:r>
          </a:p>
          <a:p>
            <a:r>
              <a:rPr lang="en-US" altLang="en-US"/>
              <a:t>What happens in the interview?</a:t>
            </a:r>
          </a:p>
          <a:p>
            <a:r>
              <a:rPr lang="en-US" altLang="en-US"/>
              <a:t>How do you negotiate the job offer?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234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945F959C-F78D-4BDB-B1B3-95B682B97EE8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Initiating a Search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Decide on field and level</a:t>
            </a:r>
          </a:p>
          <a:p>
            <a:r>
              <a:rPr lang="en-US" altLang="en-US"/>
              <a:t>Identify billet, space and start-up funds</a:t>
            </a:r>
          </a:p>
          <a:p>
            <a:r>
              <a:rPr lang="en-US" altLang="en-US"/>
              <a:t>Seek decanal approval</a:t>
            </a:r>
          </a:p>
        </p:txBody>
      </p:sp>
    </p:spTree>
    <p:extLst>
      <p:ext uri="{BB962C8B-B14F-4D97-AF65-F5344CB8AC3E}">
        <p14:creationId xmlns:p14="http://schemas.microsoft.com/office/powerpoint/2010/main" val="21378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2F1A78C9-D9A4-4414-A2C4-9C0F155D882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Advertising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Letters to colleagues</a:t>
            </a:r>
          </a:p>
          <a:p>
            <a:r>
              <a:rPr lang="en-US" altLang="en-US"/>
              <a:t>Ads in journals</a:t>
            </a:r>
          </a:p>
          <a:p>
            <a:r>
              <a:rPr lang="en-US" altLang="en-US"/>
              <a:t>Networking at meetings, etc.</a:t>
            </a:r>
          </a:p>
        </p:txBody>
      </p:sp>
    </p:spTree>
    <p:extLst>
      <p:ext uri="{BB962C8B-B14F-4D97-AF65-F5344CB8AC3E}">
        <p14:creationId xmlns:p14="http://schemas.microsoft.com/office/powerpoint/2010/main" val="377278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CV = Curriculum V</a:t>
            </a:r>
            <a:r>
              <a:rPr lang="en-US" u="sng" dirty="0" smtClean="0"/>
              <a:t>itae </a:t>
            </a:r>
            <a:br>
              <a:rPr lang="en-US" u="sng" dirty="0" smtClean="0"/>
            </a:br>
            <a:r>
              <a:rPr lang="en-US" dirty="0" smtClean="0"/>
              <a:t>(Don’t misspell!)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CF52B-5D6F-4094-928C-91E65A06703B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5" name="AutoShape 2" descr="data:image/jpeg;base64,/9j/4AAQSkZJRgABAQAAAQABAAD/2wCEAAkGBhAPEA8QDxQVDw8OFhAUDxAPEBAPFBYRFhgaFBUVGBQXGyYfFxokGhQUHy8hJSgpLCwsFh8xNTAqNSYrLCoBCQoKBQUFDQUFDSkYEhgpKSkpKSkpKSkpKSkpKSkpKSkpKSkpKSkpKSkpKSkpKSkpKSkpKSkpKSkpKSkpKSkpKf/AABEIAMgA/AMBIgACEQEDEQH/xAAcAAEAAgMBAQEAAAAAAAAAAAAAAQUDBAYHAgj/xABAEAACAQMDAgQDBgQEBAYDAAABAgMABBEFEiETMQYiQVEUMmEHI0JScYEzYnKRFUNjghZzobFTVIOTotI0o7L/xAAUAQEAAAAAAAAAAAAAAAAAAAAA/8QAFBEBAAAAAAAAAAAAAAAAAAAAAP/aAAwDAQACEQMRAD8A9wpSvMftT+0SW16ljagx3DiMiYMVZI+HZ+V2hCMpu3cEP2xmg6TxZ9otnp2UdxLcYJWBCSRjGTIyhumADnkZwDgGvMbz7eb9gVSGCDexCud7sqZ+vBIwcnBHPb3+vs++ziXUWF5eMRb72cSB8zXDZIPnycRk5yc8nt+avVIvD2l6ZF1BDDAkZGHZOo+48KFZsuWJOABySeKDzDRvttuz0xII5mPDjaIxtAzuBVhhu4IPByMbcEH0XwP9otvqwIRWhmUFjE7BsgEBip4yAWX0HzCssmm6bqaGCW2x08ssc9tJayANx1EDKpwfceuM81x2u/ZSLBXvNOdyYCJTA+3ftQhyYpVAYMArcNuyCQMHFB6xSqbwl4iTULVJ0IY5ZX29t69+PTIKtj03YPIq5oFKVNBFKUoFKUoFKUoFKUoFKYpQKUxU0EUqaigUpSgUpU0EUpilApSlANfmfxHO91rFy9q2SZS8cg+5IUY2kGXzZBk7euBgYwB+lpk3KRkrkEZU4IzxkH3r8ss5tL6UxEO0Us4hcoCT05SA6Y+U+Ukk4wN2PQ0H6f02zEMMUQx90irx2yBgnn3OTXL+NL62EsRnlMCWw3Tz7mHSSTyqse0ZE8mCu5fMsfUI27gTe+F7+W4srWadTHLLFG0ing7iO+MDGe+PTNcfrOn29/fXE19tOmaWVj6fm+9v3VMllXlyqtGgAzuLADOMUFvpGmW88S3Gj3LwROWB2bpoXKna2YZvlfI+ZdpPrmtzw/qyPPPb/HJezRAdSIRxIyEHDHydxyoI5wfX0r78Mx2UcM0Wnr0ljdzJCVljaOVgGwYpQGQEYIGAPauM8KaFaCK0ubKJrfVIo45mjmLxm6jZAJtpdirK+4kMPlYqTjtQW32fILS71TTuywyiaBf9KQBvfjAaJfQeUYGQxPeVweqqbPXLO6AIi1OJraYYH8dSGjYn3xgenCHv2PdigUqaUEUqaUEUqaUEUqaUEVNKUCoqaUEUqaUCoqaUEUqaUClKUEUqaUEUqaUEYr8zfaNYfC6pdxlREskgmjkCH5GzIGUjn5mYEqfwdsiv0zmvJvt60IPHbXpUlYN8U2wqG2yEFOT6ZDDsfm/cB6bo8ZW2t1YYZYogwGOCFAIqjtNKAvREcMlsZ7xuMA3F1LIISR6lI0lH6kHjAq38OTl7O0ct1C8EDFwMBiUUlseme9a2njGoX2e5jsiP6fvh/wD0GoMXiKL4d01BP8oCO8A/HaE8sfrET1B9OoPxVraFpaz2EMLkpLZtLDHKnzxSwO8Kup/pUcHhlbByCatNZ1AI8Fu0Mk6XheORkTciLt5MnsDn+wb2weU0ia5gheGB40nuUWSCS5J6Zmt2W2usnvkpHHJ9S7n0NB9+MZZZ9N+JCkXmkzrLIsPcPA2JtoP4WiZnGfwstddLrltHHHLLLHFHMAY2lkSMMCNwxk88HNUWk3PxNzqCpH1rOcxpJOHUQs6xCKYIc7pDwqkgY8pG7IqjstOfSLm2t2DzQzSiK3vJTGwisgrP8IS5AjbfjnkuuAOVAUPR1YEAjkHsRzxU1VeFhiztvQNGrKB6I3mRfphSB+1WtApSlApSlApSlApSlApSmaBSozU0ClKUClKUClKUClKUClKUGpquoLbQSzuCVhRnIXucDOB9T2/euf1jSNQvbaWGYWirMpBhKTyFG7oetnBZTg52dxV/q2nrcwTQMSqzo8ZZe43AjI+ozmudhiivNyXSH/FLWPDRLcTwZIziWEqwxG5/GoyM7W5XFBrfZlDc2sc2n3uTPbsZVfO9GhlYkMr8Zy6ynHcevcCrC7ttR+KS5iitgqLJG0b3MoeSIncmSIdqMGGR3HmYeuRg8K2lzDeXEd1KLiQWtiVfbhgDJc5Rj+PDbgG7kYzk5Jzt48iF0LXoXB3TG3W4EcZgMwBYqJN/JChjjvwRjPFB9XWvXRRx0PgSMK9xeTW4iQnHnXax6vfgHbkjBxWzf+EoJ7aG2JZVt2jkikHTdw6Z8x6isrE5bOQc7jWfXNHa4Nu0cgiktpDIheITISUaPlNw5AckHPBrWkgv7fDpJ8cvHUgdIYJMfmidcLn+V+/5h6hX3st1YqLcEyrPlLGS3hhikWcZcRSJt6W0gM3UAUAKwIzgm01K7tHVbG+eFpLlAHgZgN4PlJCk5ALdj74wc18JJNdywsYXtobdjIxn6Yd5NpRVVVZsKN7EsccgAZySKuK7MmsrKD9ysN1aR+zTIYppTn9tn6xNQWnhi72iSydw81iRHyRvaAgNBIVHuhCk9iyN+lXtcx/hzNqzSLsVYooZGbzdRi4mh6ftsOxWPPeNOPUdNQTSopQKUxSgVNRTFBNKilBNRSlBNKilAqailAqailBNKilApTFKBSlKBWjq+ixXSBZB5lyYpU8skTn8cbjlW/Tv2ORW/Sg4/TdSbqafdSn/APKjezuSMAC7jclM+2XW4T9WUetXmvaGl3bSQH7st5opE4aOZTvSVcdmV8N/f3rXvvBllM0jSRkmUlmAllVRKRt6yxhtqy4/zAN2ec00zVHilWyuzunKs0E4Xas8afMTjhZVyNy9jncOCQoVOheOGWPpajG8d5ExifoQTTpLIoydgjUlSVIbaccMCMg1vReIbu5eWO1txF0tm576QxHzDcpEEYZiMfmKHv7VPiLRG60N/bgtcWxBliUgdeHa6FOeOookcofclScNkTbahG13BcQtvgv4mi3AH+NAWkRSO6tta4BB5BjwcUGvYxXt0Z0nuugbeRo5I7OBIyQVV0YSSl28yOpyMYJI9M1XvF8DNZ22MxwXCSWjkks0E+63ljZjyzJJcRsWPLB1JyQTVzqt/HY3aXEziKC6jMUjOcKJo8yRfuVaZc+pVB7VSeJkkvo/jSrQW2mEXNsJEKSzSRkMzsrDdHFsDAKcMxOSAAMh0sZxqD+7W0fH9Mr/AP3/AOtW9U+oNsvLJ/SVbmDP8zBZl/6W7/3q4oFKUoFKVFBNKUoFKUoFRU1FBNKVFBNRU1FApSlBNKUoFRSpoIqaipoIqaipoFaOr6UtzHtJKOhDwyr88cq/K6/3II7EEg8E1vVFBWaLqrS74p1Ed1b4E6D5SDnbLHnvG+CR7EFTyprmfGfgYyOby0TfNujea3EskIlKEZZGVgFlKb0JPzBsZBANdNrOlNJsmgIju4N3Sds7WU/NFJjkxtgZ9QQGHIrJo+rC5RjtMcsTbJ4XxujlABKnHBGCCGHDAgjvQUNr4a065t3kso40mOenOVJmhuEO5dxfLo6uFJU4PHNWgm+O0+TI2NPDNHIv5JdrRyJ/tcMv7Vi1vTIRLHKspsruZhGk8YGJG2krHKjDZJwDjdz6KQTVfD4e1EfFRGe3WG8Ys8kMMySKWQJIURnKqzYzncQGJODnFB9yX5nsYJACJ4YLS9jHJL7QHZR+oDIfbqD3rqYZQ6qynKsAVPuCMg1RazCtv/h/SAUxzQwRp+aGRTG8f1AQCT/0QfStHTPFFvZ77G4dlltGKRDpSyGS329SIrsU7tsWA3qChJoOl1DUordDJM4jQYGT6k8BQByzE8ADk1g0/XYLhikZYSAbunNDNbvt7bgkqqxXPGQMVo6PZNcOt9cjzsM2kLciCJhw2O3WYHLN6A7RwCW2tftC0XVQZntT1YccHcvzJn2ddyH+qgs6Vjtp1kRHQ5VwrKR6qRkH+xrLQKippQKUpQKilTQRU0pQKUqM0ClA1KBU0pQKUqKBSppQRU1FKCaVFKCaptY02QOt3a83EY2yREhVuIRz02J4DjJKMexJB4Y1N9ezSTm2tisZREkmmkUybVcsqKkeRlj03OScAAcNnjDJZ6kinpXEEzeguLVo/wB98Unp7befpQbUE1vqNseOrDLlZI3BVlZThkZe6OrD9QV/etWK31CAGONobuMcRyXMkkMqj0DlEYTY/N5CfXJyao9G02e0mufh8SzRyF7mA4iFzDMTLHMmfKkqkyxjPDCLaxGFZeo0/W4rlX6Lfepw8UqtHJG3oJIzhl/7H0JoMWnaIVkFxcv8RcgEK23ZFEG+ZYY8nbn1YksfU44qqvbOK6uYW8wjvbdisiHY6y27q8EqN+Fgs0pB9RgHI4rdurO/uB0pHhtoWGJWtmlkmZfVUZlURZHG7DEemDyKvxYrpNptrYkQzyCeJWVN3QtTF5pgvbylEC54JwKC80XU3LPa3JHxcABJUbRNCeEnQegJBDL+FgR2Kk7cuqRrPHbk/eypI6jjshAOecjOTjjB2t7VyX2e+F2sbjUBNK81w5gZmZi6mNlJVgz5fJZZQcnHlHtV94h0lmMd3bqDeWm4xAnb1I2x1Ldj7OBwT2YKffIZfDh2xywdvhZZYlB5xHnqRAfQRyRj9qtq5DwF4pj1CTUZI0eILNGCkwCuCIkQ5UE7eYyMZ9K66gmlRSgmlKUCopSgVNaGo61DAQrEtK4ykMSmSVh7hF5xn8RwB6kVqGC6uQeqTZxHOIoXDTsP5ph5Y8+yZP8AOKD71LxEsT9CFGurrAPQhxlQezSufLEv1bk+gatc6Nc3PN5N04//ACtkzxKR7PccSP8A7dg9waqbLxba6fmG5tJtLTcxEskfVgcn8bXERYbzxkuc+5NVviD7SmK4tsW8bFlFxdZWKRSMK0N3D1Io29fvB+oFBcava6VpqoWk/wAM6pwjQSPCGZeSSgyjnkZLKfrW3pWpSyjda3VtqUQ78rHIPbMkW5f22LXiGpaKDKbi7aRkuCSfi5MQyOfxR39qHiLd/mRRyciraz00u8Kxx5kfC27SRmJ2x6Rapp+Uc8d5V4xzQe0Lr6LgXCtaseMzY6ZP0mUlP2JB+lWisDyOQexFcj4T0jUk2G5uHMJDB7S7WG6lHoMXUe3cP6lJ/vV0/h5FJa2ZrRjyehgRk/zQsCh/UAN9aC1qKqvjriH+PH1k/wDGtQzH9WgOWH+wv+grdstQinXfC6yLnBKnOD6qR3U/Q80GzUUpQKmlKBSlKChnb4fUUduI7+JYQ3tPCXkRT/UkkuP+Xj1FX1aWraWlzE8TkqGwVdDhkdTuSRT6MrAEH3FaWiay7MbW6wl5EMnA2pNH2E8X8p43L3QnB42khOvW0iNHeQKXltwwkiX5pbduXQe7ghXX6qV43E1Q+PdZsk07/EQiXD4VbOVGeN97nCgSxkOgBySAR8pHBrt65bXfs9tbx8yF1gZzLNbIxWOSfayLLxyjjcclfm43A4zQcfca+sNjbN/ic7XLGAXMUs9vAyg+acASRb14DKCTwSOa6K3OnXMOyxvEhuLgwySSfF9W5cDkJIwlEnGfl3AA+mMg76XVxYmUXcbXFoZJHiuIi9w8UTHIWWNhv2rz5l3gDuFAFW4gs7yJWCw3UL8qdscyH9O4NBQy64Eufi40eWyijNvd3Yxtyr5WRVHMiRnqh2UYG/jO1sdarAgEcg9iOeK5SKCNornSJZREwXZancodrVwTFtU/Ps2vGR6iLnvW14aElo3wE7B9qmS0kRDGphzhogpZsdIsqgZPkZPY0GO3s0stTkZRtj1dQSR2+LgBJH6vES36wt7109U3iy0d7WRohma2KXEA95ISJAv+4KU/RzVnZ3STRxyxnckqq6H3VgGB/sRQZqUqKCaVFU1/4g87QWii5uE/iebbDD9ZpRnacc7ACx9gOaCyvtQigRpZnWKNfmd2Cj6D9T7dzVQLq6vP4O6ytz/nSRj4iQf6cTjEQ/mkBP8AIODWTTtCUutxcSfGXC52SEARRe4hiBIj/qyXPq3pWDxP41t7BMsQztuEZbekPUH4JLgKyRH+qgwaXqltayzwtBPbbAXkvLqMmOVV7yNd7mB+gcg+wHaqjxf9qHwc0UMVuZorpV6N6LiCKEs3HkkYMmV4zuIH7c1wuqahcarKI9SuP8LlHmsXzmylPIwHXKhsH5xIwPbHFb13oqWqbb2KTTN4UNfWIF7p0/s89sQVXPf5R370G1rGkXyxLf3ZBONvVa8i029VcnavUjZrWcEcgEDOa5aa6eG5jjSG4ElxtAkih/wu4LMcAP091tcqcjzbcH1Irs9J+zCSdHgncw2cio6SadeSCCbJDLmzmVgh7HykDtge3Y2L2WjWGxJHktrJgsrbviHjLvyXC/KAXyQBwPSg5LSPskS5UtfoqJIAy9FPgrjfntNHC7W5OPVRnn07V6Dofh62sY+nbRrECF3sqgM5UbQzsOXbA7mq3V/H1nBaS3cLi8WJUcx2rpI+1jtDMM+Rc9ye2DXnXi/7QXv7SGNuro8lz99ay9cNBPGMqUeSPDxjJHJGMgZ45Ae05qa8G0Xxbd2t0im4ewt1jV5I9Una/SYj5jbPgbgfTEgH19K9b8HeMINVga4gV0VXaMiVQpyADngkEEMPXjt6UF9Vde6LFI/VGYZ8YE8J2SY9A3pIv8rhh9K09T8XQRdQR/fvDnq9NkWKP/m3DkRxfoTu9lNc+15f6j/DB6Df+G0lpbkfW4YCecf8tI1P5sdwttP8WbbsafclJJ23dKW2O9W2gsVljGTBJtBOCSpwcEdq6eue0bwksDRPIwdoN/RihjFtbxFgVYpCpOWIZhudmPJ7ZroaCKUqaCKUpQK0dW0eK6QLICCp3RyRsUkjfsHRxyrf9xkHIOK36qtR8U2ds/TmmSNwAWB3Hap7M5AxGD7tgUFB4a8UXEf3GpbSY3MDXaDYBODhUmU8IZFKOjjytvA8pwD2ea5vxFbiKSO5Co8U5jt9QSTlHt5CURyMEEo7gZI+V2zxggBNpvYPc6ePQbpJ7Zfp3M0I9uXUfmHyh0lUt74WjLtPbM1lcty0sAXa5/1Yj5Jf1I3ezCra2uklRZI2WSNwGR0YMrKexBHcVloPP9ct7gXVpLfxZghJ613ZKzqyo6zQ9SIhpIgJIxkqWGGOWAyK2bj4mTr36TR3cFswnshA6PlFBEsQ2pwTEZFOWfLFT5cYrt6pb3wtC7tNCWtLlvmmtiELn/UQgpKP61J9iKC2gmV0V0O5HAZSOxUjIP8AaqXwgOnDLbf+SmmhUe0WerCP/akjH7VpaZPc6ZDHb3MZubaEBEu7VGdljHA6tvy64HGU3jA5C1l0m/ie/kaB1lhvreOUPG4depA3SfkepWWEY9NlB0tfE0yorO5CqgLMzEKAo5JJPAAHrWSuM8d3Esctm7iOTTwZOvHM5hj64w0JkkCsNvDYDjZu25I8pAWPWn1H+EXtrE95uUnnX/S9YYz+c+Yj5QvDVV+MoLXoJpEcYT4tGMaRzxWYARlxgt87s5Hlwd3mz71ead4st5WWJ91vO4ysNwAhcd8xuCUmH1RmqnuLFtRu53idVtUWCB5NhkZ3jlM8gibcFGD01LYbBDYwVoPNvDWhf4XJI93bXMi28ql7mymlSaDGGCzW6Ph4mAzuXcCCeT2Fv4s1DSo4vj9MkMZmbFw1hNCBlj/n2EuBKOTkYB55963/ALXfFFzp9zbfAMFubyGSOQhBI+1ZFMW0Hjdl5QMg/Ma6eT7OrG7iha/to3u+nH15Y8ws0u0byWjK582aDzK38N6jP0JNPit3s7o4nktdptZATgtLYznEbr5twUfpjFer+D/CC6fGV3MTIBvgWSVrZG/F0Y5CWQH6k/t2q20fRYLOFYLZBFCmdqLk8k5JJPJJPqa3aDgPFvi10FxbX0F3p1tJ5YdStGEwA9GcoMx59uTj2rj9KvRbs6NLBBNe4S2162jjkgnx5ulcRnyxueNxwG989z7cyggg8g8EHnIrhPFX2Q2d2shtSbGaX5+kPuZCOR1Ie3f1GCPrQeejw78BdJ1QNK1EMTbTP9/plxkbWTLDdDkHsScZ/DxVpqFve3+pQsbN7TUEiaKT4iH4zTpIwGB8wH3akMeQTyccdz1Ph/RZYNPex14xXMW7p2kal5pXQdlUABiR3XHmUd8Y43p7tlCWcSNHsRRHp9pIBMI+yme4B220eMfKSx9Gb5aCl8I+FE02JreV21G4bJlsYiklpExJKu3VXER245JBPOFarHfJdDpQBblFyvStSbbToueRJcLh7kj1VBtPIKr3q20/wcGRVu9jRjlbK3DRWqnudy/NcHPdpOCedorpI4woCqAqqAAAAAAOwAHYUFFp3g+JDG9wfiZIuYlKLHbxH/Rtl8kePzHc381X9TUUClKUE0qM1NBFTUZqc0GK5l2I7d9qs2P0Ga4+O3lTT7UxiRnvzHJqE0MaSykSxl5GCsMHJ2RDghVI7AcdowzxVBoc5tmXT5c5jVvg5MFhJbJgAEj5XQMqnOM+UjuQAxaHALvSIoG7vbfDybu6yqnRcH2ZXUg/UVa+H783FpbTN80scbP9HKjeP1DZH7VTT215ZS3NzCi3cE7NJJaxYhkRgFUPFkESOyrlgSuTjHrnX+zjxHBeJerb7ljhuHKJKux0WYCVlK5OMSmYftQWNzosls7z2GBvJaazJCxSknLMh7Qyn3HlY/MOdwsNK1uK5DdMlZI8CaGRSksbH0dDyPoex7gkc1YVWaroMdwUky0NxF/CuYsLIo77ckEOh9UYFT7etBZ0rnhrs1oduoKOkO19CD0cehmTJaA/XzJ/MO1X6SBgCpBDAEEHIIPYg+ooPo1SX3hG2klM6A210e9zat0ZDnBO/A2yDgcOGHAq7pQcpfXeo2fTG+C+WRiB1lazkCgFmkeRN0e1QMk7F9hyQKq/Av2pQ6nNPbShI5Ey0TAkJNEOCQr8g8g4PcHPHIG19rt6INKunHEkirAh9dsrqHH7qp/tXx4F8L6e2mWcbw29w7QxvLvjhlbfIN7ZOCRgsR9MUEaN4YtL155QoOmiUi3tEZjbSSRnD3Bjzt5fcFUAKQu4gkgjs0jSFAFAjjjHCqoVVUDsFHYAegr7ijCgKoCqoAUAYAA4AA9q+6DzTwfZLq2oS6vcFfuMR2Nocb4ouSk0iHlWYMWXP5s/lr0quM1nwAFYT2B6UiZ2w72iUA8kQyr5oM/lw0Z9U9a+NJ8XXMbtDdRvM0YyyhFjvEXtuaBfJcJ/qQE/0A0HbUxWrpuqQ3MYkgdZUORuU5ww7qR3Vh6g4IrNc3KRIzyMERASzuQqgD1JPagyVS6n4gCiQQsgERxPczHEER7EEgjqScjyAj6leAa3VNZeciNVk2SAmK3j+7uLhQcb3Jx8Nb5PLHDHtx2aw0vw0FaOW52ySxD7mKNdlvbj2hj9/TqHzH02g7aCusrC4nYvEZIRIMS39yo+KkTOdsELDbbp/UB77CfNXQ6XpENqnThXaCSzMSWd3Pd3dss7H1JJNblKBU1FTQKipqKBSlTQRXP+MvEJsoo8MkJmZkNxMC0cSqjOzbRzI5C4VMjcxHsa6CsdxbpIpSRVdG4ZHUMpH1B4NByeiaf8UJurNfrLCyq5kulhzuRZVIS2IjXyuvGMj1z3rC9/JGSmnXNxqEqcGJ44rqAH2e5wmw+/3hI/KcYqke1sSzXJtVEZW5eOztRFbI1vA/Tee6fKiTccYj5HmGQTkjrYfEodFGm2z3UahdrJ07WAL7I8mA5x+QEe5FBmS11KYDrTRWYwMpaJ13z6/fTDb/8Ar/et3TNDS3Zn3yzSuArS3ErStgHOAPlQZOcKAO3tXH3XinUJLjZcFNCt0IAe5jW5MzH0E3EKY9txbPoeRV/b6XckxTjUXmijbeVMVqInTBDBmiVTjBJBzwQDzjFB0VcWdNWw1pZ4/LBrKNFMoGALyIGVG/3oJP3B967NGBAIOQQCCOQR6GqPxtbM1nLIgzLZlLqEd/PAwlx/uCsv+6gvqVitrhZESRDuSRVZGHYqwyD/AGIrLQUvjNsafegd3hlQfq67B/1YVUv4dn02APprySshBltpNrRSbnzI6oMdFgGYgR4XgDaasPHGWtREql2nmtUCLJ0mP3qOwEn4DtRufSsc97dWVlAJMSTEhJJnEkyRKdzBpOmoaTACpuAGWIJxk0GxpvigOY47qJ7G4kxsinKlXJ9I5VO1z/Lw38tXma5TxBp7X1hDNMqwyRJ8Q8M8XXj3GJlZHjJUnAdiDwQQPqK1tKS7srCC4WU3MUdvHLcW90xLjEYdzFP3B7+V9w9AVFByP2v6s82kWpfvLeTjgADbE06IMfoF/tVJ9i3hcXQvphiOWH4f4abYG2ThjLu+o8ihhkZViPWtz7QC1zo0bqjqbW+nLo6YdIp+pNGzAEgApLFyCR5q7j7G9E+F0qFmGHuy07ZGDhsCP/4Kp/eg6XR9Y62+OVejdQYE8JOcZ7SIfxxNg7W+hBwQQLOq/VdFScpIGaG4i3dGeLAdd2MqQeHQ4GVYEHAPcAjQkuNTQbOjDc5BAniuGtTntkxOj7f2Zv0oMHi7XUt8ZuZbYou5xBZm6yGOFyTGwU5BA5Gc1o2XhSa8PV1GS4KIVa1iklhhkSQAgzE2yrsbkYXc2MEkknA39A8JlD1r5zd3IcvGZZHmSAYACxhgF3DBO8IpJJ4A4rpaDhNQ0G6tX64d5CMA3tsi/E7B2FzbAbLxAPVQHA+UZ5rV0K+vNWEc/kCj+HKY5BbREHHUiifm4nOMhmOyPIALNuz6NUYoNHStHjtg23c8khBmmlbfLIw4BdvXHoBgAcAAVvVNRQTUVNKCKVNKBUVCE85wOTjBzx6fvX1QRU0pQKippQUf/BVh1RMYFdwXZRI0kkas53uUiZiiEt5uFHPPersVNKDFc2ySo0ciq6OCHR1DKwPcEHgivP7zwva6WHeSxW9sV8ytFHEZ4RnlJVYqJoxnhySyjhsgbq9FqDQVPhiUtbp9wtrGM9FI5IpYzCfMjIYyQAVI47A5wSME7Wq6hBDE7XDpFHhgxlZUGMdue/6VX/8ABVmCSiyQhiSUt7q7to8nknpxSKo/tWex8KWUDB44IxIP81l6kn/uPlv+tBS/ZRfvLpdskqsktsDCyyKUYKuDFweRmJoz+9dhXPXQuLa6mmiga5guUh3iGSJZFlj3KzlJCoYFDGOGz932rJ/xhAozOlxbe/XtJwo/9RVZP/lQa3j28+Gt4rwgulhPFNIijJaMhoWx7FRLv9vJjjORv6d4qs7lkSCUSGQbkKq+0+UOVD427wpyUzuHqKwt4u0yRSjXVsQ4IaOSeJSVPBBRyDjn2rzvwzqFrperCzE63NhNuawdLhZktpJD50dVJC5PlDH3H5moOw+0ywlktGaNvIqyo8TNIgYzARI4Kd3RmyFbKncc44It/Fm2PTb78qW1yAO3AiYAVVeLPENsz21ssglkF1CbiG3VrmVUgzcHMUQZ/miQdvxc1Ov6g19by20Nrds0o8rvH8JGGByN5lZSUzjcNpyMjFBZS+EbWYIZkJYRxxyBZZYlkRBwsqIwWUDnhge5q6VQAABgDgAcAD2qId21d+N2Bu25xu9cZ5xmvugilTSgUqKUE0zSlBGamlKCKVNRQTUZqaigZpU1FBNKipoIpSlApSlApSlApSlApilKD5eJW+YBv1AP/esUlhEyPGUUxyAq6bRtZSMEEeoxxSlBzfh/wrJa3KhtrW1pHcLaSFi0rG5lEsgkzzuXZjdnzB89811eKUoFKUoFKUoFKUoFKUoFKUoFKUoFKUoFKUoFTSlB/9k="/>
          <p:cNvSpPr>
            <a:spLocks noChangeAspect="1" noChangeArrowheads="1"/>
          </p:cNvSpPr>
          <p:nvPr/>
        </p:nvSpPr>
        <p:spPr bwMode="auto">
          <a:xfrm>
            <a:off x="63500" y="-3841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242" y="2209800"/>
            <a:ext cx="4464558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459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A6E59BB8-2D07-4690-9015-ACD065ED6050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 cut (by subgroup)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Wrong field</a:t>
            </a:r>
          </a:p>
          <a:p>
            <a:r>
              <a:rPr lang="en-US" altLang="en-US"/>
              <a:t>Wrong rank</a:t>
            </a:r>
          </a:p>
          <a:p>
            <a:r>
              <a:rPr lang="en-US" altLang="en-US"/>
              <a:t>Wrong quality</a:t>
            </a:r>
          </a:p>
        </p:txBody>
      </p:sp>
    </p:spTree>
    <p:extLst>
      <p:ext uri="{BB962C8B-B14F-4D97-AF65-F5344CB8AC3E}">
        <p14:creationId xmlns:p14="http://schemas.microsoft.com/office/powerpoint/2010/main" val="289406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8065C181-A76E-4C1C-9A92-898F1DCA02E8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Second cut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Committee reviews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Looks for 3/3: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impressive c.v.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interesting science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good letters (often requested up front)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Gets more info, if needed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Decides: interview, hold, reject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295995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B1B1887E-55F1-43C5-A9CF-168E85567DAE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How can you prepare and sell yourself?</a:t>
            </a:r>
          </a:p>
          <a:p>
            <a:r>
              <a:rPr lang="en-US" altLang="en-US"/>
              <a:t>How is a search run?</a:t>
            </a:r>
          </a:p>
          <a:p>
            <a:r>
              <a:rPr lang="en-US" altLang="en-US" b="1"/>
              <a:t>What happens in the interview?</a:t>
            </a:r>
          </a:p>
          <a:p>
            <a:r>
              <a:rPr lang="en-US" altLang="en-US"/>
              <a:t>How do you negotiate the job offer?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875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4A717132-7EF7-48A4-AA27-B361709838BC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 Interview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1-2 days</a:t>
            </a:r>
          </a:p>
          <a:p>
            <a:r>
              <a:rPr lang="en-US" altLang="en-US"/>
              <a:t>1-2 talks</a:t>
            </a:r>
          </a:p>
          <a:p>
            <a:r>
              <a:rPr lang="en-US" altLang="en-US"/>
              <a:t>Faculty inside/outside dept.</a:t>
            </a:r>
          </a:p>
          <a:p>
            <a:r>
              <a:rPr lang="en-US" altLang="en-US"/>
              <a:t>Trainees</a:t>
            </a:r>
          </a:p>
          <a:p>
            <a:r>
              <a:rPr lang="en-US" altLang="en-US"/>
              <a:t>Maybe Dean</a:t>
            </a:r>
          </a:p>
          <a:p>
            <a:r>
              <a:rPr lang="en-US" altLang="en-US"/>
              <a:t>Exit interview</a:t>
            </a:r>
          </a:p>
        </p:txBody>
      </p:sp>
    </p:spTree>
    <p:extLst>
      <p:ext uri="{BB962C8B-B14F-4D97-AF65-F5344CB8AC3E}">
        <p14:creationId xmlns:p14="http://schemas.microsoft.com/office/powerpoint/2010/main" val="405379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414D593F-1AC7-4405-A3F8-44FA165AD3A5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Preparing for the Interview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Prepare your “job talk”</a:t>
            </a:r>
          </a:p>
          <a:p>
            <a:r>
              <a:rPr lang="en-US" altLang="en-US"/>
              <a:t>Read about the department/program</a:t>
            </a:r>
          </a:p>
          <a:p>
            <a:r>
              <a:rPr lang="en-US" altLang="en-US"/>
              <a:t>Read about their resources, grad programs, funding programs, etc.</a:t>
            </a:r>
          </a:p>
          <a:p>
            <a:r>
              <a:rPr lang="en-US" altLang="en-US"/>
              <a:t>Read latest paper by faculty, especially interviewers, dinner people, chair.</a:t>
            </a:r>
          </a:p>
          <a:p>
            <a:r>
              <a:rPr lang="en-US" altLang="en-US"/>
              <a:t>Dress appropriately</a:t>
            </a:r>
          </a:p>
        </p:txBody>
      </p:sp>
    </p:spTree>
    <p:extLst>
      <p:ext uri="{BB962C8B-B14F-4D97-AF65-F5344CB8AC3E}">
        <p14:creationId xmlns:p14="http://schemas.microsoft.com/office/powerpoint/2010/main" val="205583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CAA8ED22-ACCA-47FB-86C5-97A036940EED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Interview - Day 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Breakfast with search committee chair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One-on-ones with faculty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Bilateral interview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Engage their science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This is for life…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Keep aware of time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Job talk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Lunch with trainees (ask if not offered)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Faculty outside dept (ask if not offered)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Dinner with committee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143367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C2430D23-A7C5-49D6-88B4-7CBB03EC6688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Job Talk - Substance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486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Tailor to the audience and search</a:t>
            </a:r>
          </a:p>
          <a:p>
            <a:pPr>
              <a:lnSpc>
                <a:spcPct val="90000"/>
              </a:lnSpc>
            </a:pPr>
            <a:r>
              <a:rPr lang="en-US" altLang="en-US" sz="2800" b="1"/>
              <a:t>Biology and question paramount</a:t>
            </a: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Overview to start - summary before future plans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Good intro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Finish with future plans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Listen to questions - repeat or ask for clarification “are you asking…?”</a:t>
            </a:r>
            <a:br>
              <a:rPr lang="en-US" altLang="en-US" sz="2800"/>
            </a:br>
            <a:endParaRPr lang="en-US" altLang="en-US" sz="2800"/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368831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E07CCC61-CDD6-43B6-98BC-AF482F1CF217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Job Talk -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876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/>
              <a:t>Get there early and bring back-up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Not too long!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Cater to experts and outsiders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Plenty of meat - but balance of data and schematic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Question - Experiment - Axes - Result - Interpretation = QEARI [or Intro/M&amp;M/Fig. legend/Results/Discussion]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Aesthetics count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Be rigorous.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Be excited!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107338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CA5EC36C-0697-49C5-9998-E54595B91C2E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Interview - Day 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Breakfast with faculty</a:t>
            </a:r>
          </a:p>
          <a:p>
            <a:r>
              <a:rPr lang="en-US" altLang="en-US"/>
              <a:t>Dean?</a:t>
            </a:r>
          </a:p>
          <a:p>
            <a:r>
              <a:rPr lang="en-US" altLang="en-US"/>
              <a:t>More of all sorts</a:t>
            </a:r>
          </a:p>
          <a:p>
            <a:r>
              <a:rPr lang="en-US" altLang="en-US"/>
              <a:t>Chalk talk</a:t>
            </a:r>
          </a:p>
          <a:p>
            <a:r>
              <a:rPr lang="en-US" altLang="en-US"/>
              <a:t>Exit interview</a:t>
            </a:r>
          </a:p>
          <a:p>
            <a:r>
              <a:rPr lang="en-US" altLang="en-US"/>
              <a:t>2nd dinner, fly out, crash</a:t>
            </a:r>
          </a:p>
        </p:txBody>
      </p:sp>
    </p:spTree>
    <p:extLst>
      <p:ext uri="{BB962C8B-B14F-4D97-AF65-F5344CB8AC3E}">
        <p14:creationId xmlns:p14="http://schemas.microsoft.com/office/powerpoint/2010/main" val="55617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30B03E1D-A3BF-4DE4-BC84-2AE458CB332E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“Chalk” Talk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2-3 intro slides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OVERVIEW on one slide - 2-3 questions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Then 2-3 slides per question</a:t>
            </a:r>
          </a:p>
          <a:p>
            <a:pPr>
              <a:lnSpc>
                <a:spcPct val="90000"/>
              </a:lnSpc>
            </a:pPr>
            <a:r>
              <a:rPr lang="en-US" altLang="en-US" sz="2800" b="1"/>
              <a:t>Biology and questions paramount</a:t>
            </a: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“When it’s all done in ten years, what will s/he likely do next?”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Excite the closest </a:t>
            </a:r>
            <a:r>
              <a:rPr lang="en-US" altLang="en-US" sz="2800" b="1"/>
              <a:t>and</a:t>
            </a:r>
            <a:r>
              <a:rPr lang="en-US" altLang="en-US" sz="2800"/>
              <a:t> furthest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“I’d like to listen to his/her trainees at our retreat, sit on their committees, brag about her/him at meetings, etc…”</a:t>
            </a:r>
          </a:p>
        </p:txBody>
      </p:sp>
    </p:spTree>
    <p:extLst>
      <p:ext uri="{BB962C8B-B14F-4D97-AF65-F5344CB8AC3E}">
        <p14:creationId xmlns:p14="http://schemas.microsoft.com/office/powerpoint/2010/main" val="253206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5BE100BE-5BE6-45DC-B520-131D5B8D5F5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 dirty="0"/>
              <a:t>Finding a </a:t>
            </a:r>
            <a:r>
              <a:rPr lang="en-US" altLang="en-US" u="sng" dirty="0" smtClean="0"/>
              <a:t>Job</a:t>
            </a:r>
            <a:endParaRPr lang="en-US" altLang="en-US" u="sng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 smtClean="0"/>
              <a:t>Do </a:t>
            </a:r>
            <a:r>
              <a:rPr lang="en-US" altLang="en-US" sz="2800" dirty="0"/>
              <a:t>great </a:t>
            </a:r>
            <a:r>
              <a:rPr lang="en-US" altLang="en-US" sz="2800" dirty="0" smtClean="0"/>
              <a:t>science.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Communicate it</a:t>
            </a:r>
            <a:r>
              <a:rPr lang="en-US" altLang="en-US" sz="28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Get prizes and grants!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 smtClean="0"/>
              <a:t>Network </a:t>
            </a:r>
            <a:r>
              <a:rPr lang="en-US" altLang="en-US" sz="2800" b="1" dirty="0" err="1"/>
              <a:t>Network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Network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Network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Network</a:t>
            </a:r>
            <a:r>
              <a:rPr lang="en-US" altLang="en-US" sz="2800" dirty="0"/>
              <a:t>.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6970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542B50B4-2241-4B2B-9242-1FAE22F68D75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Exit interview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Ask if don’t already know: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Space (should have seen it)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Teaching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Start up (official plus other in-house)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Training programs (how run and how access)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Tenure system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Leave for now if not offered: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Salary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Benefits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Spouse/partner</a:t>
            </a:r>
          </a:p>
          <a:p>
            <a:pPr lvl="1">
              <a:lnSpc>
                <a:spcPct val="90000"/>
              </a:lnSpc>
            </a:pPr>
            <a:endParaRPr lang="en-US" altLang="en-US" sz="2400"/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240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277938" y="47704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578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E7F039DF-811F-4E8F-959C-5A331F0A4017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Interview - Day 3+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Thanks</a:t>
            </a:r>
          </a:p>
          <a:p>
            <a:r>
              <a:rPr lang="en-US" altLang="en-US"/>
              <a:t>Follow-up, if necessary, on any unanswered science questions raised in discussion.</a:t>
            </a:r>
          </a:p>
          <a:p>
            <a:r>
              <a:rPr lang="en-US" altLang="en-US"/>
              <a:t>Check back in a few weeks.</a:t>
            </a:r>
          </a:p>
        </p:txBody>
      </p:sp>
    </p:spTree>
    <p:extLst>
      <p:ext uri="{BB962C8B-B14F-4D97-AF65-F5344CB8AC3E}">
        <p14:creationId xmlns:p14="http://schemas.microsoft.com/office/powerpoint/2010/main" val="277121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2613B04A-21EE-4F11-A92D-E61C5EDCF16C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How can you prepare and sell yourself?</a:t>
            </a:r>
          </a:p>
          <a:p>
            <a:r>
              <a:rPr lang="en-US" altLang="en-US"/>
              <a:t>How is a search run?</a:t>
            </a:r>
          </a:p>
          <a:p>
            <a:r>
              <a:rPr lang="en-US" altLang="en-US"/>
              <a:t>What happens in the interview?</a:t>
            </a:r>
          </a:p>
          <a:p>
            <a:r>
              <a:rPr lang="en-US" altLang="en-US" b="1"/>
              <a:t>How do you negotiate the job offer?</a:t>
            </a:r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53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4710FA39-31F5-403E-8A0E-718BEFC775A1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/>
          <a:lstStyle/>
          <a:p>
            <a:r>
              <a:rPr lang="en-US" altLang="en-US"/>
              <a:t>Second visit - information gathering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/>
              <a:t>You get to drive more - ASK to meet/see: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Cores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Grad program directors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Chair of possible secondary appointments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Other assist. profs. [Internal awards? Access to students?  Tenure rate?  Honor promises?  Long honeymoon?  Who pays for what?  Esprit?]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Other chairs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All the rules of first interview still apply: 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Know whom you’re meeting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Prepare for them and ENGAGE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Get the dirt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41261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9B9ADE44-739A-4820-8C25-DAF061EB0D64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Second visit - start of negotiation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NOW, the partner, kids, housing, salary, benefits</a:t>
            </a:r>
          </a:p>
          <a:p>
            <a:r>
              <a:rPr lang="en-US" altLang="en-US" sz="2800"/>
              <a:t>Ask to meet with housing office, benefits office.</a:t>
            </a:r>
          </a:p>
          <a:p>
            <a:r>
              <a:rPr lang="en-US" altLang="en-US" sz="2800"/>
              <a:t>Short and long term teaching, space, tenure</a:t>
            </a:r>
          </a:p>
          <a:p>
            <a:r>
              <a:rPr lang="en-US" altLang="en-US" sz="2800"/>
              <a:t>Be clear: “we are definitely interested in making you an offer”, “I am definitely interested in coming”, “I definitely want to come”, are (purposefully?) ambiguous!  Mean what you say.</a:t>
            </a:r>
          </a:p>
        </p:txBody>
      </p:sp>
    </p:spTree>
    <p:extLst>
      <p:ext uri="{BB962C8B-B14F-4D97-AF65-F5344CB8AC3E}">
        <p14:creationId xmlns:p14="http://schemas.microsoft.com/office/powerpoint/2010/main" val="167862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E0825D1B-E927-4C0C-8AB9-F54819E9C9C0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Offer Letter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Informal offer first, often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Formal provisional next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Formal formal can take a while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Get it in writing and in detail: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Space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Start up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Salary and benefits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Tenure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Teaching</a:t>
            </a:r>
          </a:p>
          <a:p>
            <a:pPr lvl="1">
              <a:lnSpc>
                <a:spcPct val="90000"/>
              </a:lnSpc>
            </a:pPr>
            <a:endParaRPr lang="en-US" altLang="en-US" sz="2400"/>
          </a:p>
          <a:p>
            <a:pPr lvl="1">
              <a:lnSpc>
                <a:spcPct val="90000"/>
              </a:lnSpc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403423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1F7E16A-4B90-4090-BB31-0D0177BC6A47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Space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Where (room numbers)?</a:t>
            </a:r>
          </a:p>
          <a:p>
            <a:r>
              <a:rPr lang="en-US" altLang="en-US"/>
              <a:t>Shared/exclusive?</a:t>
            </a:r>
          </a:p>
          <a:p>
            <a:r>
              <a:rPr lang="en-US" altLang="en-US"/>
              <a:t>When ready to occupy?</a:t>
            </a:r>
          </a:p>
          <a:p>
            <a:r>
              <a:rPr lang="en-US" altLang="en-US"/>
              <a:t>What renovations needed?</a:t>
            </a:r>
          </a:p>
          <a:p>
            <a:r>
              <a:rPr lang="en-US" altLang="en-US"/>
              <a:t>Who pays for these?</a:t>
            </a:r>
          </a:p>
          <a:p>
            <a:r>
              <a:rPr lang="en-US" altLang="en-US"/>
              <a:t>Common space policy and access?</a:t>
            </a:r>
          </a:p>
          <a:p>
            <a:r>
              <a:rPr lang="en-US" altLang="en-US"/>
              <a:t>Future needs?</a:t>
            </a:r>
          </a:p>
        </p:txBody>
      </p:sp>
    </p:spTree>
    <p:extLst>
      <p:ext uri="{BB962C8B-B14F-4D97-AF65-F5344CB8AC3E}">
        <p14:creationId xmlns:p14="http://schemas.microsoft.com/office/powerpoint/2010/main" val="49637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6711ACBC-7EC1-4619-9036-365A422BC2DE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Start-up money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Apples and oranges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What can come out of it?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When must it be spent by?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What happens to balance?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What comes out of it/ what not?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Your 9 month salary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Your summer salary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Admin assistance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Glassware washing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Phone, mail, photocopying </a:t>
            </a:r>
          </a:p>
          <a:p>
            <a:pPr lvl="1">
              <a:lnSpc>
                <a:spcPct val="90000"/>
              </a:lnSpc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06357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9E03BDD0-6568-4B0E-9469-7BDCD8BB7CFE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Other sources of funds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What and how are students paid (years 1-6)?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Internal funds for students, post-docs, research?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State monies?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Local awards for “junior” faculty?</a:t>
            </a:r>
          </a:p>
        </p:txBody>
      </p:sp>
    </p:spTree>
    <p:extLst>
      <p:ext uri="{BB962C8B-B14F-4D97-AF65-F5344CB8AC3E}">
        <p14:creationId xmlns:p14="http://schemas.microsoft.com/office/powerpoint/2010/main" val="380822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C28DE802-E559-46FE-A4DD-9AB1F2027852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Salary and Benefits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Apples and oranges; e.g., 9 or 12 month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Base salary (on which benefits are determined)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Benefits (esp. housing, childcare, retirement, pre-tax plans, tuition, moving expenses, parental leave)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Percent off grants </a:t>
            </a:r>
            <a:r>
              <a:rPr lang="en-US" altLang="en-US" sz="2800" i="1"/>
              <a:t>expected vs. guaranteed</a:t>
            </a: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Policy if cover more than this percent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Sabbatical (how much, how often, who pays)</a:t>
            </a:r>
          </a:p>
        </p:txBody>
      </p:sp>
    </p:spTree>
    <p:extLst>
      <p:ext uri="{BB962C8B-B14F-4D97-AF65-F5344CB8AC3E}">
        <p14:creationId xmlns:p14="http://schemas.microsoft.com/office/powerpoint/2010/main" val="123360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1176EAF8-2BFA-411D-AC07-3EC99C863D75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 dirty="0"/>
              <a:t>Finding the openings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Use </a:t>
            </a:r>
            <a:r>
              <a:rPr lang="en-US" altLang="en-US" dirty="0" smtClean="0"/>
              <a:t>manpower companies (e.g. </a:t>
            </a:r>
            <a:r>
              <a:rPr lang="en-US" altLang="en-US" dirty="0" smtClean="0">
                <a:hlinkClick r:id="rId3"/>
              </a:rPr>
              <a:t>manpower</a:t>
            </a:r>
            <a:r>
              <a:rPr lang="en-US" altLang="en-US" dirty="0" smtClean="0"/>
              <a:t>, </a:t>
            </a:r>
            <a:r>
              <a:rPr lang="en-US" altLang="en-US" dirty="0" err="1" smtClean="0">
                <a:hlinkClick r:id="rId4"/>
              </a:rPr>
              <a:t>nisha</a:t>
            </a:r>
            <a:r>
              <a:rPr lang="en-US" altLang="en-US" dirty="0" smtClean="0"/>
              <a:t>).</a:t>
            </a:r>
            <a:endParaRPr lang="en-US" altLang="en-US" dirty="0"/>
          </a:p>
          <a:p>
            <a:r>
              <a:rPr lang="en-US" altLang="en-US" dirty="0"/>
              <a:t>Network</a:t>
            </a:r>
          </a:p>
          <a:p>
            <a:r>
              <a:rPr lang="en-US" altLang="en-US" dirty="0"/>
              <a:t>Ask around</a:t>
            </a:r>
          </a:p>
          <a:p>
            <a:r>
              <a:rPr lang="en-US" altLang="en-US" dirty="0"/>
              <a:t>Look on notice boards</a:t>
            </a:r>
          </a:p>
          <a:p>
            <a:r>
              <a:rPr lang="en-US" altLang="en-US" dirty="0"/>
              <a:t>Read journals</a:t>
            </a:r>
          </a:p>
          <a:p>
            <a:r>
              <a:rPr lang="en-US" altLang="en-US" dirty="0"/>
              <a:t>Check </a:t>
            </a:r>
            <a:r>
              <a:rPr lang="en-US" altLang="en-US" dirty="0" smtClean="0"/>
              <a:t>websites (e.g. </a:t>
            </a:r>
            <a:r>
              <a:rPr lang="en-US" altLang="en-US" dirty="0" err="1" smtClean="0">
                <a:hlinkClick r:id="rId5"/>
              </a:rPr>
              <a:t>alljobs</a:t>
            </a:r>
            <a:r>
              <a:rPr lang="en-US" altLang="en-US" dirty="0" smtClean="0"/>
              <a:t>, </a:t>
            </a:r>
            <a:r>
              <a:rPr lang="en-US" altLang="en-US" dirty="0" smtClean="0">
                <a:hlinkClick r:id="rId6"/>
              </a:rPr>
              <a:t>nature jobs</a:t>
            </a:r>
            <a:r>
              <a:rPr lang="en-US" altLang="en-US" dirty="0" smtClean="0"/>
              <a:t>)</a:t>
            </a:r>
            <a:endParaRPr lang="en-US" altLang="en-US" dirty="0"/>
          </a:p>
          <a:p>
            <a:r>
              <a:rPr lang="en-US" altLang="en-US" i="1" dirty="0"/>
              <a:t>Have an open </a:t>
            </a:r>
            <a:r>
              <a:rPr lang="en-US" altLang="en-US" i="1" dirty="0" smtClean="0"/>
              <a:t>mind, and persist!</a:t>
            </a:r>
            <a:endParaRPr lang="en-US" altLang="en-US" i="1" dirty="0"/>
          </a:p>
        </p:txBody>
      </p:sp>
    </p:spTree>
    <p:extLst>
      <p:ext uri="{BB962C8B-B14F-4D97-AF65-F5344CB8AC3E}">
        <p14:creationId xmlns:p14="http://schemas.microsoft.com/office/powerpoint/2010/main" val="145840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C2BB01BE-F7D7-4995-B35B-889B02D2BE7B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Tenure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/>
              <a:t>Criteria?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“Up or out”?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When does clock start and stop?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Pauses for children?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What is tenure-deciding group (especially if joint appointments - double jeopardy or twice the chances…)?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What is history in that Department, School and Institution?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What support (mentoring) programs exist?</a:t>
            </a:r>
          </a:p>
        </p:txBody>
      </p:sp>
    </p:spTree>
    <p:extLst>
      <p:ext uri="{BB962C8B-B14F-4D97-AF65-F5344CB8AC3E}">
        <p14:creationId xmlns:p14="http://schemas.microsoft.com/office/powerpoint/2010/main" val="293203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8741FD8A-80EC-45F8-92DE-5E7C9F092818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Teaching [and clinical]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How much?</a:t>
            </a:r>
          </a:p>
          <a:p>
            <a:pPr>
              <a:lnSpc>
                <a:spcPct val="90000"/>
              </a:lnSpc>
            </a:pPr>
            <a:r>
              <a:rPr lang="en-US" altLang="en-US"/>
              <a:t>When - short and long term?</a:t>
            </a:r>
          </a:p>
          <a:p>
            <a:pPr>
              <a:lnSpc>
                <a:spcPct val="90000"/>
              </a:lnSpc>
            </a:pPr>
            <a:r>
              <a:rPr lang="en-US" altLang="en-US"/>
              <a:t>Percent time? [or, better, percent time protected for research]</a:t>
            </a:r>
          </a:p>
          <a:p>
            <a:pPr>
              <a:lnSpc>
                <a:spcPct val="90000"/>
              </a:lnSpc>
            </a:pPr>
            <a:r>
              <a:rPr lang="en-US" altLang="en-US"/>
              <a:t>TA support?</a:t>
            </a:r>
          </a:p>
          <a:p>
            <a:pPr>
              <a:lnSpc>
                <a:spcPct val="90000"/>
              </a:lnSpc>
            </a:pPr>
            <a:r>
              <a:rPr lang="en-US" altLang="en-US"/>
              <a:t>Secondary appointment?</a:t>
            </a:r>
          </a:p>
          <a:p>
            <a:pPr>
              <a:lnSpc>
                <a:spcPct val="90000"/>
              </a:lnSpc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272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381FCC19-5651-45FD-A981-8CA10DE2F3D3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Negotiating Key Points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You are worth it!  Quality comes at a price.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You may be negotiating with Dean, not Chair  or Provost, not Dean - arm them!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Counter-offer with reasonable argument</a:t>
            </a:r>
          </a:p>
          <a:p>
            <a:pPr>
              <a:lnSpc>
                <a:spcPct val="90000"/>
              </a:lnSpc>
            </a:pPr>
            <a:r>
              <a:rPr lang="en-US" altLang="en-US" sz="2800" b="1"/>
              <a:t>Confirm all conversations by email “Thanks, I just want to confirm… please confirm that I understood correctly”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29270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484F0ADC-9EBE-4B33-A763-711103B75BB4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Negotiating Key Points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Your power drops 99% the second you sign.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A </a:t>
            </a:r>
            <a:r>
              <a:rPr lang="en-US" altLang="en-US" sz="2400" b="1"/>
              <a:t>little</a:t>
            </a:r>
            <a:r>
              <a:rPr lang="en-US" altLang="en-US" sz="2400"/>
              <a:t> trust and instinct ok after due diligence. 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Negotiate in good faith.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Use other offers to negotiate where you really want to go (but don’t waste time of others)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Say “no” to others when appropriate (early if non-starter, when have a signed offer letter from # 2 or 3 choice)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“If you could change one thing…”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98036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11FEB7FB-893A-4A55-89E9-069CD180A236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Finally!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There may well be a better fit in theory but don’t second guess to death</a:t>
            </a:r>
          </a:p>
          <a:p>
            <a:r>
              <a:rPr lang="en-US" altLang="en-US" dirty="0"/>
              <a:t>Make a commitment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339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0DD91702-13DE-4D09-B62A-0E69B4212508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7772400" cy="838200"/>
          </a:xfrm>
          <a:noFill/>
        </p:spPr>
        <p:txBody>
          <a:bodyPr/>
          <a:lstStyle/>
          <a:p>
            <a:r>
              <a:rPr lang="en-US" altLang="en-US"/>
              <a:t>How to get tenure.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Do great science: Focus, focus, focus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Understand local expectations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Establish a portfolio of funding so never “dry”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Think strategically (1st renewal should not be reviewed just before end of tenure clock)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Establish independence from your old PI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Nail an award or two…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Don’t rush to fill space but don’t wait for God’s gift to science either…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Collaborate with locals (faster, easier and build allies)</a:t>
            </a:r>
          </a:p>
        </p:txBody>
      </p:sp>
    </p:spTree>
    <p:extLst>
      <p:ext uri="{BB962C8B-B14F-4D97-AF65-F5344CB8AC3E}">
        <p14:creationId xmlns:p14="http://schemas.microsoft.com/office/powerpoint/2010/main" val="411853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31106F95-B0D9-44C2-825A-2E8F0F73E596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0"/>
            <a:ext cx="7772400" cy="838200"/>
          </a:xfrm>
          <a:noFill/>
        </p:spPr>
        <p:txBody>
          <a:bodyPr/>
          <a:lstStyle/>
          <a:p>
            <a:r>
              <a:rPr lang="en-US" altLang="en-US"/>
              <a:t>How to get tenure (cont’d):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/>
              <a:t>Develop local mentors and use them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Establish an identity nationally and beyond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Use your time wisely but travel is often worth it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Some committees are actually useful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Thesis committees are </a:t>
            </a:r>
            <a:r>
              <a:rPr lang="en-US" altLang="en-US" sz="2800" i="1"/>
              <a:t>not</a:t>
            </a:r>
            <a:r>
              <a:rPr lang="en-US" altLang="en-US" sz="2800"/>
              <a:t> “committees”!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Find the right mix of quality and quantity in your publications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Mentor responsibly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Keep teaching evaluations and careful track of teaching/committee work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Use the interim (three-year) review wisely</a:t>
            </a:r>
          </a:p>
        </p:txBody>
      </p:sp>
    </p:spTree>
    <p:extLst>
      <p:ext uri="{BB962C8B-B14F-4D97-AF65-F5344CB8AC3E}">
        <p14:creationId xmlns:p14="http://schemas.microsoft.com/office/powerpoint/2010/main" val="200969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CF52B-5D6F-4094-928C-91E65A06703B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88066" name="Picture 2" descr="Predict the Future with Your First Job?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051844"/>
            <a:ext cx="3815556" cy="381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044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C3168825-B52C-428F-8D46-279A47A092D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 dirty="0"/>
              <a:t>The application package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Cover letter</a:t>
            </a:r>
          </a:p>
          <a:p>
            <a:r>
              <a:rPr lang="en-US" altLang="en-US" dirty="0" smtClean="0"/>
              <a:t>CV</a:t>
            </a:r>
            <a:endParaRPr lang="en-US" altLang="en-US" dirty="0"/>
          </a:p>
          <a:p>
            <a:r>
              <a:rPr lang="en-US" altLang="en-US" dirty="0"/>
              <a:t>Names of references</a:t>
            </a:r>
          </a:p>
          <a:p>
            <a:r>
              <a:rPr lang="en-US" altLang="en-US" dirty="0"/>
              <a:t>Research Statement</a:t>
            </a:r>
          </a:p>
          <a:p>
            <a:r>
              <a:rPr lang="en-US" altLang="en-US" dirty="0"/>
              <a:t>Teaching Statement</a:t>
            </a:r>
          </a:p>
          <a:p>
            <a:r>
              <a:rPr lang="en-US" altLang="en-US" dirty="0" smtClean="0"/>
              <a:t>(Reprints)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7476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CV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Format</a:t>
            </a:r>
            <a:endParaRPr lang="en-US" dirty="0"/>
          </a:p>
          <a:p>
            <a:r>
              <a:rPr lang="en-US" dirty="0" smtClean="0"/>
              <a:t>Style</a:t>
            </a:r>
            <a:endParaRPr lang="en-US" dirty="0"/>
          </a:p>
          <a:p>
            <a:r>
              <a:rPr lang="en-US" dirty="0" smtClean="0"/>
              <a:t>Common CV </a:t>
            </a:r>
            <a:r>
              <a:rPr lang="en-US" dirty="0"/>
              <a:t>Mistakes</a:t>
            </a:r>
          </a:p>
          <a:p>
            <a:r>
              <a:rPr lang="en-US" dirty="0" smtClean="0"/>
              <a:t>Academic </a:t>
            </a:r>
            <a:r>
              <a:rPr lang="en-US" dirty="0"/>
              <a:t>vs. Industry CVs, </a:t>
            </a:r>
            <a:r>
              <a:rPr lang="en-US" dirty="0" smtClean="0"/>
              <a:t>and examples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CF52B-5D6F-4094-928C-91E65A06703B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2460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CVs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about:</a:t>
            </a:r>
          </a:p>
          <a:p>
            <a:r>
              <a:rPr lang="en-US" dirty="0" smtClean="0"/>
              <a:t>Your </a:t>
            </a:r>
            <a:r>
              <a:rPr lang="en-US" dirty="0"/>
              <a:t>audience</a:t>
            </a:r>
          </a:p>
          <a:p>
            <a:r>
              <a:rPr lang="en-US" dirty="0" smtClean="0"/>
              <a:t>The </a:t>
            </a:r>
            <a:r>
              <a:rPr lang="en-US" dirty="0"/>
              <a:t>position</a:t>
            </a:r>
          </a:p>
          <a:p>
            <a:r>
              <a:rPr lang="en-US" dirty="0" smtClean="0"/>
              <a:t>Your </a:t>
            </a:r>
            <a:r>
              <a:rPr lang="en-US" dirty="0"/>
              <a:t>strengths, relevant skills &amp; experience</a:t>
            </a:r>
          </a:p>
          <a:p>
            <a:r>
              <a:rPr lang="en-US" dirty="0" smtClean="0"/>
              <a:t>How </a:t>
            </a:r>
            <a:r>
              <a:rPr lang="en-US" dirty="0"/>
              <a:t>much detail</a:t>
            </a:r>
          </a:p>
          <a:p>
            <a:r>
              <a:rPr lang="en-US" dirty="0" smtClean="0"/>
              <a:t>Focus </a:t>
            </a:r>
            <a:r>
              <a:rPr lang="en-US" dirty="0"/>
              <a:t>on </a:t>
            </a:r>
            <a:r>
              <a:rPr lang="en-US" dirty="0" smtClean="0"/>
              <a:t>MSc/PhD-specific </a:t>
            </a:r>
            <a:r>
              <a:rPr lang="en-US" dirty="0"/>
              <a:t>accomplishments?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CF52B-5D6F-4094-928C-91E65A06703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164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Common </a:t>
            </a:r>
            <a:r>
              <a:rPr lang="en-US" u="sng" dirty="0" smtClean="0"/>
              <a:t>Mistakes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Avoid </a:t>
            </a:r>
            <a:r>
              <a:rPr lang="en-US" dirty="0"/>
              <a:t>“TOO MANY WORDS”</a:t>
            </a:r>
          </a:p>
          <a:p>
            <a:r>
              <a:rPr lang="en-US" dirty="0" smtClean="0"/>
              <a:t>Don’t </a:t>
            </a:r>
            <a:r>
              <a:rPr lang="en-US" dirty="0"/>
              <a:t>include PERSONAL information, e.g.</a:t>
            </a:r>
          </a:p>
          <a:p>
            <a:r>
              <a:rPr lang="en-US" dirty="0" smtClean="0"/>
              <a:t>Marital </a:t>
            </a:r>
            <a:r>
              <a:rPr lang="en-US" dirty="0"/>
              <a:t>status </a:t>
            </a:r>
            <a:r>
              <a:rPr lang="en-US" dirty="0" smtClean="0"/>
              <a:t>		Gender</a:t>
            </a:r>
            <a:endParaRPr lang="en-US" dirty="0"/>
          </a:p>
          <a:p>
            <a:r>
              <a:rPr lang="en-US" dirty="0" smtClean="0"/>
              <a:t>Date </a:t>
            </a:r>
            <a:r>
              <a:rPr lang="en-US" dirty="0"/>
              <a:t>of birth </a:t>
            </a:r>
            <a:r>
              <a:rPr lang="en-US" dirty="0" smtClean="0"/>
              <a:t>		Photograph</a:t>
            </a:r>
            <a:endParaRPr lang="en-US" dirty="0"/>
          </a:p>
          <a:p>
            <a:r>
              <a:rPr lang="en-US" dirty="0" smtClean="0"/>
              <a:t>Citizenship 		Native </a:t>
            </a:r>
            <a:r>
              <a:rPr lang="en-US" dirty="0"/>
              <a:t>country, language</a:t>
            </a:r>
          </a:p>
          <a:p>
            <a:r>
              <a:rPr lang="en-US" dirty="0" smtClean="0"/>
              <a:t>Be </a:t>
            </a:r>
            <a:r>
              <a:rPr lang="en-US" dirty="0"/>
              <a:t>very careful attributing pre-published papers</a:t>
            </a:r>
          </a:p>
          <a:p>
            <a:r>
              <a:rPr lang="en-US" dirty="0" smtClean="0"/>
              <a:t>Don’t </a:t>
            </a:r>
            <a:r>
              <a:rPr lang="en-US" dirty="0"/>
              <a:t>get too creative with paper, style, format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CF52B-5D6F-4094-928C-91E65A06703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9158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6190</TotalTime>
  <Pages>8</Pages>
  <Words>1887</Words>
  <Application>Microsoft Office PowerPoint</Application>
  <PresentationFormat>Letter Paper (8.5x11 in)</PresentationFormat>
  <Paragraphs>397</Paragraphs>
  <Slides>46</Slides>
  <Notes>39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Scientific writing (81-933) Lecture 8: CV</vt:lpstr>
      <vt:lpstr>CV = Curriculum Vitae  (Don’t misspell!)</vt:lpstr>
      <vt:lpstr>Finding a Job</vt:lpstr>
      <vt:lpstr>Finding the openings</vt:lpstr>
      <vt:lpstr>PowerPoint Presentation</vt:lpstr>
      <vt:lpstr>The application package</vt:lpstr>
      <vt:lpstr>CV</vt:lpstr>
      <vt:lpstr>CVs</vt:lpstr>
      <vt:lpstr>Common Mistakes</vt:lpstr>
      <vt:lpstr>Example CVs</vt:lpstr>
      <vt:lpstr>The CV</vt:lpstr>
      <vt:lpstr>The c.v. (cont’d)</vt:lpstr>
      <vt:lpstr>References</vt:lpstr>
      <vt:lpstr>The research statement - summary</vt:lpstr>
      <vt:lpstr>The research statement - full</vt:lpstr>
      <vt:lpstr>Teaching statement</vt:lpstr>
      <vt:lpstr>Outline</vt:lpstr>
      <vt:lpstr>Initiating a Search</vt:lpstr>
      <vt:lpstr>Advertising</vt:lpstr>
      <vt:lpstr>First cut (by subgroup)</vt:lpstr>
      <vt:lpstr>Second cut</vt:lpstr>
      <vt:lpstr>Outline</vt:lpstr>
      <vt:lpstr>First Interview</vt:lpstr>
      <vt:lpstr>Preparing for the Interview</vt:lpstr>
      <vt:lpstr>The Interview - Day 1</vt:lpstr>
      <vt:lpstr>The Job Talk - Substance</vt:lpstr>
      <vt:lpstr>The Job Talk - Style</vt:lpstr>
      <vt:lpstr>The Interview - Day 2</vt:lpstr>
      <vt:lpstr>The “Chalk” Talk</vt:lpstr>
      <vt:lpstr>Exit interview</vt:lpstr>
      <vt:lpstr>The Interview - Day 3+</vt:lpstr>
      <vt:lpstr>Outline</vt:lpstr>
      <vt:lpstr>Second visit - information gathering</vt:lpstr>
      <vt:lpstr>Second visit - start of negotiation</vt:lpstr>
      <vt:lpstr>The Offer Letter</vt:lpstr>
      <vt:lpstr>Space</vt:lpstr>
      <vt:lpstr>Start-up money</vt:lpstr>
      <vt:lpstr>Other sources of funds</vt:lpstr>
      <vt:lpstr>Salary and Benefits </vt:lpstr>
      <vt:lpstr>Tenure </vt:lpstr>
      <vt:lpstr>Teaching [and clinical] </vt:lpstr>
      <vt:lpstr>Negotiating Key Points</vt:lpstr>
      <vt:lpstr>Negotiating Key Points</vt:lpstr>
      <vt:lpstr>Finally!</vt:lpstr>
      <vt:lpstr>How to get tenure.</vt:lpstr>
      <vt:lpstr>How to get tenure (cont’d):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Writing 2</dc:title>
  <dc:creator>Avraham Samson</dc:creator>
  <cp:lastModifiedBy>Avraham Samson</cp:lastModifiedBy>
  <cp:revision>347</cp:revision>
  <cp:lastPrinted>1996-05-17T17:09:10Z</cp:lastPrinted>
  <dcterms:created xsi:type="dcterms:W3CDTF">1996-05-17T12:08:30Z</dcterms:created>
  <dcterms:modified xsi:type="dcterms:W3CDTF">2013-12-08T22:27:00Z</dcterms:modified>
</cp:coreProperties>
</file>